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sldIdLst>
    <p:sldId id="257" r:id="rId2"/>
    <p:sldId id="260" r:id="rId3"/>
    <p:sldId id="276" r:id="rId4"/>
    <p:sldId id="277" r:id="rId5"/>
    <p:sldId id="306" r:id="rId6"/>
    <p:sldId id="278" r:id="rId7"/>
    <p:sldId id="279" r:id="rId8"/>
    <p:sldId id="304" r:id="rId9"/>
    <p:sldId id="280" r:id="rId10"/>
    <p:sldId id="282" r:id="rId11"/>
    <p:sldId id="283" r:id="rId12"/>
    <p:sldId id="284" r:id="rId13"/>
    <p:sldId id="286" r:id="rId14"/>
    <p:sldId id="285" r:id="rId15"/>
    <p:sldId id="287" r:id="rId16"/>
    <p:sldId id="291" r:id="rId17"/>
    <p:sldId id="288" r:id="rId18"/>
    <p:sldId id="289" r:id="rId19"/>
    <p:sldId id="290" r:id="rId20"/>
    <p:sldId id="301" r:id="rId21"/>
    <p:sldId id="293" r:id="rId22"/>
    <p:sldId id="294" r:id="rId23"/>
    <p:sldId id="295" r:id="rId24"/>
    <p:sldId id="296" r:id="rId25"/>
    <p:sldId id="297" r:id="rId26"/>
    <p:sldId id="303" r:id="rId27"/>
    <p:sldId id="29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7B94E7-2455-4931-9720-0691A264C959}" v="22" dt="2024-07-22T14:42:20.6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61" autoAdjust="0"/>
    <p:restoredTop sz="80232" autoAdjust="0"/>
  </p:normalViewPr>
  <p:slideViewPr>
    <p:cSldViewPr snapToGrid="0">
      <p:cViewPr varScale="1">
        <p:scale>
          <a:sx n="96" d="100"/>
          <a:sy n="96" d="100"/>
        </p:scale>
        <p:origin x="557" y="7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3" d="100"/>
          <a:sy n="73" d="100"/>
        </p:scale>
        <p:origin x="337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 Sperl" userId="4af139c36cd33df3" providerId="LiveId" clId="{1122254C-4538-4251-BF26-CDA8476F8684}"/>
    <pc:docChg chg="undo redo custSel addSld delSld modSld sldOrd modMainMaster modShowInfo">
      <pc:chgData name="Christoph Sperl" userId="4af139c36cd33df3" providerId="LiveId" clId="{1122254C-4538-4251-BF26-CDA8476F8684}" dt="2023-03-16T15:55:24.837" v="2467" actId="20577"/>
      <pc:docMkLst>
        <pc:docMk/>
      </pc:docMkLst>
      <pc:sldChg chg="modSp mod">
        <pc:chgData name="Christoph Sperl" userId="4af139c36cd33df3" providerId="LiveId" clId="{1122254C-4538-4251-BF26-CDA8476F8684}" dt="2023-03-16T15:55:24.837" v="2467" actId="20577"/>
        <pc:sldMkLst>
          <pc:docMk/>
          <pc:sldMk cId="1457507137" sldId="257"/>
        </pc:sldMkLst>
        <pc:spChg chg="mod">
          <ac:chgData name="Christoph Sperl" userId="4af139c36cd33df3" providerId="LiveId" clId="{1122254C-4538-4251-BF26-CDA8476F8684}" dt="2023-03-16T15:55:24.837" v="2467" actId="20577"/>
          <ac:spMkLst>
            <pc:docMk/>
            <pc:sldMk cId="1457507137" sldId="257"/>
            <ac:spMk id="6" creationId="{C77DE53A-453D-4267-A43B-5E56E2F4E822}"/>
          </ac:spMkLst>
        </pc:spChg>
      </pc:sldChg>
      <pc:sldChg chg="modSp modAnim">
        <pc:chgData name="Christoph Sperl" userId="4af139c36cd33df3" providerId="LiveId" clId="{1122254C-4538-4251-BF26-CDA8476F8684}" dt="2023-01-10T14:18:43.804" v="2285" actId="20577"/>
        <pc:sldMkLst>
          <pc:docMk/>
          <pc:sldMk cId="298629941" sldId="260"/>
        </pc:sldMkLst>
        <pc:spChg chg="mod">
          <ac:chgData name="Christoph Sperl" userId="4af139c36cd33df3" providerId="LiveId" clId="{1122254C-4538-4251-BF26-CDA8476F8684}" dt="2023-01-10T14:18:43.804" v="2285" actId="20577"/>
          <ac:spMkLst>
            <pc:docMk/>
            <pc:sldMk cId="298629941" sldId="260"/>
            <ac:spMk id="6" creationId="{4FEACA23-19F8-4A0D-9CAF-F4E920DAF3EC}"/>
          </ac:spMkLst>
        </pc:spChg>
      </pc:sldChg>
      <pc:sldChg chg="modSp del">
        <pc:chgData name="Christoph Sperl" userId="4af139c36cd33df3" providerId="LiveId" clId="{1122254C-4538-4251-BF26-CDA8476F8684}" dt="2023-01-10T09:06:16.495" v="953" actId="47"/>
        <pc:sldMkLst>
          <pc:docMk/>
          <pc:sldMk cId="2946780094" sldId="272"/>
        </pc:sldMkLst>
        <pc:spChg chg="mod">
          <ac:chgData name="Christoph Sperl" userId="4af139c36cd33df3" providerId="LiveId" clId="{1122254C-4538-4251-BF26-CDA8476F8684}" dt="2022-07-13T13:08:06.016" v="513" actId="20577"/>
          <ac:spMkLst>
            <pc:docMk/>
            <pc:sldMk cId="2946780094" sldId="272"/>
            <ac:spMk id="5" creationId="{58C7FAB8-426D-4A41-A15B-AE6BFB5664F2}"/>
          </ac:spMkLst>
        </pc:spChg>
      </pc:sldChg>
      <pc:sldChg chg="modNotesTx">
        <pc:chgData name="Christoph Sperl" userId="4af139c36cd33df3" providerId="LiveId" clId="{1122254C-4538-4251-BF26-CDA8476F8684}" dt="2022-07-14T14:52:36.518" v="718" actId="20577"/>
        <pc:sldMkLst>
          <pc:docMk/>
          <pc:sldMk cId="3521892120" sldId="277"/>
        </pc:sldMkLst>
      </pc:sldChg>
      <pc:sldChg chg="modSp mod modAnim">
        <pc:chgData name="Christoph Sperl" userId="4af139c36cd33df3" providerId="LiveId" clId="{1122254C-4538-4251-BF26-CDA8476F8684}" dt="2023-01-10T09:24:33.555" v="1435" actId="20577"/>
        <pc:sldMkLst>
          <pc:docMk/>
          <pc:sldMk cId="1680145538" sldId="279"/>
        </pc:sldMkLst>
        <pc:spChg chg="mod">
          <ac:chgData name="Christoph Sperl" userId="4af139c36cd33df3" providerId="LiveId" clId="{1122254C-4538-4251-BF26-CDA8476F8684}" dt="2023-01-10T09:24:33.555" v="1435" actId="20577"/>
          <ac:spMkLst>
            <pc:docMk/>
            <pc:sldMk cId="1680145538" sldId="279"/>
            <ac:spMk id="4" creationId="{10615A11-7B46-4A1A-84A2-2E0F7F7ECF6F}"/>
          </ac:spMkLst>
        </pc:spChg>
      </pc:sldChg>
      <pc:sldChg chg="addSp delSp modSp del mod ord modTransition delAnim modAnim">
        <pc:chgData name="Christoph Sperl" userId="4af139c36cd33df3" providerId="LiveId" clId="{1122254C-4538-4251-BF26-CDA8476F8684}" dt="2022-11-15T07:41:20.349" v="951" actId="47"/>
        <pc:sldMkLst>
          <pc:docMk/>
          <pc:sldMk cId="2999914573" sldId="281"/>
        </pc:sldMkLst>
        <pc:spChg chg="mod">
          <ac:chgData name="Christoph Sperl" userId="4af139c36cd33df3" providerId="LiveId" clId="{1122254C-4538-4251-BF26-CDA8476F8684}" dt="2022-07-11T10:04:22.843" v="93" actId="20577"/>
          <ac:spMkLst>
            <pc:docMk/>
            <pc:sldMk cId="2999914573" sldId="281"/>
            <ac:spMk id="2" creationId="{74A89BED-16C8-4677-BE72-88E1947078BF}"/>
          </ac:spMkLst>
        </pc:spChg>
        <pc:spChg chg="del mod">
          <ac:chgData name="Christoph Sperl" userId="4af139c36cd33df3" providerId="LiveId" clId="{1122254C-4538-4251-BF26-CDA8476F8684}" dt="2022-07-11T10:07:53.008" v="230" actId="478"/>
          <ac:spMkLst>
            <pc:docMk/>
            <pc:sldMk cId="2999914573" sldId="281"/>
            <ac:spMk id="4" creationId="{914B07E1-0669-4B1F-9615-3E4E431BAED8}"/>
          </ac:spMkLst>
        </pc:spChg>
        <pc:spChg chg="add del mod">
          <ac:chgData name="Christoph Sperl" userId="4af139c36cd33df3" providerId="LiveId" clId="{1122254C-4538-4251-BF26-CDA8476F8684}" dt="2022-07-11T10:27:03.241" v="365" actId="21"/>
          <ac:spMkLst>
            <pc:docMk/>
            <pc:sldMk cId="2999914573" sldId="281"/>
            <ac:spMk id="5" creationId="{F9C8DE24-D17D-4A95-187C-0F9541B43319}"/>
          </ac:spMkLst>
        </pc:spChg>
        <pc:spChg chg="add del mod">
          <ac:chgData name="Christoph Sperl" userId="4af139c36cd33df3" providerId="LiveId" clId="{1122254C-4538-4251-BF26-CDA8476F8684}" dt="2022-07-11T10:27:03.241" v="365" actId="21"/>
          <ac:spMkLst>
            <pc:docMk/>
            <pc:sldMk cId="2999914573" sldId="281"/>
            <ac:spMk id="6" creationId="{C1609FE9-828A-578C-B5E7-8B05D39BAE3B}"/>
          </ac:spMkLst>
        </pc:spChg>
        <pc:graphicFrameChg chg="add mod modGraphic">
          <ac:chgData name="Christoph Sperl" userId="4af139c36cd33df3" providerId="LiveId" clId="{1122254C-4538-4251-BF26-CDA8476F8684}" dt="2022-07-11T10:18:48.446" v="273" actId="688"/>
          <ac:graphicFrameMkLst>
            <pc:docMk/>
            <pc:sldMk cId="2999914573" sldId="281"/>
            <ac:graphicFrameMk id="3" creationId="{DF3B15D8-999C-AC31-0B62-5310992A29EB}"/>
          </ac:graphicFrameMkLst>
        </pc:graphicFrameChg>
      </pc:sldChg>
      <pc:sldChg chg="modNotesTx">
        <pc:chgData name="Christoph Sperl" userId="4af139c36cd33df3" providerId="LiveId" clId="{1122254C-4538-4251-BF26-CDA8476F8684}" dt="2022-04-27T12:39:23.729" v="65" actId="20577"/>
        <pc:sldMkLst>
          <pc:docMk/>
          <pc:sldMk cId="2858998002" sldId="290"/>
        </pc:sldMkLst>
      </pc:sldChg>
      <pc:sldChg chg="modSp del mod modAnim">
        <pc:chgData name="Christoph Sperl" userId="4af139c36cd33df3" providerId="LiveId" clId="{1122254C-4538-4251-BF26-CDA8476F8684}" dt="2022-11-15T07:41:20.349" v="951" actId="47"/>
        <pc:sldMkLst>
          <pc:docMk/>
          <pc:sldMk cId="1440296047" sldId="292"/>
        </pc:sldMkLst>
        <pc:spChg chg="mod">
          <ac:chgData name="Christoph Sperl" userId="4af139c36cd33df3" providerId="LiveId" clId="{1122254C-4538-4251-BF26-CDA8476F8684}" dt="2022-07-11T10:32:11.123" v="420" actId="20577"/>
          <ac:spMkLst>
            <pc:docMk/>
            <pc:sldMk cId="1440296047" sldId="292"/>
            <ac:spMk id="3" creationId="{AA5790D9-4B6F-48DE-845F-A4A87497F251}"/>
          </ac:spMkLst>
        </pc:spChg>
        <pc:spChg chg="mod">
          <ac:chgData name="Christoph Sperl" userId="4af139c36cd33df3" providerId="LiveId" clId="{1122254C-4538-4251-BF26-CDA8476F8684}" dt="2022-07-14T14:27:03.248" v="612" actId="20577"/>
          <ac:spMkLst>
            <pc:docMk/>
            <pc:sldMk cId="1440296047" sldId="292"/>
            <ac:spMk id="5" creationId="{C9E3233F-2A14-4C22-A1CB-8EC04AC62657}"/>
          </ac:spMkLst>
        </pc:spChg>
      </pc:sldChg>
      <pc:sldChg chg="modSp mod modAnim">
        <pc:chgData name="Christoph Sperl" userId="4af139c36cd33df3" providerId="LiveId" clId="{1122254C-4538-4251-BF26-CDA8476F8684}" dt="2022-07-21T14:03:47.604" v="736"/>
        <pc:sldMkLst>
          <pc:docMk/>
          <pc:sldMk cId="2584236969" sldId="296"/>
        </pc:sldMkLst>
        <pc:spChg chg="mod">
          <ac:chgData name="Christoph Sperl" userId="4af139c36cd33df3" providerId="LiveId" clId="{1122254C-4538-4251-BF26-CDA8476F8684}" dt="2022-06-01T09:35:34.965" v="67" actId="20577"/>
          <ac:spMkLst>
            <pc:docMk/>
            <pc:sldMk cId="2584236969" sldId="296"/>
            <ac:spMk id="6" creationId="{62973F56-F270-43AC-AA6E-F2E8B55EE24B}"/>
          </ac:spMkLst>
        </pc:spChg>
      </pc:sldChg>
      <pc:sldChg chg="modSp mod">
        <pc:chgData name="Christoph Sperl" userId="4af139c36cd33df3" providerId="LiveId" clId="{1122254C-4538-4251-BF26-CDA8476F8684}" dt="2022-07-21T14:04:26.900" v="737" actId="6549"/>
        <pc:sldMkLst>
          <pc:docMk/>
          <pc:sldMk cId="1457545914" sldId="297"/>
        </pc:sldMkLst>
        <pc:spChg chg="mod">
          <ac:chgData name="Christoph Sperl" userId="4af139c36cd33df3" providerId="LiveId" clId="{1122254C-4538-4251-BF26-CDA8476F8684}" dt="2022-07-21T14:04:26.900" v="737" actId="6549"/>
          <ac:spMkLst>
            <pc:docMk/>
            <pc:sldMk cId="1457545914" sldId="297"/>
            <ac:spMk id="2" creationId="{2A0FB5B2-AA8B-42EC-8ABE-A19354F27924}"/>
          </ac:spMkLst>
        </pc:spChg>
      </pc:sldChg>
      <pc:sldChg chg="modSp mod">
        <pc:chgData name="Christoph Sperl" userId="4af139c36cd33df3" providerId="LiveId" clId="{1122254C-4538-4251-BF26-CDA8476F8684}" dt="2022-07-21T14:08:03.301" v="949" actId="20577"/>
        <pc:sldMkLst>
          <pc:docMk/>
          <pc:sldMk cId="1941917617" sldId="298"/>
        </pc:sldMkLst>
        <pc:spChg chg="mod">
          <ac:chgData name="Christoph Sperl" userId="4af139c36cd33df3" providerId="LiveId" clId="{1122254C-4538-4251-BF26-CDA8476F8684}" dt="2022-07-21T14:08:03.301" v="949" actId="20577"/>
          <ac:spMkLst>
            <pc:docMk/>
            <pc:sldMk cId="1941917617" sldId="298"/>
            <ac:spMk id="3" creationId="{82BAA661-C9FC-464E-BFD0-D4D20EF41696}"/>
          </ac:spMkLst>
        </pc:spChg>
      </pc:sldChg>
      <pc:sldChg chg="addSp delSp modSp add del mod ord modTransition modAnim">
        <pc:chgData name="Christoph Sperl" userId="4af139c36cd33df3" providerId="LiveId" clId="{1122254C-4538-4251-BF26-CDA8476F8684}" dt="2022-11-15T07:41:20.349" v="951" actId="47"/>
        <pc:sldMkLst>
          <pc:docMk/>
          <pc:sldMk cId="4146185697" sldId="299"/>
        </pc:sldMkLst>
        <pc:spChg chg="add del mod">
          <ac:chgData name="Christoph Sperl" userId="4af139c36cd33df3" providerId="LiveId" clId="{1122254C-4538-4251-BF26-CDA8476F8684}" dt="2022-07-11T10:22:45.320" v="282" actId="767"/>
          <ac:spMkLst>
            <pc:docMk/>
            <pc:sldMk cId="4146185697" sldId="299"/>
            <ac:spMk id="4" creationId="{56A50219-6360-161F-C7B2-6740C5D4FBD5}"/>
          </ac:spMkLst>
        </pc:spChg>
        <pc:spChg chg="add mod">
          <ac:chgData name="Christoph Sperl" userId="4af139c36cd33df3" providerId="LiveId" clId="{1122254C-4538-4251-BF26-CDA8476F8684}" dt="2022-07-11T10:28:07.810" v="380" actId="1076"/>
          <ac:spMkLst>
            <pc:docMk/>
            <pc:sldMk cId="4146185697" sldId="299"/>
            <ac:spMk id="5" creationId="{C3F97A20-638D-49A1-DCBF-DB0BA4325119}"/>
          </ac:spMkLst>
        </pc:spChg>
        <pc:spChg chg="add mod">
          <ac:chgData name="Christoph Sperl" userId="4af139c36cd33df3" providerId="LiveId" clId="{1122254C-4538-4251-BF26-CDA8476F8684}" dt="2022-07-11T10:28:10.664" v="381" actId="1076"/>
          <ac:spMkLst>
            <pc:docMk/>
            <pc:sldMk cId="4146185697" sldId="299"/>
            <ac:spMk id="6" creationId="{BD2078DE-9E47-544C-EBF8-C6CC15BC8AFE}"/>
          </ac:spMkLst>
        </pc:spChg>
        <pc:graphicFrameChg chg="mod modGraphic">
          <ac:chgData name="Christoph Sperl" userId="4af139c36cd33df3" providerId="LiveId" clId="{1122254C-4538-4251-BF26-CDA8476F8684}" dt="2022-07-11T10:27:29.101" v="371" actId="404"/>
          <ac:graphicFrameMkLst>
            <pc:docMk/>
            <pc:sldMk cId="4146185697" sldId="299"/>
            <ac:graphicFrameMk id="3" creationId="{DF3B15D8-999C-AC31-0B62-5310992A29EB}"/>
          </ac:graphicFrameMkLst>
        </pc:graphicFrameChg>
      </pc:sldChg>
      <pc:sldChg chg="modSp add del ord">
        <pc:chgData name="Christoph Sperl" userId="4af139c36cd33df3" providerId="LiveId" clId="{1122254C-4538-4251-BF26-CDA8476F8684}" dt="2022-11-15T07:41:20.349" v="951" actId="47"/>
        <pc:sldMkLst>
          <pc:docMk/>
          <pc:sldMk cId="1067820654" sldId="300"/>
        </pc:sldMkLst>
        <pc:graphicFrameChg chg="mod">
          <ac:chgData name="Christoph Sperl" userId="4af139c36cd33df3" providerId="LiveId" clId="{1122254C-4538-4251-BF26-CDA8476F8684}" dt="2022-07-11T10:29:36.717" v="387"/>
          <ac:graphicFrameMkLst>
            <pc:docMk/>
            <pc:sldMk cId="1067820654" sldId="300"/>
            <ac:graphicFrameMk id="3" creationId="{DF3B15D8-999C-AC31-0B62-5310992A29EB}"/>
          </ac:graphicFrameMkLst>
        </pc:graphicFrameChg>
      </pc:sldChg>
      <pc:sldChg chg="add">
        <pc:chgData name="Christoph Sperl" userId="4af139c36cd33df3" providerId="LiveId" clId="{1122254C-4538-4251-BF26-CDA8476F8684}" dt="2022-07-11T10:31:58.253" v="393"/>
        <pc:sldMkLst>
          <pc:docMk/>
          <pc:sldMk cId="1855806689" sldId="301"/>
        </pc:sldMkLst>
      </pc:sldChg>
      <pc:sldChg chg="add del">
        <pc:chgData name="Christoph Sperl" userId="4af139c36cd33df3" providerId="LiveId" clId="{1122254C-4538-4251-BF26-CDA8476F8684}" dt="2022-07-11T10:31:17.777" v="390"/>
        <pc:sldMkLst>
          <pc:docMk/>
          <pc:sldMk cId="2485323409" sldId="301"/>
        </pc:sldMkLst>
      </pc:sldChg>
      <pc:sldChg chg="addSp modSp new del mod modAnim">
        <pc:chgData name="Christoph Sperl" userId="4af139c36cd33df3" providerId="LiveId" clId="{1122254C-4538-4251-BF26-CDA8476F8684}" dt="2022-11-15T07:41:20.349" v="951" actId="47"/>
        <pc:sldMkLst>
          <pc:docMk/>
          <pc:sldMk cId="3768999148" sldId="302"/>
        </pc:sldMkLst>
        <pc:spChg chg="mod">
          <ac:chgData name="Christoph Sperl" userId="4af139c36cd33df3" providerId="LiveId" clId="{1122254C-4538-4251-BF26-CDA8476F8684}" dt="2022-07-21T14:03:08.763" v="734" actId="20577"/>
          <ac:spMkLst>
            <pc:docMk/>
            <pc:sldMk cId="3768999148" sldId="302"/>
            <ac:spMk id="2" creationId="{E1880F9D-20CA-BAD0-3B57-EDD80A1ECD7F}"/>
          </ac:spMkLst>
        </pc:spChg>
        <pc:graphicFrameChg chg="add mod">
          <ac:chgData name="Christoph Sperl" userId="4af139c36cd33df3" providerId="LiveId" clId="{1122254C-4538-4251-BF26-CDA8476F8684}" dt="2022-07-14T14:27:48.604" v="637" actId="6549"/>
          <ac:graphicFrameMkLst>
            <pc:docMk/>
            <pc:sldMk cId="3768999148" sldId="302"/>
            <ac:graphicFrameMk id="3" creationId="{276FD6AA-F75F-D601-EE0F-7ACD87855E8C}"/>
          </ac:graphicFrameMkLst>
        </pc:graphicFrameChg>
      </pc:sldChg>
      <pc:sldChg chg="addSp modSp new mod">
        <pc:chgData name="Christoph Sperl" userId="4af139c36cd33df3" providerId="LiveId" clId="{1122254C-4538-4251-BF26-CDA8476F8684}" dt="2022-07-21T14:06:49.596" v="877" actId="20577"/>
        <pc:sldMkLst>
          <pc:docMk/>
          <pc:sldMk cId="181083470" sldId="303"/>
        </pc:sldMkLst>
        <pc:spChg chg="mod">
          <ac:chgData name="Christoph Sperl" userId="4af139c36cd33df3" providerId="LiveId" clId="{1122254C-4538-4251-BF26-CDA8476F8684}" dt="2022-07-21T14:04:38.176" v="748" actId="20577"/>
          <ac:spMkLst>
            <pc:docMk/>
            <pc:sldMk cId="181083470" sldId="303"/>
            <ac:spMk id="2" creationId="{60C9F7E2-55C5-D959-47F0-D3D6E30F9DB6}"/>
          </ac:spMkLst>
        </pc:spChg>
        <pc:spChg chg="add mod">
          <ac:chgData name="Christoph Sperl" userId="4af139c36cd33df3" providerId="LiveId" clId="{1122254C-4538-4251-BF26-CDA8476F8684}" dt="2022-07-21T14:06:49.596" v="877" actId="20577"/>
          <ac:spMkLst>
            <pc:docMk/>
            <pc:sldMk cId="181083470" sldId="303"/>
            <ac:spMk id="3" creationId="{8799687A-AB7D-2DA3-DD54-51490A1D663F}"/>
          </ac:spMkLst>
        </pc:spChg>
      </pc:sldChg>
      <pc:sldChg chg="addSp modSp new mod modAnim">
        <pc:chgData name="Christoph Sperl" userId="4af139c36cd33df3" providerId="LiveId" clId="{1122254C-4538-4251-BF26-CDA8476F8684}" dt="2023-01-10T14:18:07.739" v="2264" actId="6549"/>
        <pc:sldMkLst>
          <pc:docMk/>
          <pc:sldMk cId="3856364438" sldId="304"/>
        </pc:sldMkLst>
        <pc:spChg chg="mod">
          <ac:chgData name="Christoph Sperl" userId="4af139c36cd33df3" providerId="LiveId" clId="{1122254C-4538-4251-BF26-CDA8476F8684}" dt="2023-01-10T09:12:11.025" v="1083" actId="20577"/>
          <ac:spMkLst>
            <pc:docMk/>
            <pc:sldMk cId="3856364438" sldId="304"/>
            <ac:spMk id="2" creationId="{8B6D6776-578D-E7AE-306E-C9269D348118}"/>
          </ac:spMkLst>
        </pc:spChg>
        <pc:spChg chg="add mod">
          <ac:chgData name="Christoph Sperl" userId="4af139c36cd33df3" providerId="LiveId" clId="{1122254C-4538-4251-BF26-CDA8476F8684}" dt="2023-01-10T14:18:07.739" v="2264" actId="6549"/>
          <ac:spMkLst>
            <pc:docMk/>
            <pc:sldMk cId="3856364438" sldId="304"/>
            <ac:spMk id="3" creationId="{CE692130-0D92-1F93-E893-4E716D0282C5}"/>
          </ac:spMkLst>
        </pc:spChg>
      </pc:sldChg>
      <pc:sldChg chg="addSp delSp modSp new del mod delAnim modAnim">
        <pc:chgData name="Christoph Sperl" userId="4af139c36cd33df3" providerId="LiveId" clId="{1122254C-4538-4251-BF26-CDA8476F8684}" dt="2023-03-16T12:20:31.805" v="2462" actId="47"/>
        <pc:sldMkLst>
          <pc:docMk/>
          <pc:sldMk cId="1384124102" sldId="305"/>
        </pc:sldMkLst>
        <pc:spChg chg="mod">
          <ac:chgData name="Christoph Sperl" userId="4af139c36cd33df3" providerId="LiveId" clId="{1122254C-4538-4251-BF26-CDA8476F8684}" dt="2023-01-10T09:25:06.031" v="1454" actId="20577"/>
          <ac:spMkLst>
            <pc:docMk/>
            <pc:sldMk cId="1384124102" sldId="305"/>
            <ac:spMk id="2" creationId="{5AB9A25E-0D24-CAD0-DDF2-AEE6915B3B5A}"/>
          </ac:spMkLst>
        </pc:spChg>
        <pc:spChg chg="add mod">
          <ac:chgData name="Christoph Sperl" userId="4af139c36cd33df3" providerId="LiveId" clId="{1122254C-4538-4251-BF26-CDA8476F8684}" dt="2023-01-10T10:14:07.958" v="2195" actId="20577"/>
          <ac:spMkLst>
            <pc:docMk/>
            <pc:sldMk cId="1384124102" sldId="305"/>
            <ac:spMk id="3" creationId="{4F26DE49-E12F-30CC-4C27-71254197FE86}"/>
          </ac:spMkLst>
        </pc:spChg>
        <pc:picChg chg="add del mod ord">
          <ac:chgData name="Christoph Sperl" userId="4af139c36cd33df3" providerId="LiveId" clId="{1122254C-4538-4251-BF26-CDA8476F8684}" dt="2023-03-16T12:20:17.259" v="2461" actId="478"/>
          <ac:picMkLst>
            <pc:docMk/>
            <pc:sldMk cId="1384124102" sldId="305"/>
            <ac:picMk id="5" creationId="{36473ED5-03E8-49B2-FABD-B9EC9BAEF924}"/>
          </ac:picMkLst>
        </pc:picChg>
      </pc:sldChg>
      <pc:sldChg chg="addSp modSp new mod">
        <pc:chgData name="Christoph Sperl" userId="4af139c36cd33df3" providerId="LiveId" clId="{1122254C-4538-4251-BF26-CDA8476F8684}" dt="2023-01-10T16:03:39.819" v="2460" actId="2711"/>
        <pc:sldMkLst>
          <pc:docMk/>
          <pc:sldMk cId="2793032320" sldId="306"/>
        </pc:sldMkLst>
        <pc:spChg chg="mod">
          <ac:chgData name="Christoph Sperl" userId="4af139c36cd33df3" providerId="LiveId" clId="{1122254C-4538-4251-BF26-CDA8476F8684}" dt="2023-01-10T14:13:34.742" v="2212" actId="20577"/>
          <ac:spMkLst>
            <pc:docMk/>
            <pc:sldMk cId="2793032320" sldId="306"/>
            <ac:spMk id="2" creationId="{E820D457-0CFC-175C-E7B4-AD5863AF4378}"/>
          </ac:spMkLst>
        </pc:spChg>
        <pc:spChg chg="add mod">
          <ac:chgData name="Christoph Sperl" userId="4af139c36cd33df3" providerId="LiveId" clId="{1122254C-4538-4251-BF26-CDA8476F8684}" dt="2023-01-10T16:03:39.819" v="2460" actId="2711"/>
          <ac:spMkLst>
            <pc:docMk/>
            <pc:sldMk cId="2793032320" sldId="306"/>
            <ac:spMk id="3" creationId="{14A86F6A-7094-7A45-DB21-A9DD7448BA0B}"/>
          </ac:spMkLst>
        </pc:spChg>
      </pc:sldChg>
      <pc:sldChg chg="addSp modSp new del mod ord">
        <pc:chgData name="Christoph Sperl" userId="4af139c36cd33df3" providerId="LiveId" clId="{1122254C-4538-4251-BF26-CDA8476F8684}" dt="2023-01-10T16:02:24.785" v="2453" actId="47"/>
        <pc:sldMkLst>
          <pc:docMk/>
          <pc:sldMk cId="1565322026" sldId="307"/>
        </pc:sldMkLst>
        <pc:spChg chg="mod">
          <ac:chgData name="Christoph Sperl" userId="4af139c36cd33df3" providerId="LiveId" clId="{1122254C-4538-4251-BF26-CDA8476F8684}" dt="2023-01-10T15:57:01.772" v="2302" actId="20577"/>
          <ac:spMkLst>
            <pc:docMk/>
            <pc:sldMk cId="1565322026" sldId="307"/>
            <ac:spMk id="2" creationId="{8830F478-29D5-0586-1496-A0F74D1B820F}"/>
          </ac:spMkLst>
        </pc:spChg>
        <pc:spChg chg="add mod">
          <ac:chgData name="Christoph Sperl" userId="4af139c36cd33df3" providerId="LiveId" clId="{1122254C-4538-4251-BF26-CDA8476F8684}" dt="2023-01-10T16:01:14.481" v="2438" actId="404"/>
          <ac:spMkLst>
            <pc:docMk/>
            <pc:sldMk cId="1565322026" sldId="307"/>
            <ac:spMk id="3" creationId="{03E9889B-7C0F-3076-9649-DF3FA7FCB821}"/>
          </ac:spMkLst>
        </pc:spChg>
      </pc:sldChg>
      <pc:sldMasterChg chg="delSp mod modSldLayout">
        <pc:chgData name="Christoph Sperl" userId="4af139c36cd33df3" providerId="LiveId" clId="{1122254C-4538-4251-BF26-CDA8476F8684}" dt="2023-01-10T16:03:08.527" v="2459" actId="478"/>
        <pc:sldMasterMkLst>
          <pc:docMk/>
          <pc:sldMasterMk cId="0" sldId="2147483648"/>
        </pc:sldMasterMkLst>
        <pc:grpChg chg="del">
          <ac:chgData name="Christoph Sperl" userId="4af139c36cd33df3" providerId="LiveId" clId="{1122254C-4538-4251-BF26-CDA8476F8684}" dt="2023-01-10T16:02:59.473" v="2454" actId="478"/>
          <ac:grpSpMkLst>
            <pc:docMk/>
            <pc:sldMasterMk cId="0" sldId="2147483648"/>
            <ac:grpSpMk id="7" creationId="{00000000-0000-0000-0000-000000000000}"/>
          </ac:grpSpMkLst>
        </pc:grpChg>
        <pc:sldLayoutChg chg="delSp mod">
          <pc:chgData name="Christoph Sperl" userId="4af139c36cd33df3" providerId="LiveId" clId="{1122254C-4538-4251-BF26-CDA8476F8684}" dt="2023-01-10T16:03:08.527" v="2459" actId="478"/>
          <pc:sldLayoutMkLst>
            <pc:docMk/>
            <pc:sldMasterMk cId="0" sldId="2147483648"/>
            <pc:sldLayoutMk cId="0" sldId="2147483649"/>
          </pc:sldLayoutMkLst>
          <pc:cxnChg chg="del">
            <ac:chgData name="Christoph Sperl" userId="4af139c36cd33df3" providerId="LiveId" clId="{1122254C-4538-4251-BF26-CDA8476F8684}" dt="2023-01-10T16:03:05.945" v="2456" actId="478"/>
            <ac:cxnSpMkLst>
              <pc:docMk/>
              <pc:sldMasterMk cId="0" sldId="2147483648"/>
              <pc:sldLayoutMk cId="0" sldId="2147483649"/>
              <ac:cxnSpMk id="16" creationId="{00000000-0000-0000-0000-000000000000}"/>
            </ac:cxnSpMkLst>
          </pc:cxnChg>
          <pc:cxnChg chg="del">
            <ac:chgData name="Christoph Sperl" userId="4af139c36cd33df3" providerId="LiveId" clId="{1122254C-4538-4251-BF26-CDA8476F8684}" dt="2023-01-10T16:03:07.562" v="2458" actId="478"/>
            <ac:cxnSpMkLst>
              <pc:docMk/>
              <pc:sldMasterMk cId="0" sldId="2147483648"/>
              <pc:sldLayoutMk cId="0" sldId="2147483649"/>
              <ac:cxnSpMk id="17" creationId="{00000000-0000-0000-0000-000000000000}"/>
            </ac:cxnSpMkLst>
          </pc:cxnChg>
          <pc:cxnChg chg="del">
            <ac:chgData name="Christoph Sperl" userId="4af139c36cd33df3" providerId="LiveId" clId="{1122254C-4538-4251-BF26-CDA8476F8684}" dt="2023-01-10T16:03:04.106" v="2455" actId="478"/>
            <ac:cxnSpMkLst>
              <pc:docMk/>
              <pc:sldMasterMk cId="0" sldId="2147483648"/>
              <pc:sldLayoutMk cId="0" sldId="2147483649"/>
              <ac:cxnSpMk id="19" creationId="{00000000-0000-0000-0000-000000000000}"/>
            </ac:cxnSpMkLst>
          </pc:cxnChg>
          <pc:cxnChg chg="del">
            <ac:chgData name="Christoph Sperl" userId="4af139c36cd33df3" providerId="LiveId" clId="{1122254C-4538-4251-BF26-CDA8476F8684}" dt="2023-01-10T16:03:06.506" v="2457" actId="478"/>
            <ac:cxnSpMkLst>
              <pc:docMk/>
              <pc:sldMasterMk cId="0" sldId="2147483648"/>
              <pc:sldLayoutMk cId="0" sldId="2147483649"/>
              <ac:cxnSpMk id="21" creationId="{00000000-0000-0000-0000-000000000000}"/>
            </ac:cxnSpMkLst>
          </pc:cxnChg>
          <pc:cxnChg chg="del">
            <ac:chgData name="Christoph Sperl" userId="4af139c36cd33df3" providerId="LiveId" clId="{1122254C-4538-4251-BF26-CDA8476F8684}" dt="2023-01-10T16:03:08.527" v="2459" actId="478"/>
            <ac:cxnSpMkLst>
              <pc:docMk/>
              <pc:sldMasterMk cId="0" sldId="2147483648"/>
              <pc:sldLayoutMk cId="0" sldId="2147483649"/>
              <ac:cxnSpMk id="23" creationId="{00000000-0000-0000-0000-000000000000}"/>
            </ac:cxnSpMkLst>
          </pc:cxnChg>
        </pc:sldLayoutChg>
      </pc:sldMasterChg>
    </pc:docChg>
  </pc:docChgLst>
  <pc:docChgLst>
    <pc:chgData name="Christoph Sperl" userId="4af139c36cd33df3" providerId="LiveId" clId="{0D7B94E7-2455-4931-9720-0691A264C959}"/>
    <pc:docChg chg="custSel modSld">
      <pc:chgData name="Christoph Sperl" userId="4af139c36cd33df3" providerId="LiveId" clId="{0D7B94E7-2455-4931-9720-0691A264C959}" dt="2024-07-22T14:42:23.317" v="29" actId="27636"/>
      <pc:docMkLst>
        <pc:docMk/>
      </pc:docMkLst>
      <pc:sldChg chg="modSp mod">
        <pc:chgData name="Christoph Sperl" userId="4af139c36cd33df3" providerId="LiveId" clId="{0D7B94E7-2455-4931-9720-0691A264C959}" dt="2024-07-22T14:42:23.317" v="29" actId="27636"/>
        <pc:sldMkLst>
          <pc:docMk/>
          <pc:sldMk cId="2858998002" sldId="290"/>
        </pc:sldMkLst>
        <pc:spChg chg="mod">
          <ac:chgData name="Christoph Sperl" userId="4af139c36cd33df3" providerId="LiveId" clId="{0D7B94E7-2455-4931-9720-0691A264C959}" dt="2024-07-22T14:42:23.317" v="29" actId="27636"/>
          <ac:spMkLst>
            <pc:docMk/>
            <pc:sldMk cId="2858998002" sldId="290"/>
            <ac:spMk id="4" creationId="{15E22149-0464-4774-8FC6-F42398DC020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6DB64A-39F4-4615-8ACB-8F2BEF279F0A}" type="datetimeFigureOut">
              <a:rPr lang="en-DE" smtClean="0"/>
              <a:t>09/26/2024</a:t>
            </a:fld>
            <a:endParaRPr lang="en-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FC736-87F4-4ABC-8BE4-FBA3358B686E}" type="slidenum">
              <a:rPr lang="en-DE" smtClean="0"/>
              <a:t>‹Nr.›</a:t>
            </a:fld>
            <a:endParaRPr lang="en-DE"/>
          </a:p>
        </p:txBody>
      </p:sp>
    </p:spTree>
    <p:extLst>
      <p:ext uri="{BB962C8B-B14F-4D97-AF65-F5344CB8AC3E}">
        <p14:creationId xmlns:p14="http://schemas.microsoft.com/office/powerpoint/2010/main" val="2145760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solidFill>
                  <a:srgbClr val="0076B9"/>
                </a:solidFill>
                <a:effectLst/>
                <a:latin typeface="Arial" panose="020B0604020202020204" pitchFamily="34" charset="0"/>
              </a:rPr>
              <a:t>Der Verein ohne Rechtspersönlichkeit</a:t>
            </a:r>
          </a:p>
          <a:p>
            <a:r>
              <a:rPr lang="de-DE" b="1" dirty="0">
                <a:solidFill>
                  <a:srgbClr val="58585A"/>
                </a:solidFill>
                <a:effectLst/>
                <a:latin typeface="Arial" panose="020B0604020202020204" pitchFamily="34" charset="0"/>
              </a:rPr>
              <a:t>Im Gegensatz zum eingetragenen Verein nicht im Vereinsregister eingetragen</a:t>
            </a:r>
          </a:p>
          <a:p>
            <a:pPr algn="l"/>
            <a:r>
              <a:rPr lang="de-DE" b="0" i="0" dirty="0">
                <a:solidFill>
                  <a:srgbClr val="58585A"/>
                </a:solidFill>
                <a:effectLst/>
                <a:latin typeface="Arial" panose="020B0604020202020204" pitchFamily="34" charset="0"/>
              </a:rPr>
              <a:t>Neben dem eingetragenen Verein, dem Idealverein, und dem wirtschaftlichen Verein kennt das BGB noch den Verein ohne Rechtspersönlichkeit (vgl. § 54 BGB). In § 54 Satz 1 BGB in der Fassung bis Ende 2023 hieß es, dass auf Vereine, die nicht rechtsfähig sind, die Vorschriften über die BGB-Gesellschaft Anwendung finden. Eine Definition, was ein nicht rechtsfähiger Verein ist, enthält das Gesetz nicht. Allerdings haben sich Gerichte mit der Frage beschäftigt und festgelegt, dass es sich um einen nicht im Vereinsregister eingetragenen Verein handeln kann, wenn folgende Voraussetzungen vorliegen:</a:t>
            </a:r>
          </a:p>
          <a:p>
            <a:pPr algn="l">
              <a:buFont typeface="Arial" panose="020B0604020202020204" pitchFamily="34" charset="0"/>
              <a:buChar char="•"/>
            </a:pPr>
            <a:r>
              <a:rPr lang="de-DE" b="0" i="0" dirty="0">
                <a:solidFill>
                  <a:srgbClr val="58585A"/>
                </a:solidFill>
                <a:effectLst/>
                <a:latin typeface="Arial" panose="020B0604020202020204" pitchFamily="34" charset="0"/>
              </a:rPr>
              <a:t>es handelt sich um einen Zusammenschluss mehrerer Personen zur Verwirklichung eines gemeinsamen Zwecks</a:t>
            </a:r>
          </a:p>
          <a:p>
            <a:pPr algn="l">
              <a:buFont typeface="Arial" panose="020B0604020202020204" pitchFamily="34" charset="0"/>
              <a:buChar char="•"/>
            </a:pPr>
            <a:r>
              <a:rPr lang="de-DE" b="0" i="0" dirty="0">
                <a:solidFill>
                  <a:srgbClr val="58585A"/>
                </a:solidFill>
                <a:effectLst/>
                <a:latin typeface="Arial" panose="020B0604020202020204" pitchFamily="34" charset="0"/>
              </a:rPr>
              <a:t>der körperschaftlich organisiert ist</a:t>
            </a:r>
          </a:p>
          <a:p>
            <a:pPr algn="l">
              <a:buFont typeface="Arial" panose="020B0604020202020204" pitchFamily="34" charset="0"/>
              <a:buChar char="•"/>
            </a:pPr>
            <a:r>
              <a:rPr lang="de-DE" b="0" i="0" dirty="0">
                <a:solidFill>
                  <a:srgbClr val="58585A"/>
                </a:solidFill>
                <a:effectLst/>
                <a:latin typeface="Arial" panose="020B0604020202020204" pitchFamily="34" charset="0"/>
              </a:rPr>
              <a:t>nach Außen unter eigenem Namen auftritt</a:t>
            </a:r>
          </a:p>
          <a:p>
            <a:pPr algn="l">
              <a:buFont typeface="Arial" panose="020B0604020202020204" pitchFamily="34" charset="0"/>
              <a:buChar char="•"/>
            </a:pPr>
            <a:r>
              <a:rPr lang="de-DE" b="0" i="0" dirty="0">
                <a:solidFill>
                  <a:srgbClr val="58585A"/>
                </a:solidFill>
                <a:effectLst/>
                <a:latin typeface="Arial" panose="020B0604020202020204" pitchFamily="34" charset="0"/>
              </a:rPr>
              <a:t>eine eigene Kassenführung hat</a:t>
            </a:r>
          </a:p>
          <a:p>
            <a:pPr algn="l">
              <a:buFont typeface="Arial" panose="020B0604020202020204" pitchFamily="34" charset="0"/>
              <a:buChar char="•"/>
            </a:pPr>
            <a:r>
              <a:rPr lang="de-DE" b="0" i="0" dirty="0">
                <a:solidFill>
                  <a:srgbClr val="58585A"/>
                </a:solidFill>
                <a:effectLst/>
                <a:latin typeface="Arial" panose="020B0604020202020204" pitchFamily="34" charset="0"/>
              </a:rPr>
              <a:t>vom Bestand der Mitglieder unabhängig ist.</a:t>
            </a:r>
          </a:p>
          <a:p>
            <a:pPr algn="l"/>
            <a:r>
              <a:rPr lang="de-DE" b="0" i="0" dirty="0">
                <a:solidFill>
                  <a:srgbClr val="58585A"/>
                </a:solidFill>
                <a:effectLst/>
                <a:latin typeface="Arial" panose="020B0604020202020204" pitchFamily="34" charset="0"/>
              </a:rPr>
              <a:t>Auf Grund einer Änderung der Rechtsprechung wird mittlerweile auch der nicht eingetragene Verein als zumindest teilrechtsfähig anzusehen sein. Nach überwiegender Ansicht war der Verweis auf das Recht der BGB-Gesellschaft nicht sachgerecht. Insofern wurde entgegen dem Wortlaut im Gesetz auf den nicht eingetragenen Verein überwiegend das Recht des eingetragenen Vereins angewendet. Wegen der angenommenen Teilrechtsfähigkeit kann auch der nicht eingetragene Verein Träger von Rechten und Pflichten sein, somit auch eigenes Vermögen erwerben. Auch die früher angenommene fehlende Parteifähigkeit (d.h. Partei in einem gerichtlichen Verfahren zu sein) ist nunmehr ausdrücklich im § 50 Absatz 2 der Zivilprozessordnung geregelt. </a:t>
            </a:r>
          </a:p>
          <a:p>
            <a:pPr algn="l"/>
            <a:br>
              <a:rPr lang="de-DE" b="0" i="0" dirty="0">
                <a:solidFill>
                  <a:srgbClr val="58585A"/>
                </a:solidFill>
                <a:effectLst/>
                <a:latin typeface="Arial" panose="020B0604020202020204" pitchFamily="34" charset="0"/>
              </a:rPr>
            </a:br>
            <a:r>
              <a:rPr lang="de-DE" b="1" i="0" dirty="0">
                <a:solidFill>
                  <a:srgbClr val="58585A"/>
                </a:solidFill>
                <a:effectLst/>
                <a:latin typeface="Arial" panose="020B0604020202020204" pitchFamily="34" charset="0"/>
              </a:rPr>
              <a:t>Seit Anfang 2024</a:t>
            </a:r>
            <a:r>
              <a:rPr lang="de-DE" b="0" i="0" dirty="0">
                <a:solidFill>
                  <a:srgbClr val="58585A"/>
                </a:solidFill>
                <a:effectLst/>
                <a:latin typeface="Arial" panose="020B0604020202020204" pitchFamily="34" charset="0"/>
              </a:rPr>
              <a:t> wird aber nun im Gesetz klargestellt, dass für nicht eingetragene Vereine, die nicht auf einen wirtschaftlichen Geschäftsbetrieb ausgerichtet sind, die Vorschriften der § 24 bis 53 BGB entsprechend gelten (vgl. § 54 Absatz 1 Satz 1 BGB). Damit wird der Verein ohne Rechtspersönlichkeit, also der nicht eingetragene Verein, mittlerweile weitestgehend wie der Idealverein behandelt. Lediglich für einen wirtschaftlichen Verein, der nicht die staatliche Verleihung erhalten hat, soll das Recht der GbR gelten. Das dürfte für die Sportvereine, die nicht eingetragen sind, ohne Bedeutung sein, da sie nicht auf einen wirtschaftlichen Geschäftsbetrieb ausgerichtet sind. Für diese gilt damit jetzt auch das Vereinsrecht.</a:t>
            </a:r>
          </a:p>
          <a:p>
            <a:pPr algn="l"/>
            <a:r>
              <a:rPr lang="de-DE" b="1" i="0" dirty="0">
                <a:solidFill>
                  <a:srgbClr val="58585A"/>
                </a:solidFill>
                <a:effectLst/>
                <a:latin typeface="Arial" panose="020B0604020202020204" pitchFamily="34" charset="0"/>
              </a:rPr>
              <a:t>Haftungsfrage gravierend unterschiedlich </a:t>
            </a:r>
          </a:p>
          <a:p>
            <a:pPr algn="l"/>
            <a:r>
              <a:rPr lang="de-DE" b="0" i="0" dirty="0">
                <a:solidFill>
                  <a:srgbClr val="58585A"/>
                </a:solidFill>
                <a:effectLst/>
                <a:latin typeface="Arial" panose="020B0604020202020204" pitchFamily="34" charset="0"/>
              </a:rPr>
              <a:t>Ein gravierender Unterschied zum eingetragenen Idealverein besteht allerdings nach wie vor in der Haftungsfrage. Hierbei ist zwischen der Haftung der Mitglieder im Außenverhältnis und der Haftung der Handelnden zu unterscheiden. Weil der nicht eingetragene Verein keine juristische Person ist, müssten grundsätzlich alle Mitglieder im Außenverhältnis gegenüber Gläubigern gemeinschaftlich für Verbindlichkeiten des Vereins haften. Eine Haftungsbeschränkung auf das Vereinsvermögen könnte zum einen in der Satzung verankert werden, zum anderen sollte dies im Außenverhältnis gegenüber den Gläubigern ausdrücklich vereinbart werden, um eine persönliche Haftung der Mitglieder zu verhindern. Allerdings nimmt mittlerweile auch die Rechtsprechung eine Haftungsbeschränkung insoweit an, als Mitglieder eines nicht eingetragenen Vereins nicht persönlich für die Verbindlichkeiten des Vereins haften. Die Beschränkung wird damit begründet, dass ansonsten niemand Mitglied eines Vereins ohne Rechtspersönlichkeit werden würde. Somit bleibt als wesentlicher Unterschied zum eingetragenen Verein die sogenannte </a:t>
            </a:r>
            <a:r>
              <a:rPr lang="de-DE" b="0" i="0" dirty="0" err="1">
                <a:solidFill>
                  <a:srgbClr val="58585A"/>
                </a:solidFill>
                <a:effectLst/>
                <a:latin typeface="Arial" panose="020B0604020202020204" pitchFamily="34" charset="0"/>
              </a:rPr>
              <a:t>Handelndenhaftung</a:t>
            </a:r>
            <a:r>
              <a:rPr lang="de-DE" b="0" i="0" dirty="0">
                <a:solidFill>
                  <a:srgbClr val="58585A"/>
                </a:solidFill>
                <a:effectLst/>
                <a:latin typeface="Arial" panose="020B0604020202020204" pitchFamily="34" charset="0"/>
              </a:rPr>
              <a:t>. Nach § 54 Absatz 2 BGB haftet der Handelnde persönlich aus einem Rechtsgeschäft, dass dieser im Namen des Vereins gegenüber einem Dritten vorgenommen hat; handeln mehrere gemeinsam so haften sie als Gesamtschuldner. </a:t>
            </a:r>
          </a:p>
          <a:p>
            <a:pPr algn="l"/>
            <a:r>
              <a:rPr lang="de-DE" b="1" i="0" dirty="0">
                <a:solidFill>
                  <a:srgbClr val="58585A"/>
                </a:solidFill>
                <a:effectLst/>
                <a:latin typeface="Arial" panose="020B0604020202020204" pitchFamily="34" charset="0"/>
              </a:rPr>
              <a:t>Beispiel</a:t>
            </a:r>
          </a:p>
          <a:p>
            <a:pPr algn="l"/>
            <a:r>
              <a:rPr lang="de-DE" b="0" i="0" dirty="0">
                <a:solidFill>
                  <a:srgbClr val="58585A"/>
                </a:solidFill>
                <a:effectLst/>
                <a:latin typeface="Arial" panose="020B0604020202020204" pitchFamily="34" charset="0"/>
              </a:rPr>
              <a:t>Der Vorstand eines nicht eingetragenen Vereins ohne Rechtspersönlichkeit schließt einen Darlehensvertrag ab. Wird dieser Verein zahlungsunfähig, kann sich der Darlehensgeber unmittelbar an die Personen halten, die den Darlehensvertrag abgeschlossen haben. Hierin besteht der wesentliche Unterschied zum Vorstand nach § 26 BGB des eingetragenen Vereins. Schließt ein solcher einen Darlehensvertrag ab, handelt dieser als gesetzlicher Vertreter und haftet grundsätzlich nicht für die Verbindlichkeiten aus einem eingegangenen Rechtsgeschäft. Insbesondere wegen dieser Haftungsrisiken der </a:t>
            </a:r>
            <a:r>
              <a:rPr lang="de-DE" b="0" i="0" dirty="0" err="1">
                <a:solidFill>
                  <a:srgbClr val="58585A"/>
                </a:solidFill>
                <a:effectLst/>
                <a:latin typeface="Arial" panose="020B0604020202020204" pitchFamily="34" charset="0"/>
              </a:rPr>
              <a:t>Handelndenhaftung</a:t>
            </a:r>
            <a:r>
              <a:rPr lang="de-DE" b="0" i="0" dirty="0">
                <a:solidFill>
                  <a:srgbClr val="58585A"/>
                </a:solidFill>
                <a:effectLst/>
                <a:latin typeface="Arial" panose="020B0604020202020204" pitchFamily="34" charset="0"/>
              </a:rPr>
              <a:t> wird die Gründung eines eingetragenen Vereins empfohlen.</a:t>
            </a:r>
            <a:br>
              <a:rPr lang="de-DE" b="0" i="0" dirty="0">
                <a:solidFill>
                  <a:srgbClr val="58585A"/>
                </a:solidFill>
                <a:effectLst/>
                <a:latin typeface="Arial" panose="020B0604020202020204" pitchFamily="34" charset="0"/>
              </a:rPr>
            </a:br>
            <a:r>
              <a:rPr lang="de-DE" b="0" i="0" dirty="0">
                <a:solidFill>
                  <a:srgbClr val="58585A"/>
                </a:solidFill>
                <a:effectLst/>
                <a:latin typeface="Arial" panose="020B0604020202020204" pitchFamily="34" charset="0"/>
              </a:rPr>
              <a:t>Wichtiger Hinweis: Liegen die Voraussetzungen für die Annahme eines Vereins ohne Rechtspersönlichkeit vor und enthält die Satzung keine anderslautende Aussage, dann kann es sich auch bei Abteilungen innerhalb eines eingetragenen Vereins um Vereine ohne Rechtspersönlichkeit handeln („Verein in Verein“). Vertiefende Hinweise hierzu im Artikel „Abteilungen im Sportverein“.  </a:t>
            </a:r>
          </a:p>
          <a:p>
            <a:endParaRPr lang="en-DE" dirty="0"/>
          </a:p>
        </p:txBody>
      </p:sp>
      <p:sp>
        <p:nvSpPr>
          <p:cNvPr id="4" name="Foliennummernplatzhalter 3"/>
          <p:cNvSpPr>
            <a:spLocks noGrp="1"/>
          </p:cNvSpPr>
          <p:nvPr>
            <p:ph type="sldNum" sz="quarter" idx="5"/>
          </p:nvPr>
        </p:nvSpPr>
        <p:spPr/>
        <p:txBody>
          <a:bodyPr/>
          <a:lstStyle/>
          <a:p>
            <a:fld id="{B97FC736-87F4-4ABC-8BE4-FBA3358B686E}" type="slidenum">
              <a:rPr lang="en-DE" smtClean="0"/>
              <a:t>3</a:t>
            </a:fld>
            <a:endParaRPr lang="en-DE"/>
          </a:p>
        </p:txBody>
      </p:sp>
    </p:spTree>
    <p:extLst>
      <p:ext uri="{BB962C8B-B14F-4D97-AF65-F5344CB8AC3E}">
        <p14:creationId xmlns:p14="http://schemas.microsoft.com/office/powerpoint/2010/main" val="131807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Wichtig: Der Gemeinnützige </a:t>
            </a:r>
            <a:r>
              <a:rPr lang="de-DE"/>
              <a:t>Verein ist unmittelbar </a:t>
            </a:r>
            <a:r>
              <a:rPr lang="de-DE" dirty="0"/>
              <a:t>und selbstlos</a:t>
            </a:r>
            <a:endParaRPr lang="en-DE" dirty="0"/>
          </a:p>
        </p:txBody>
      </p:sp>
      <p:sp>
        <p:nvSpPr>
          <p:cNvPr id="4" name="Foliennummernplatzhalter 3"/>
          <p:cNvSpPr>
            <a:spLocks noGrp="1"/>
          </p:cNvSpPr>
          <p:nvPr>
            <p:ph type="sldNum" sz="quarter" idx="5"/>
          </p:nvPr>
        </p:nvSpPr>
        <p:spPr/>
        <p:txBody>
          <a:bodyPr/>
          <a:lstStyle/>
          <a:p>
            <a:fld id="{B97FC736-87F4-4ABC-8BE4-FBA3358B686E}" type="slidenum">
              <a:rPr lang="en-DE" smtClean="0"/>
              <a:t>4</a:t>
            </a:fld>
            <a:endParaRPr lang="en-DE"/>
          </a:p>
        </p:txBody>
      </p:sp>
    </p:spTree>
    <p:extLst>
      <p:ext uri="{BB962C8B-B14F-4D97-AF65-F5344CB8AC3E}">
        <p14:creationId xmlns:p14="http://schemas.microsoft.com/office/powerpoint/2010/main" val="1111487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22.000€ im Vorjahr und nicht über 50.000€ im aktuellen Jahr.</a:t>
            </a:r>
            <a:endParaRPr lang="en-DE" dirty="0"/>
          </a:p>
        </p:txBody>
      </p:sp>
      <p:sp>
        <p:nvSpPr>
          <p:cNvPr id="4" name="Foliennummernplatzhalter 3"/>
          <p:cNvSpPr>
            <a:spLocks noGrp="1"/>
          </p:cNvSpPr>
          <p:nvPr>
            <p:ph type="sldNum" sz="quarter" idx="5"/>
          </p:nvPr>
        </p:nvSpPr>
        <p:spPr/>
        <p:txBody>
          <a:bodyPr/>
          <a:lstStyle/>
          <a:p>
            <a:fld id="{B97FC736-87F4-4ABC-8BE4-FBA3358B686E}" type="slidenum">
              <a:rPr lang="en-DE" smtClean="0"/>
              <a:t>19</a:t>
            </a:fld>
            <a:endParaRPr lang="en-DE"/>
          </a:p>
        </p:txBody>
      </p:sp>
    </p:spTree>
    <p:extLst>
      <p:ext uri="{BB962C8B-B14F-4D97-AF65-F5344CB8AC3E}">
        <p14:creationId xmlns:p14="http://schemas.microsoft.com/office/powerpoint/2010/main" val="1929098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3"/>
            <a:ext cx="8001001"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71"/>
            <a:ext cx="6400800" cy="1947333"/>
          </a:xfrm>
        </p:spPr>
        <p:txBody>
          <a:bodyPr anchor="t">
            <a:normAutofit/>
          </a:bodyPr>
          <a:lstStyle>
            <a:lvl1pPr marL="0" indent="0" algn="l">
              <a:buNone/>
              <a:defRPr sz="2100">
                <a:solidFill>
                  <a:schemeClr val="bg2">
                    <a:lumMod val="75000"/>
                  </a:schemeClr>
                </a:solidFill>
              </a:defRPr>
            </a:lvl1pPr>
            <a:lvl2pPr marL="457211" indent="0" algn="ctr">
              <a:buNone/>
              <a:defRPr>
                <a:solidFill>
                  <a:schemeClr val="tx1">
                    <a:tint val="75000"/>
                  </a:schemeClr>
                </a:solidFill>
              </a:defRPr>
            </a:lvl2pPr>
            <a:lvl3pPr marL="914423" indent="0" algn="ctr">
              <a:buNone/>
              <a:defRPr>
                <a:solidFill>
                  <a:schemeClr val="tx1">
                    <a:tint val="75000"/>
                  </a:schemeClr>
                </a:solidFill>
              </a:defRPr>
            </a:lvl3pPr>
            <a:lvl4pPr marL="1371634" indent="0" algn="ctr">
              <a:buNone/>
              <a:defRPr>
                <a:solidFill>
                  <a:schemeClr val="tx1">
                    <a:tint val="75000"/>
                  </a:schemeClr>
                </a:solidFill>
              </a:defRPr>
            </a:lvl4pPr>
            <a:lvl5pPr marL="1828846" indent="0" algn="ctr">
              <a:buNone/>
              <a:defRPr>
                <a:solidFill>
                  <a:schemeClr val="tx1">
                    <a:tint val="75000"/>
                  </a:schemeClr>
                </a:solidFill>
              </a:defRPr>
            </a:lvl5pPr>
            <a:lvl6pPr marL="2286057" indent="0" algn="ctr">
              <a:buNone/>
              <a:defRPr>
                <a:solidFill>
                  <a:schemeClr val="tx1">
                    <a:tint val="75000"/>
                  </a:schemeClr>
                </a:solidFill>
              </a:defRPr>
            </a:lvl6pPr>
            <a:lvl7pPr marL="2743269" indent="0" algn="ctr">
              <a:buNone/>
              <a:defRPr>
                <a:solidFill>
                  <a:schemeClr val="tx1">
                    <a:tint val="75000"/>
                  </a:schemeClr>
                </a:solidFill>
              </a:defRPr>
            </a:lvl7pPr>
            <a:lvl8pPr marL="3200480" indent="0" algn="ctr">
              <a:buNone/>
              <a:defRPr>
                <a:solidFill>
                  <a:schemeClr val="tx1">
                    <a:tint val="75000"/>
                  </a:schemeClr>
                </a:solidFill>
              </a:defRPr>
            </a:lvl8pPr>
            <a:lvl9pPr marL="3657691"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2311" y="602036"/>
            <a:ext cx="8534400" cy="995463"/>
          </a:xfrm>
        </p:spPr>
        <p:txBody>
          <a:bodyPr/>
          <a:lstStyle>
            <a:lvl1pPr>
              <a:defRPr b="1">
                <a:latin typeface="Open Sans Light" panose="020B0604020202020204" pitchFamily="34" charset="0"/>
                <a:ea typeface="Open Sans Light" panose="020B0604020202020204" pitchFamily="34" charset="0"/>
                <a:cs typeface="Open Sans Light" panose="020B0604020202020204" pitchFamily="34" charset="0"/>
              </a:defRPr>
            </a:lvl1pPr>
          </a:lstStyle>
          <a:p>
            <a:r>
              <a:rPr lang="de-DE" dirty="0"/>
              <a:t>Mastertitelformat bearbeiten</a:t>
            </a:r>
            <a:endParaRPr lang="en-US" dirty="0"/>
          </a:p>
        </p:txBody>
      </p:sp>
      <p:pic>
        <p:nvPicPr>
          <p:cNvPr id="7" name="Grafik 6">
            <a:extLst>
              <a:ext uri="{FF2B5EF4-FFF2-40B4-BE49-F238E27FC236}">
                <a16:creationId xmlns:a16="http://schemas.microsoft.com/office/drawing/2014/main" id="{D94D19E6-7934-4B6A-8223-CC2A0436F8C2}"/>
              </a:ext>
            </a:extLst>
          </p:cNvPr>
          <p:cNvPicPr>
            <a:picLocks noChangeAspect="1"/>
          </p:cNvPicPr>
          <p:nvPr userDrawn="1"/>
        </p:nvPicPr>
        <p:blipFill>
          <a:blip r:embed="rId2"/>
          <a:stretch>
            <a:fillRect/>
          </a:stretch>
        </p:blipFill>
        <p:spPr>
          <a:xfrm>
            <a:off x="7925913" y="383060"/>
            <a:ext cx="3903778" cy="995463"/>
          </a:xfrm>
          <a:prstGeom prst="rect">
            <a:avLst/>
          </a:prstGeom>
        </p:spPr>
      </p:pic>
      <p:sp>
        <p:nvSpPr>
          <p:cNvPr id="10" name="Textfeld 9">
            <a:extLst>
              <a:ext uri="{FF2B5EF4-FFF2-40B4-BE49-F238E27FC236}">
                <a16:creationId xmlns:a16="http://schemas.microsoft.com/office/drawing/2014/main" id="{911246F9-2304-4205-AB00-7A9689F8CEE4}"/>
              </a:ext>
            </a:extLst>
          </p:cNvPr>
          <p:cNvSpPr txBox="1"/>
          <p:nvPr userDrawn="1"/>
        </p:nvSpPr>
        <p:spPr>
          <a:xfrm>
            <a:off x="362311" y="1819073"/>
            <a:ext cx="11467380" cy="369460"/>
          </a:xfrm>
          <a:prstGeom prst="rect">
            <a:avLst/>
          </a:prstGeom>
          <a:noFill/>
        </p:spPr>
        <p:txBody>
          <a:bodyPr wrap="square" rtlCol="0">
            <a:spAutoFit/>
          </a:bodyPr>
          <a:lstStyle/>
          <a:p>
            <a:pPr marL="285757" indent="-285757">
              <a:buFont typeface="Arial" panose="020B0604020202020204" pitchFamily="34" charset="0"/>
              <a:buChar char="•"/>
            </a:pPr>
            <a:endParaRPr lang="en-DE" sz="1801" b="1"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33000">
              <a:schemeClr val="tx1"/>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2" y="4487336"/>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4"/>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3" y="6172204"/>
            <a:ext cx="1600201" cy="365125"/>
          </a:xfrm>
          <a:prstGeom prst="rect">
            <a:avLst/>
          </a:prstGeom>
        </p:spPr>
        <p:txBody>
          <a:bodyPr vert="horz" lIns="91440" tIns="45720" rIns="91440" bIns="45720" rtlCol="0" anchor="t"/>
          <a:lstStyle>
            <a:lvl1pPr algn="r">
              <a:defRPr sz="1001" b="0" i="0">
                <a:solidFill>
                  <a:schemeClr val="bg2">
                    <a:lumMod val="50000"/>
                  </a:schemeClr>
                </a:solidFill>
                <a:effectLst/>
                <a:latin typeface="+mn-lt"/>
              </a:defRPr>
            </a:lvl1pPr>
          </a:lstStyle>
          <a:p>
            <a:fld id="{B61BEF0D-F0BB-DE4B-95CE-6DB70DBA9567}" type="datetimeFigureOut">
              <a:rPr lang="en-US" smtClean="0"/>
              <a:pPr/>
              <a:t>9/26/2024</a:t>
            </a:fld>
            <a:endParaRPr lang="en-US" dirty="0"/>
          </a:p>
        </p:txBody>
      </p:sp>
      <p:sp>
        <p:nvSpPr>
          <p:cNvPr id="5" name="Footer Placeholder 4"/>
          <p:cNvSpPr>
            <a:spLocks noGrp="1"/>
          </p:cNvSpPr>
          <p:nvPr>
            <p:ph type="ftr" sz="quarter" idx="3"/>
          </p:nvPr>
        </p:nvSpPr>
        <p:spPr>
          <a:xfrm>
            <a:off x="684212" y="6172204"/>
            <a:ext cx="7543801" cy="365125"/>
          </a:xfrm>
          <a:prstGeom prst="rect">
            <a:avLst/>
          </a:prstGeom>
        </p:spPr>
        <p:txBody>
          <a:bodyPr vert="horz" lIns="91440" tIns="45720" rIns="91440" bIns="45720" rtlCol="0" anchor="t"/>
          <a:lstStyle>
            <a:lvl1pPr algn="l">
              <a:defRPr sz="1001"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9"/>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Lst>
  <p:txStyles>
    <p:titleStyle>
      <a:lvl1pPr algn="l" defTabSz="457211"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7" indent="-285757" algn="l" defTabSz="457211" rtl="0" eaLnBrk="1" latinLnBrk="0" hangingPunct="1">
        <a:spcBef>
          <a:spcPct val="20000"/>
        </a:spcBef>
        <a:spcAft>
          <a:spcPts val="601"/>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69" indent="-285757" algn="l" defTabSz="457211" rtl="0" eaLnBrk="1" latinLnBrk="0" hangingPunct="1">
        <a:spcBef>
          <a:spcPct val="20000"/>
        </a:spcBef>
        <a:spcAft>
          <a:spcPts val="601"/>
        </a:spcAft>
        <a:buClr>
          <a:schemeClr val="tx1"/>
        </a:buClr>
        <a:buSzPct val="80000"/>
        <a:buFont typeface="Wingdings 3" panose="05040102010807070707" pitchFamily="18" charset="2"/>
        <a:buChar char=""/>
        <a:defRPr sz="1801" kern="1200" cap="none">
          <a:solidFill>
            <a:schemeClr val="bg2">
              <a:lumMod val="75000"/>
            </a:schemeClr>
          </a:solidFill>
          <a:effectLst/>
          <a:latin typeface="+mn-lt"/>
          <a:ea typeface="+mn-ea"/>
          <a:cs typeface="+mn-cs"/>
        </a:defRPr>
      </a:lvl2pPr>
      <a:lvl3pPr marL="1200180" indent="-285757" algn="l" defTabSz="457211" rtl="0" eaLnBrk="1" latinLnBrk="0" hangingPunct="1">
        <a:spcBef>
          <a:spcPct val="20000"/>
        </a:spcBef>
        <a:spcAft>
          <a:spcPts val="601"/>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88" indent="-171454" algn="l" defTabSz="457211" rtl="0" eaLnBrk="1" latinLnBrk="0" hangingPunct="1">
        <a:spcBef>
          <a:spcPct val="20000"/>
        </a:spcBef>
        <a:spcAft>
          <a:spcPts val="601"/>
        </a:spcAft>
        <a:buClr>
          <a:schemeClr val="tx1"/>
        </a:buClr>
        <a:buSzPct val="80000"/>
        <a:buFont typeface="Wingdings 3" panose="05040102010807070707" pitchFamily="18" charset="2"/>
        <a:buChar char=""/>
        <a:defRPr sz="1401" kern="1200" cap="none">
          <a:solidFill>
            <a:schemeClr val="bg2">
              <a:lumMod val="75000"/>
            </a:schemeClr>
          </a:solidFill>
          <a:effectLst/>
          <a:latin typeface="+mn-lt"/>
          <a:ea typeface="+mn-ea"/>
          <a:cs typeface="+mn-cs"/>
        </a:defRPr>
      </a:lvl4pPr>
      <a:lvl5pPr marL="2000300" indent="-171454" algn="l" defTabSz="457211" rtl="0" eaLnBrk="1" latinLnBrk="0" hangingPunct="1">
        <a:spcBef>
          <a:spcPct val="20000"/>
        </a:spcBef>
        <a:spcAft>
          <a:spcPts val="601"/>
        </a:spcAft>
        <a:buClr>
          <a:schemeClr val="tx1"/>
        </a:buClr>
        <a:buSzPct val="80000"/>
        <a:buFont typeface="Wingdings 3" panose="05040102010807070707" pitchFamily="18" charset="2"/>
        <a:buChar char=""/>
        <a:defRPr sz="1401" kern="1200" cap="none">
          <a:solidFill>
            <a:schemeClr val="bg2">
              <a:lumMod val="75000"/>
            </a:schemeClr>
          </a:solidFill>
          <a:effectLst/>
          <a:latin typeface="+mn-lt"/>
          <a:ea typeface="+mn-ea"/>
          <a:cs typeface="+mn-cs"/>
        </a:defRPr>
      </a:lvl5pPr>
      <a:lvl6pPr marL="2514663" indent="-228606" algn="l" defTabSz="457211" rtl="0" eaLnBrk="1" latinLnBrk="0" hangingPunct="1">
        <a:spcBef>
          <a:spcPct val="20000"/>
        </a:spcBef>
        <a:spcAft>
          <a:spcPts val="601"/>
        </a:spcAft>
        <a:buClr>
          <a:schemeClr val="tx1"/>
        </a:buClr>
        <a:buSzPct val="80000"/>
        <a:buFont typeface="Wingdings 3" panose="05040102010807070707" pitchFamily="18" charset="2"/>
        <a:buChar char=""/>
        <a:defRPr sz="1401" kern="1200" cap="none">
          <a:solidFill>
            <a:schemeClr val="bg2">
              <a:lumMod val="75000"/>
            </a:schemeClr>
          </a:solidFill>
          <a:effectLst/>
          <a:latin typeface="+mn-lt"/>
          <a:ea typeface="+mn-ea"/>
          <a:cs typeface="+mn-cs"/>
        </a:defRPr>
      </a:lvl6pPr>
      <a:lvl7pPr marL="2971875" indent="-228606" algn="l" defTabSz="457211" rtl="0" eaLnBrk="1" latinLnBrk="0" hangingPunct="1">
        <a:spcBef>
          <a:spcPct val="20000"/>
        </a:spcBef>
        <a:spcAft>
          <a:spcPts val="601"/>
        </a:spcAft>
        <a:buClr>
          <a:schemeClr val="tx1"/>
        </a:buClr>
        <a:buSzPct val="80000"/>
        <a:buFont typeface="Wingdings 3" panose="05040102010807070707" pitchFamily="18" charset="2"/>
        <a:buChar char=""/>
        <a:defRPr sz="1401" kern="1200" cap="none">
          <a:solidFill>
            <a:schemeClr val="bg2">
              <a:lumMod val="75000"/>
            </a:schemeClr>
          </a:solidFill>
          <a:effectLst/>
          <a:latin typeface="+mn-lt"/>
          <a:ea typeface="+mn-ea"/>
          <a:cs typeface="+mn-cs"/>
        </a:defRPr>
      </a:lvl7pPr>
      <a:lvl8pPr marL="3429086" indent="-228606" algn="l" defTabSz="457211" rtl="0" eaLnBrk="1" latinLnBrk="0" hangingPunct="1">
        <a:spcBef>
          <a:spcPct val="20000"/>
        </a:spcBef>
        <a:spcAft>
          <a:spcPts val="601"/>
        </a:spcAft>
        <a:buClr>
          <a:schemeClr val="tx1"/>
        </a:buClr>
        <a:buSzPct val="80000"/>
        <a:buFont typeface="Wingdings 3" panose="05040102010807070707" pitchFamily="18" charset="2"/>
        <a:buChar char=""/>
        <a:defRPr sz="1401" kern="1200" cap="none">
          <a:solidFill>
            <a:schemeClr val="bg2">
              <a:lumMod val="75000"/>
            </a:schemeClr>
          </a:solidFill>
          <a:effectLst/>
          <a:latin typeface="+mn-lt"/>
          <a:ea typeface="+mn-ea"/>
          <a:cs typeface="+mn-cs"/>
        </a:defRPr>
      </a:lvl8pPr>
      <a:lvl9pPr marL="3886298" indent="-228606" algn="l" defTabSz="457211" rtl="0" eaLnBrk="1" latinLnBrk="0" hangingPunct="1">
        <a:spcBef>
          <a:spcPct val="20000"/>
        </a:spcBef>
        <a:spcAft>
          <a:spcPts val="601"/>
        </a:spcAft>
        <a:buClr>
          <a:schemeClr val="tx1"/>
        </a:buClr>
        <a:buSzPct val="80000"/>
        <a:buFont typeface="Wingdings 3" panose="05040102010807070707" pitchFamily="18" charset="2"/>
        <a:buChar char=""/>
        <a:defRPr sz="1401" kern="1200" cap="none">
          <a:solidFill>
            <a:schemeClr val="bg2">
              <a:lumMod val="75000"/>
            </a:schemeClr>
          </a:solidFill>
          <a:effectLst/>
          <a:latin typeface="+mn-lt"/>
          <a:ea typeface="+mn-ea"/>
          <a:cs typeface="+mn-cs"/>
        </a:defRPr>
      </a:lvl9pPr>
    </p:bodyStyle>
    <p:otherStyle>
      <a:defPPr>
        <a:defRPr lang="en-US"/>
      </a:defPPr>
      <a:lvl1pPr marL="0" algn="l" defTabSz="457211" rtl="0" eaLnBrk="1" latinLnBrk="0" hangingPunct="1">
        <a:defRPr sz="1801" kern="1200">
          <a:solidFill>
            <a:schemeClr val="tx1"/>
          </a:solidFill>
          <a:latin typeface="+mn-lt"/>
          <a:ea typeface="+mn-ea"/>
          <a:cs typeface="+mn-cs"/>
        </a:defRPr>
      </a:lvl1pPr>
      <a:lvl2pPr marL="457211" algn="l" defTabSz="457211" rtl="0" eaLnBrk="1" latinLnBrk="0" hangingPunct="1">
        <a:defRPr sz="1801" kern="1200">
          <a:solidFill>
            <a:schemeClr val="tx1"/>
          </a:solidFill>
          <a:latin typeface="+mn-lt"/>
          <a:ea typeface="+mn-ea"/>
          <a:cs typeface="+mn-cs"/>
        </a:defRPr>
      </a:lvl2pPr>
      <a:lvl3pPr marL="914423" algn="l" defTabSz="457211" rtl="0" eaLnBrk="1" latinLnBrk="0" hangingPunct="1">
        <a:defRPr sz="1801" kern="1200">
          <a:solidFill>
            <a:schemeClr val="tx1"/>
          </a:solidFill>
          <a:latin typeface="+mn-lt"/>
          <a:ea typeface="+mn-ea"/>
          <a:cs typeface="+mn-cs"/>
        </a:defRPr>
      </a:lvl3pPr>
      <a:lvl4pPr marL="1371634" algn="l" defTabSz="457211" rtl="0" eaLnBrk="1" latinLnBrk="0" hangingPunct="1">
        <a:defRPr sz="1801" kern="1200">
          <a:solidFill>
            <a:schemeClr val="tx1"/>
          </a:solidFill>
          <a:latin typeface="+mn-lt"/>
          <a:ea typeface="+mn-ea"/>
          <a:cs typeface="+mn-cs"/>
        </a:defRPr>
      </a:lvl4pPr>
      <a:lvl5pPr marL="1828846" algn="l" defTabSz="457211" rtl="0" eaLnBrk="1" latinLnBrk="0" hangingPunct="1">
        <a:defRPr sz="1801" kern="1200">
          <a:solidFill>
            <a:schemeClr val="tx1"/>
          </a:solidFill>
          <a:latin typeface="+mn-lt"/>
          <a:ea typeface="+mn-ea"/>
          <a:cs typeface="+mn-cs"/>
        </a:defRPr>
      </a:lvl5pPr>
      <a:lvl6pPr marL="2286057" algn="l" defTabSz="457211" rtl="0" eaLnBrk="1" latinLnBrk="0" hangingPunct="1">
        <a:defRPr sz="1801" kern="1200">
          <a:solidFill>
            <a:schemeClr val="tx1"/>
          </a:solidFill>
          <a:latin typeface="+mn-lt"/>
          <a:ea typeface="+mn-ea"/>
          <a:cs typeface="+mn-cs"/>
        </a:defRPr>
      </a:lvl6pPr>
      <a:lvl7pPr marL="2743269" algn="l" defTabSz="457211" rtl="0" eaLnBrk="1" latinLnBrk="0" hangingPunct="1">
        <a:defRPr sz="1801" kern="1200">
          <a:solidFill>
            <a:schemeClr val="tx1"/>
          </a:solidFill>
          <a:latin typeface="+mn-lt"/>
          <a:ea typeface="+mn-ea"/>
          <a:cs typeface="+mn-cs"/>
        </a:defRPr>
      </a:lvl7pPr>
      <a:lvl8pPr marL="3200480" algn="l" defTabSz="457211" rtl="0" eaLnBrk="1" latinLnBrk="0" hangingPunct="1">
        <a:defRPr sz="1801" kern="1200">
          <a:solidFill>
            <a:schemeClr val="tx1"/>
          </a:solidFill>
          <a:latin typeface="+mn-lt"/>
          <a:ea typeface="+mn-ea"/>
          <a:cs typeface="+mn-cs"/>
        </a:defRPr>
      </a:lvl8pPr>
      <a:lvl9pPr marL="3657691" algn="l" defTabSz="4572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finanzamt.bayern.de/Informationen/Formulare/Weitere_Themen_A_bis_Z/Spende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esetze-im-internet.de/ao_1977/__52.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C77DE53A-453D-4267-A43B-5E56E2F4E822}"/>
              </a:ext>
            </a:extLst>
          </p:cNvPr>
          <p:cNvSpPr txBox="1"/>
          <p:nvPr/>
        </p:nvSpPr>
        <p:spPr>
          <a:xfrm>
            <a:off x="381047" y="1916759"/>
            <a:ext cx="11424155" cy="4216539"/>
          </a:xfrm>
          <a:prstGeom prst="rect">
            <a:avLst/>
          </a:prstGeom>
          <a:noFill/>
        </p:spPr>
        <p:txBody>
          <a:bodyPr wrap="square" rtlCol="0">
            <a:spAutoFit/>
          </a:bodyPr>
          <a:lstStyle/>
          <a:p>
            <a:pPr>
              <a:spcAft>
                <a:spcPts val="1800"/>
              </a:spcAft>
            </a:pPr>
            <a:br>
              <a:rPr lang="de-DE" sz="4800" dirty="0">
                <a:solidFill>
                  <a:srgbClr val="575656"/>
                </a:solidFill>
                <a:latin typeface="Open Sans" panose="020B0606030504020204" pitchFamily="34" charset="0"/>
                <a:ea typeface="Open Sans" panose="020B0606030504020204" pitchFamily="34" charset="0"/>
                <a:cs typeface="Open Sans" panose="020B0606030504020204" pitchFamily="34" charset="0"/>
              </a:rPr>
            </a:br>
            <a:r>
              <a:rPr lang="de-DE" sz="4800" dirty="0">
                <a:latin typeface="Open Sans" panose="020B0606030504020204" pitchFamily="34" charset="0"/>
                <a:ea typeface="Open Sans" panose="020B0606030504020204" pitchFamily="34" charset="0"/>
                <a:cs typeface="Open Sans" panose="020B0606030504020204" pitchFamily="34" charset="0"/>
              </a:rPr>
              <a:t>Kassier – und jetzt?</a:t>
            </a:r>
          </a:p>
          <a:p>
            <a:pPr>
              <a:spcAft>
                <a:spcPts val="4800"/>
              </a:spcAft>
            </a:pPr>
            <a:r>
              <a:rPr lang="de-DE" sz="2400" dirty="0">
                <a:latin typeface="Open Sans" panose="020B0606030504020204" pitchFamily="34" charset="0"/>
                <a:ea typeface="Open Sans" panose="020B0606030504020204" pitchFamily="34" charset="0"/>
                <a:cs typeface="Open Sans" panose="020B0606030504020204" pitchFamily="34" charset="0"/>
              </a:rPr>
              <a:t>Das Seminar für alle neuen Schatzmeister und die, die es werden wollen</a:t>
            </a:r>
            <a:endParaRPr lang="de-DE" sz="4800" dirty="0">
              <a:latin typeface="Open Sans" panose="020B0606030504020204" pitchFamily="34" charset="0"/>
              <a:ea typeface="Open Sans" panose="020B0606030504020204" pitchFamily="34" charset="0"/>
              <a:cs typeface="Open Sans" panose="020B0606030504020204" pitchFamily="34" charset="0"/>
            </a:endParaRPr>
          </a:p>
          <a:p>
            <a:pPr algn="ctr">
              <a:spcAft>
                <a:spcPts val="1800"/>
              </a:spcAft>
            </a:pPr>
            <a:endParaRPr lang="de-DE" sz="1600" dirty="0">
              <a:solidFill>
                <a:srgbClr val="575656"/>
              </a:solidFill>
              <a:latin typeface="Open Sans" panose="020B0606030504020204" pitchFamily="34" charset="0"/>
              <a:ea typeface="Open Sans" panose="020B0606030504020204" pitchFamily="34" charset="0"/>
              <a:cs typeface="Open Sans" panose="020B0606030504020204" pitchFamily="34" charset="0"/>
            </a:endParaRPr>
          </a:p>
          <a:p>
            <a:pPr algn="ctr">
              <a:spcAft>
                <a:spcPts val="1800"/>
              </a:spcAft>
            </a:pPr>
            <a:r>
              <a:rPr lang="de-DE" sz="1600" dirty="0">
                <a:latin typeface="Open Sans" panose="020B0606030504020204" pitchFamily="34" charset="0"/>
                <a:ea typeface="Open Sans" panose="020B0606030504020204" pitchFamily="34" charset="0"/>
                <a:cs typeface="Open Sans" panose="020B0606030504020204" pitchFamily="34" charset="0"/>
              </a:rPr>
              <a:t>Christoph Sperl Netxp GmbH</a:t>
            </a:r>
            <a:br>
              <a:rPr lang="de-DE" sz="3600" dirty="0">
                <a:solidFill>
                  <a:srgbClr val="575656"/>
                </a:solidFill>
                <a:latin typeface="Open Sans" panose="020B0606030504020204" pitchFamily="34" charset="0"/>
                <a:ea typeface="Open Sans" panose="020B0606030504020204" pitchFamily="34" charset="0"/>
                <a:cs typeface="Open Sans" panose="020B0606030504020204" pitchFamily="34" charset="0"/>
              </a:rPr>
            </a:br>
            <a:endParaRPr lang="de-DE" sz="3600" dirty="0">
              <a:solidFill>
                <a:srgbClr val="575656"/>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5750713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5F80F5-A507-44B3-8392-41A53D4F7117}"/>
              </a:ext>
            </a:extLst>
          </p:cNvPr>
          <p:cNvSpPr>
            <a:spLocks noGrp="1"/>
          </p:cNvSpPr>
          <p:nvPr>
            <p:ph type="title"/>
          </p:nvPr>
        </p:nvSpPr>
        <p:spPr/>
        <p:txBody>
          <a:bodyPr/>
          <a:lstStyle/>
          <a:p>
            <a:r>
              <a:rPr lang="de-DE" dirty="0"/>
              <a:t>Buchhaltung</a:t>
            </a:r>
            <a:endParaRPr lang="en-DE" dirty="0"/>
          </a:p>
        </p:txBody>
      </p:sp>
      <p:sp>
        <p:nvSpPr>
          <p:cNvPr id="4" name="Inhaltsplatzhalter 2">
            <a:extLst>
              <a:ext uri="{FF2B5EF4-FFF2-40B4-BE49-F238E27FC236}">
                <a16:creationId xmlns:a16="http://schemas.microsoft.com/office/drawing/2014/main" id="{067BA75C-CB13-4C92-B524-083D335D1EC3}"/>
              </a:ext>
            </a:extLst>
          </p:cNvPr>
          <p:cNvSpPr txBox="1">
            <a:spLocks/>
          </p:cNvSpPr>
          <p:nvPr/>
        </p:nvSpPr>
        <p:spPr>
          <a:xfrm>
            <a:off x="828000" y="1620000"/>
            <a:ext cx="10515600" cy="47396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Die Buchhaltung im Verein erfolgt in der Regel durch eine Einnahmen – Überschussrechnung. Ab einer Einnahmengrenze von 600.000 € MUSS ein Verein bilanzieren.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Die Buchungen im Verein werden Standardmäßig in vier Sphären unterteilt. Diese entscheiden mit sehr einfachen Regeln über die Steuerlast des Vereins. Die vier Sphären sind: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Ideeller Tätigkeitsbereich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Vermögensverwaltung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Zweckbetrieb</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Wirtschaftlicher Geschäftsbetrieb</a:t>
            </a: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6701685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B7929D-D3EB-4ABF-9617-5C8C615C07B3}"/>
              </a:ext>
            </a:extLst>
          </p:cNvPr>
          <p:cNvSpPr>
            <a:spLocks noGrp="1"/>
          </p:cNvSpPr>
          <p:nvPr>
            <p:ph type="title"/>
          </p:nvPr>
        </p:nvSpPr>
        <p:spPr/>
        <p:txBody>
          <a:bodyPr/>
          <a:lstStyle/>
          <a:p>
            <a:r>
              <a:rPr lang="de-DE" dirty="0"/>
              <a:t>Ideeller Tätigkeitsbereich</a:t>
            </a:r>
            <a:endParaRPr lang="en-DE" dirty="0"/>
          </a:p>
        </p:txBody>
      </p:sp>
      <p:sp>
        <p:nvSpPr>
          <p:cNvPr id="4" name="Inhaltsplatzhalter 2">
            <a:extLst>
              <a:ext uri="{FF2B5EF4-FFF2-40B4-BE49-F238E27FC236}">
                <a16:creationId xmlns:a16="http://schemas.microsoft.com/office/drawing/2014/main" id="{0CD11CFE-7276-4C77-A49C-2F88A658BED7}"/>
              </a:ext>
            </a:extLst>
          </p:cNvPr>
          <p:cNvSpPr txBox="1">
            <a:spLocks/>
          </p:cNvSpPr>
          <p:nvPr/>
        </p:nvSpPr>
        <p:spPr>
          <a:xfrm>
            <a:off x="828000" y="1620000"/>
            <a:ext cx="10422988" cy="47396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Der ideelle Bereich umfasst alle Aktivitäten des normalen Vereinsbetriebs. In diesem Rahmen werden zum Beispiel Einnahmen aus Spenden sowie Mitgliedsbeiträgen und Zuschüssen von Kommunen und Ländern erzielt. Diese Einnahmen unterliegen bei einem gemeinnützigen Verein grundsätzlich keiner Besteuerung.</a:t>
            </a: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65236499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8A41E6-32A5-4D9A-9D9F-C8F64EEB86CD}"/>
              </a:ext>
            </a:extLst>
          </p:cNvPr>
          <p:cNvSpPr>
            <a:spLocks noGrp="1"/>
          </p:cNvSpPr>
          <p:nvPr>
            <p:ph type="title"/>
          </p:nvPr>
        </p:nvSpPr>
        <p:spPr/>
        <p:txBody>
          <a:bodyPr>
            <a:normAutofit/>
          </a:bodyPr>
          <a:lstStyle/>
          <a:p>
            <a:r>
              <a:rPr lang="de-DE" sz="2800" dirty="0"/>
              <a:t>Beispiele Ideeller Tätigkeitsbereich</a:t>
            </a:r>
            <a:endParaRPr lang="en-DE" sz="2800" dirty="0"/>
          </a:p>
        </p:txBody>
      </p:sp>
      <p:sp>
        <p:nvSpPr>
          <p:cNvPr id="4" name="Inhaltsplatzhalter 2">
            <a:extLst>
              <a:ext uri="{FF2B5EF4-FFF2-40B4-BE49-F238E27FC236}">
                <a16:creationId xmlns:a16="http://schemas.microsoft.com/office/drawing/2014/main" id="{5301D77B-9999-462D-AC60-68C86A4F4EF9}"/>
              </a:ext>
            </a:extLst>
          </p:cNvPr>
          <p:cNvSpPr txBox="1">
            <a:spLocks/>
          </p:cNvSpPr>
          <p:nvPr/>
        </p:nvSpPr>
        <p:spPr>
          <a:xfrm>
            <a:off x="828000" y="1620000"/>
            <a:ext cx="10515600" cy="473962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Einnahmen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Beiträge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Spenden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Zuschüsse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Ausgaben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Mitgliederpflege / Ehrungen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Kosten Jugendarbeit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Verwaltungskosten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Spenden an andere Vereine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Der ideelle Tätigkeitsbereich ist bei freigestellten Vereinen STEUERFREI</a:t>
            </a:r>
          </a:p>
        </p:txBody>
      </p:sp>
    </p:spTree>
    <p:extLst>
      <p:ext uri="{BB962C8B-B14F-4D97-AF65-F5344CB8AC3E}">
        <p14:creationId xmlns:p14="http://schemas.microsoft.com/office/powerpoint/2010/main" val="368383939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10" end="10"/>
                                            </p:txEl>
                                          </p:spTgt>
                                        </p:tgtEl>
                                        <p:attrNameLst>
                                          <p:attrName>style.visibility</p:attrName>
                                        </p:attrNameLst>
                                      </p:cBhvr>
                                      <p:to>
                                        <p:strVal val="visible"/>
                                      </p:to>
                                    </p:set>
                                    <p:animEffect transition="in" filter="fade">
                                      <p:cBhvr>
                                        <p:cTn id="5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F94918-363B-4072-A1E5-3853BA3C5D37}"/>
              </a:ext>
            </a:extLst>
          </p:cNvPr>
          <p:cNvSpPr>
            <a:spLocks noGrp="1"/>
          </p:cNvSpPr>
          <p:nvPr>
            <p:ph type="title"/>
          </p:nvPr>
        </p:nvSpPr>
        <p:spPr/>
        <p:txBody>
          <a:bodyPr/>
          <a:lstStyle/>
          <a:p>
            <a:r>
              <a:rPr lang="de-DE" dirty="0"/>
              <a:t>Vermögensverwaltung</a:t>
            </a:r>
            <a:endParaRPr lang="en-DE" dirty="0"/>
          </a:p>
        </p:txBody>
      </p:sp>
      <p:sp>
        <p:nvSpPr>
          <p:cNvPr id="4" name="Inhaltsplatzhalter 2">
            <a:extLst>
              <a:ext uri="{FF2B5EF4-FFF2-40B4-BE49-F238E27FC236}">
                <a16:creationId xmlns:a16="http://schemas.microsoft.com/office/drawing/2014/main" id="{6DFCC31B-6B90-4A40-838F-2471E4CCE77A}"/>
              </a:ext>
            </a:extLst>
          </p:cNvPr>
          <p:cNvSpPr txBox="1">
            <a:spLocks/>
          </p:cNvSpPr>
          <p:nvPr/>
        </p:nvSpPr>
        <p:spPr>
          <a:xfrm>
            <a:off x="838200" y="1620000"/>
            <a:ext cx="10515600" cy="47396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Viele Vereine bilden im Laufe der Zeit aus unterschiedlichsten Anlässen Vermögen. Hierbei kann es sich um angesammeltes Barvermögen (Festgeldkonten etc.) handeln, dass zur finanziellen Absicherung der Vereinsaktivitäten benötigt wird oder/und um Grundbesitz des Vereins. Die typischen Einnahmen hieraus resultieren dann aus Zinsen und Miete, Pacht oder aber auch bewegliche Wirtschaftsgüter, sofern der Verein diese nicht selbst benötigt.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93660112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5E10BE-D908-4E68-B1F6-D561D51A623C}"/>
              </a:ext>
            </a:extLst>
          </p:cNvPr>
          <p:cNvSpPr>
            <a:spLocks noGrp="1"/>
          </p:cNvSpPr>
          <p:nvPr>
            <p:ph type="title"/>
          </p:nvPr>
        </p:nvSpPr>
        <p:spPr/>
        <p:txBody>
          <a:bodyPr/>
          <a:lstStyle/>
          <a:p>
            <a:r>
              <a:rPr lang="de-DE" sz="2800" dirty="0"/>
              <a:t>Beispiele Vermögensverwaltung</a:t>
            </a:r>
            <a:endParaRPr lang="en-DE" dirty="0"/>
          </a:p>
        </p:txBody>
      </p:sp>
      <p:sp>
        <p:nvSpPr>
          <p:cNvPr id="4" name="Inhaltsplatzhalter 2">
            <a:extLst>
              <a:ext uri="{FF2B5EF4-FFF2-40B4-BE49-F238E27FC236}">
                <a16:creationId xmlns:a16="http://schemas.microsoft.com/office/drawing/2014/main" id="{F5AE5C0C-8313-440B-BB92-B5AE5D813374}"/>
              </a:ext>
            </a:extLst>
          </p:cNvPr>
          <p:cNvSpPr txBox="1">
            <a:spLocks/>
          </p:cNvSpPr>
          <p:nvPr/>
        </p:nvSpPr>
        <p:spPr>
          <a:xfrm>
            <a:off x="828000" y="1620000"/>
            <a:ext cx="10515600" cy="47396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Einnahmen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Zinsen und Kapitalerträge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Mieten und Pachten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Sponsoring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Ausgaben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Bankgebühren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Versicherungen (für Anlagevermögen zur Werterhaltung)</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Instandhaltungen von Anlagevermögen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Die Vermögensverwaltung ist bei freigestellten Vereinen STEUERFREI</a:t>
            </a: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47881166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Effect transition="in" filter="fade">
                                      <p:cBhvr>
                                        <p:cTn id="4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F22567-EDB7-4188-84BC-6FF7C3AF45E5}"/>
              </a:ext>
            </a:extLst>
          </p:cNvPr>
          <p:cNvSpPr>
            <a:spLocks noGrp="1"/>
          </p:cNvSpPr>
          <p:nvPr>
            <p:ph type="title"/>
          </p:nvPr>
        </p:nvSpPr>
        <p:spPr/>
        <p:txBody>
          <a:bodyPr/>
          <a:lstStyle/>
          <a:p>
            <a:r>
              <a:rPr lang="de-DE" dirty="0"/>
              <a:t>Zweckbetrieb</a:t>
            </a:r>
            <a:endParaRPr lang="en-DE" dirty="0"/>
          </a:p>
        </p:txBody>
      </p:sp>
      <p:sp>
        <p:nvSpPr>
          <p:cNvPr id="4" name="Inhaltsplatzhalter 2">
            <a:extLst>
              <a:ext uri="{FF2B5EF4-FFF2-40B4-BE49-F238E27FC236}">
                <a16:creationId xmlns:a16="http://schemas.microsoft.com/office/drawing/2014/main" id="{38B0FAC7-5546-4DB6-A567-B5DCF240FCC2}"/>
              </a:ext>
            </a:extLst>
          </p:cNvPr>
          <p:cNvSpPr txBox="1">
            <a:spLocks/>
          </p:cNvSpPr>
          <p:nvPr/>
        </p:nvSpPr>
        <p:spPr>
          <a:xfrm>
            <a:off x="828000" y="1620000"/>
            <a:ext cx="10515600" cy="47396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 Zweckbetrieb ist der Teil der Vereinsaktivitäten, der Einnahmen erwirtschaftet und zu den gemeinnützigen Satzungsaktivitäten zwingend dazugehört. Ein Zweckbetrieb darf gewerblichen Unternehmen keine direkte Konkurrenz machen und auch nicht auf Dauer ein deutliches Übergewicht in den Tätigkeiten oder Einnahmen des gemeinnützigen Vereins ausmachen.</a:t>
            </a: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64855288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8AB77-2778-4296-999A-EFD720AF347C}"/>
              </a:ext>
            </a:extLst>
          </p:cNvPr>
          <p:cNvSpPr>
            <a:spLocks noGrp="1"/>
          </p:cNvSpPr>
          <p:nvPr>
            <p:ph type="title"/>
          </p:nvPr>
        </p:nvSpPr>
        <p:spPr/>
        <p:txBody>
          <a:bodyPr/>
          <a:lstStyle/>
          <a:p>
            <a:r>
              <a:rPr lang="de-DE" dirty="0"/>
              <a:t>Beispiele Zweckbetrieb</a:t>
            </a:r>
            <a:endParaRPr lang="en-DE" dirty="0"/>
          </a:p>
        </p:txBody>
      </p:sp>
      <p:sp>
        <p:nvSpPr>
          <p:cNvPr id="4" name="Inhaltsplatzhalter 2">
            <a:extLst>
              <a:ext uri="{FF2B5EF4-FFF2-40B4-BE49-F238E27FC236}">
                <a16:creationId xmlns:a16="http://schemas.microsoft.com/office/drawing/2014/main" id="{6D38D40F-29F8-4E33-A587-B8EEBC9BD256}"/>
              </a:ext>
            </a:extLst>
          </p:cNvPr>
          <p:cNvSpPr txBox="1">
            <a:spLocks/>
          </p:cNvSpPr>
          <p:nvPr/>
        </p:nvSpPr>
        <p:spPr>
          <a:xfrm>
            <a:off x="828000" y="1620000"/>
            <a:ext cx="10774680" cy="47396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Einnahmen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Eintrittsgelder</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Kostenbeteiligung Unterricht (Musisch, Sport o.ä.)</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Ausbildungsentschädigung (Ablöse)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Ausgaben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Vergütung Übungsleiter</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Beschaffung Geräte (Satzungszweck)</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Mieten und Pachten zweckbetrieblich nötiger Räume, Anlagen, Gebäude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de-DE" sz="24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Der Zweckbetreib ist bei freigestellten Vereinen STEUERFREI</a:t>
            </a:r>
            <a:endPar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13740122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Effect transition="in" filter="fade">
                                      <p:cBhvr>
                                        <p:cTn id="4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16D51A-1153-4BF5-9C6A-8F40193A3194}"/>
              </a:ext>
            </a:extLst>
          </p:cNvPr>
          <p:cNvSpPr>
            <a:spLocks noGrp="1"/>
          </p:cNvSpPr>
          <p:nvPr>
            <p:ph type="title"/>
          </p:nvPr>
        </p:nvSpPr>
        <p:spPr/>
        <p:txBody>
          <a:bodyPr>
            <a:normAutofit/>
          </a:bodyPr>
          <a:lstStyle/>
          <a:p>
            <a:r>
              <a:rPr lang="de-DE" sz="2800" dirty="0"/>
              <a:t>Wirtschaftlicher Geschäftsbetrieb</a:t>
            </a:r>
            <a:endParaRPr lang="en-DE" sz="2800" dirty="0"/>
          </a:p>
        </p:txBody>
      </p:sp>
      <p:sp>
        <p:nvSpPr>
          <p:cNvPr id="4" name="Inhaltsplatzhalter 2">
            <a:extLst>
              <a:ext uri="{FF2B5EF4-FFF2-40B4-BE49-F238E27FC236}">
                <a16:creationId xmlns:a16="http://schemas.microsoft.com/office/drawing/2014/main" id="{9131C43F-CB58-48B9-A9A0-CE6D2CE22EA7}"/>
              </a:ext>
            </a:extLst>
          </p:cNvPr>
          <p:cNvSpPr txBox="1">
            <a:spLocks/>
          </p:cNvSpPr>
          <p:nvPr/>
        </p:nvSpPr>
        <p:spPr>
          <a:xfrm>
            <a:off x="828000" y="1620000"/>
            <a:ext cx="10515600" cy="47396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Der wirtschaftliche Geschäftsbetrieb umfasst alle Tätigkeiten die nicht Satzungszweck sind und durch die Einnahmen erzielt werden. Im wirtschaftlichen Geschäftsbetrieb wird der Verein als Unternehmer tätig. Der wirtschaftliche Geschäftsbetreib darf nicht durch Einnahmen des ideellen Tätigkeitsbereichs gestützt werden. Etwaige Verlust dürfen nicht mit Überschüssen aus dem Ideellen Bereich, der Vermögensverwaltung oder dem Zweckbetrieb gedeckt werden.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077432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0E8728-EBB5-4C50-AE4A-5D0C1A58FCA6}"/>
              </a:ext>
            </a:extLst>
          </p:cNvPr>
          <p:cNvSpPr>
            <a:spLocks noGrp="1"/>
          </p:cNvSpPr>
          <p:nvPr>
            <p:ph type="title"/>
          </p:nvPr>
        </p:nvSpPr>
        <p:spPr/>
        <p:txBody>
          <a:bodyPr>
            <a:normAutofit/>
          </a:bodyPr>
          <a:lstStyle/>
          <a:p>
            <a:r>
              <a:rPr lang="de-DE" sz="3200" dirty="0"/>
              <a:t>Beispiele </a:t>
            </a:r>
            <a:r>
              <a:rPr lang="de-DE" sz="3200" dirty="0" err="1"/>
              <a:t>wirts</a:t>
            </a:r>
            <a:r>
              <a:rPr lang="de-DE" sz="3200" dirty="0"/>
              <a:t>. Geschäftsbetrieb</a:t>
            </a:r>
            <a:endParaRPr lang="en-DE" sz="3200" dirty="0"/>
          </a:p>
        </p:txBody>
      </p:sp>
      <p:sp>
        <p:nvSpPr>
          <p:cNvPr id="4" name="Inhaltsplatzhalter 2">
            <a:extLst>
              <a:ext uri="{FF2B5EF4-FFF2-40B4-BE49-F238E27FC236}">
                <a16:creationId xmlns:a16="http://schemas.microsoft.com/office/drawing/2014/main" id="{60C3E645-0933-4A03-A273-8B0F170C7D43}"/>
              </a:ext>
            </a:extLst>
          </p:cNvPr>
          <p:cNvSpPr txBox="1">
            <a:spLocks/>
          </p:cNvSpPr>
          <p:nvPr/>
        </p:nvSpPr>
        <p:spPr>
          <a:xfrm>
            <a:off x="838200" y="1620000"/>
            <a:ext cx="10515600" cy="473962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Einnahmen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Verkauf Speisen und Getränke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Erzeugung und Verkauf von Solarstrom</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Aus Werbung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Ausgaben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Einkauf von Speisen und Getränken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Kosten für die Erzeugung von Solarstrom</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Kosten für Werbebanden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Der wirtschaftliche Geschäftsbetrieb, </a:t>
            </a:r>
            <a:r>
              <a:rPr kumimoji="0" lang="de-DE" sz="2800" b="0" i="0" u="sng"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freigestellter</a:t>
            </a: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Vereine, ist Körperschaftssteuerpflichtig, wenn die Bruttoeinnahmen über 45.000 € p. a. und der erzielte Überschuss dabei über 5.000 € p. a. liegen.</a:t>
            </a:r>
          </a:p>
        </p:txBody>
      </p:sp>
    </p:spTree>
    <p:extLst>
      <p:ext uri="{BB962C8B-B14F-4D97-AF65-F5344CB8AC3E}">
        <p14:creationId xmlns:p14="http://schemas.microsoft.com/office/powerpoint/2010/main" val="89691781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BADC5-53A8-4C12-9FB0-4517342AB6EB}"/>
              </a:ext>
            </a:extLst>
          </p:cNvPr>
          <p:cNvSpPr>
            <a:spLocks noGrp="1"/>
          </p:cNvSpPr>
          <p:nvPr>
            <p:ph type="title"/>
          </p:nvPr>
        </p:nvSpPr>
        <p:spPr/>
        <p:txBody>
          <a:bodyPr/>
          <a:lstStyle/>
          <a:p>
            <a:r>
              <a:rPr lang="de-DE" dirty="0"/>
              <a:t>Umsatzsteuerpflicht</a:t>
            </a:r>
            <a:endParaRPr lang="en-DE" dirty="0"/>
          </a:p>
        </p:txBody>
      </p:sp>
      <p:sp>
        <p:nvSpPr>
          <p:cNvPr id="4" name="Inhaltsplatzhalter 2">
            <a:extLst>
              <a:ext uri="{FF2B5EF4-FFF2-40B4-BE49-F238E27FC236}">
                <a16:creationId xmlns:a16="http://schemas.microsoft.com/office/drawing/2014/main" id="{15E22149-0464-4774-8FC6-F42398DC020A}"/>
              </a:ext>
            </a:extLst>
          </p:cNvPr>
          <p:cNvSpPr txBox="1">
            <a:spLocks/>
          </p:cNvSpPr>
          <p:nvPr/>
        </p:nvSpPr>
        <p:spPr>
          <a:xfrm>
            <a:off x="828000" y="1619999"/>
            <a:ext cx="10515600" cy="508225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Umsatzsteuer wird im Verein fällig, wenn der verursachende Bereich, Einnahmen von mehr als 22.000 € (seit 2019) 25.000 € (ab 2025?) zu verbuchen hat. Die verursachenden Bereiche können sein: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Vermögensverwaltung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Zweckbetrieb</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Wirtschaftlicher Geschäftsbetrieb</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Vereine können auch zu einer freiwilligen Umsatzsteuerpflicht votieren, um steuerliche Vorteile (Vorsteuerabzug) zu nutzen. Die Umsatzsteuerpflicht besteht dann für mindestens 5 Jahre (PV- Anlage), normalerweise aber 10 Jahre (Bau Vereinsheim).</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Die Umsatzsteuererklärung ist vierteljährlich abzugeben.</a:t>
            </a:r>
          </a:p>
        </p:txBody>
      </p:sp>
    </p:spTree>
    <p:extLst>
      <p:ext uri="{BB962C8B-B14F-4D97-AF65-F5344CB8AC3E}">
        <p14:creationId xmlns:p14="http://schemas.microsoft.com/office/powerpoint/2010/main" val="285899800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A10E75-B4FD-4FA7-AE69-25E5D98A6282}"/>
              </a:ext>
            </a:extLst>
          </p:cNvPr>
          <p:cNvSpPr>
            <a:spLocks noGrp="1"/>
          </p:cNvSpPr>
          <p:nvPr>
            <p:ph type="title"/>
          </p:nvPr>
        </p:nvSpPr>
        <p:spPr/>
        <p:txBody>
          <a:bodyPr/>
          <a:lstStyle/>
          <a:p>
            <a:r>
              <a:rPr lang="de-DE" dirty="0"/>
              <a:t>Inhalt</a:t>
            </a:r>
            <a:endParaRPr lang="en-DE" dirty="0"/>
          </a:p>
        </p:txBody>
      </p:sp>
      <p:sp>
        <p:nvSpPr>
          <p:cNvPr id="6" name="Textfeld 5">
            <a:extLst>
              <a:ext uri="{FF2B5EF4-FFF2-40B4-BE49-F238E27FC236}">
                <a16:creationId xmlns:a16="http://schemas.microsoft.com/office/drawing/2014/main" id="{4FEACA23-19F8-4A0D-9CAF-F4E920DAF3EC}"/>
              </a:ext>
            </a:extLst>
          </p:cNvPr>
          <p:cNvSpPr txBox="1"/>
          <p:nvPr/>
        </p:nvSpPr>
        <p:spPr>
          <a:xfrm>
            <a:off x="362311" y="1877568"/>
            <a:ext cx="11308080" cy="2862322"/>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de-DE" sz="2800" dirty="0"/>
              <a:t>Die Vereinsarten</a:t>
            </a:r>
          </a:p>
          <a:p>
            <a:pPr marL="285750" indent="-285750">
              <a:spcBef>
                <a:spcPts val="600"/>
              </a:spcBef>
              <a:spcAft>
                <a:spcPts val="600"/>
              </a:spcAft>
              <a:buFont typeface="Arial" panose="020B0604020202020204" pitchFamily="34" charset="0"/>
              <a:buChar char="•"/>
            </a:pPr>
            <a:r>
              <a:rPr lang="de-DE" sz="2800" dirty="0"/>
              <a:t>Gemeinnützigkeit und Mittelverwendung</a:t>
            </a:r>
          </a:p>
          <a:p>
            <a:pPr marL="285750" indent="-285750">
              <a:spcBef>
                <a:spcPts val="600"/>
              </a:spcBef>
              <a:spcAft>
                <a:spcPts val="600"/>
              </a:spcAft>
              <a:buFont typeface="Arial" panose="020B0604020202020204" pitchFamily="34" charset="0"/>
              <a:buChar char="•"/>
            </a:pPr>
            <a:r>
              <a:rPr lang="de-DE" sz="2800" dirty="0"/>
              <a:t>Pflichten des Kassiers</a:t>
            </a:r>
          </a:p>
          <a:p>
            <a:pPr marL="285750" indent="-285750">
              <a:spcBef>
                <a:spcPts val="600"/>
              </a:spcBef>
              <a:spcAft>
                <a:spcPts val="600"/>
              </a:spcAft>
              <a:buFont typeface="Arial" panose="020B0604020202020204" pitchFamily="34" charset="0"/>
              <a:buChar char="•"/>
            </a:pPr>
            <a:r>
              <a:rPr lang="de-DE" sz="2800" dirty="0"/>
              <a:t>Die Kassenprüfung</a:t>
            </a:r>
          </a:p>
          <a:p>
            <a:pPr marL="285750" indent="-285750">
              <a:spcBef>
                <a:spcPts val="600"/>
              </a:spcBef>
              <a:spcAft>
                <a:spcPts val="600"/>
              </a:spcAft>
              <a:buFont typeface="Arial" panose="020B0604020202020204" pitchFamily="34" charset="0"/>
              <a:buChar char="•"/>
            </a:pPr>
            <a:r>
              <a:rPr lang="de-DE" sz="2800" dirty="0"/>
              <a:t>Eure Fragen</a:t>
            </a:r>
          </a:p>
        </p:txBody>
      </p:sp>
    </p:spTree>
    <p:extLst>
      <p:ext uri="{BB962C8B-B14F-4D97-AF65-F5344CB8AC3E}">
        <p14:creationId xmlns:p14="http://schemas.microsoft.com/office/powerpoint/2010/main" val="29862994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AA5790D9-4B6F-48DE-845F-A4A87497F251}"/>
              </a:ext>
            </a:extLst>
          </p:cNvPr>
          <p:cNvSpPr>
            <a:spLocks noGrp="1"/>
          </p:cNvSpPr>
          <p:nvPr>
            <p:ph type="title"/>
          </p:nvPr>
        </p:nvSpPr>
        <p:spPr>
          <a:xfrm>
            <a:off x="361950" y="601663"/>
            <a:ext cx="8534400" cy="995362"/>
          </a:xfrm>
        </p:spPr>
        <p:txBody>
          <a:bodyPr/>
          <a:lstStyle/>
          <a:p>
            <a:r>
              <a:rPr lang="de-DE" dirty="0"/>
              <a:t>Beleghaltung</a:t>
            </a:r>
            <a:endParaRPr lang="en-DE" dirty="0"/>
          </a:p>
        </p:txBody>
      </p:sp>
      <p:sp>
        <p:nvSpPr>
          <p:cNvPr id="5" name="Inhaltsplatzhalter 2">
            <a:extLst>
              <a:ext uri="{FF2B5EF4-FFF2-40B4-BE49-F238E27FC236}">
                <a16:creationId xmlns:a16="http://schemas.microsoft.com/office/drawing/2014/main" id="{C9E3233F-2A14-4C22-A1CB-8EC04AC62657}"/>
              </a:ext>
            </a:extLst>
          </p:cNvPr>
          <p:cNvSpPr txBox="1">
            <a:spLocks/>
          </p:cNvSpPr>
          <p:nvPr/>
        </p:nvSpPr>
        <p:spPr>
          <a:xfrm>
            <a:off x="828000" y="1620000"/>
            <a:ext cx="9459351" cy="51393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Keine Buchung ohne Beleg!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Belege sind im Original oder unveränderlich, gescannt, aufzubewahren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Belege sind für mindestens 10 Jahre aufzubewahren (§147AO)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Für ständig wiederkehrende Zahlungen (z. B. Miete, Beiträge) sollte der entsprechende Vertrag griffbereit aufbewahrt werden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Kontoauszüge sind auch Belege!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Kassenbons auf Thermopapier sollten dringend kopiert werden, da diese mit der Zeit verblassen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85580668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D62463-0D99-466F-B49E-C3CF3517CF4A}"/>
              </a:ext>
            </a:extLst>
          </p:cNvPr>
          <p:cNvSpPr>
            <a:spLocks noGrp="1"/>
          </p:cNvSpPr>
          <p:nvPr>
            <p:ph type="title"/>
          </p:nvPr>
        </p:nvSpPr>
        <p:spPr/>
        <p:txBody>
          <a:bodyPr/>
          <a:lstStyle/>
          <a:p>
            <a:r>
              <a:rPr lang="de-DE" dirty="0"/>
              <a:t>Anlagenverzeichnis</a:t>
            </a:r>
            <a:endParaRPr lang="en-DE" dirty="0"/>
          </a:p>
        </p:txBody>
      </p:sp>
      <p:sp>
        <p:nvSpPr>
          <p:cNvPr id="4" name="Inhaltsplatzhalter 2">
            <a:extLst>
              <a:ext uri="{FF2B5EF4-FFF2-40B4-BE49-F238E27FC236}">
                <a16:creationId xmlns:a16="http://schemas.microsoft.com/office/drawing/2014/main" id="{EA40A448-F888-4AA4-8A1E-31A540412710}"/>
              </a:ext>
            </a:extLst>
          </p:cNvPr>
          <p:cNvSpPr txBox="1">
            <a:spLocks/>
          </p:cNvSpPr>
          <p:nvPr/>
        </p:nvSpPr>
        <p:spPr>
          <a:xfrm>
            <a:off x="828000" y="1620000"/>
            <a:ext cx="10515600" cy="47396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Um die finanzielle Situation des Vereins darstellen zu können, ist es nötig, ein Anlagenverzeichnis zu führen. Im Anlagenverzeichnis werden alle unbeweglichen und beweglichen Anlagen mit dem Buchwert aufgeführt. Der Wert der Anlagen vermindert sich jährlich durch die Abschreibung.</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9630272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8A10A9-9B67-47EE-AD32-5AA7A7252A5D}"/>
              </a:ext>
            </a:extLst>
          </p:cNvPr>
          <p:cNvSpPr>
            <a:spLocks noGrp="1"/>
          </p:cNvSpPr>
          <p:nvPr>
            <p:ph type="title"/>
          </p:nvPr>
        </p:nvSpPr>
        <p:spPr/>
        <p:txBody>
          <a:bodyPr/>
          <a:lstStyle/>
          <a:p>
            <a:r>
              <a:rPr lang="de-DE" dirty="0"/>
              <a:t>Spenden</a:t>
            </a:r>
            <a:endParaRPr lang="en-DE" dirty="0"/>
          </a:p>
        </p:txBody>
      </p:sp>
      <p:sp>
        <p:nvSpPr>
          <p:cNvPr id="4" name="Inhaltsplatzhalter 2">
            <a:extLst>
              <a:ext uri="{FF2B5EF4-FFF2-40B4-BE49-F238E27FC236}">
                <a16:creationId xmlns:a16="http://schemas.microsoft.com/office/drawing/2014/main" id="{D25DE670-23BE-4340-BB47-D884F0F9A9D4}"/>
              </a:ext>
            </a:extLst>
          </p:cNvPr>
          <p:cNvSpPr txBox="1">
            <a:spLocks/>
          </p:cNvSpPr>
          <p:nvPr/>
        </p:nvSpPr>
        <p:spPr>
          <a:xfrm>
            <a:off x="828000" y="1620000"/>
            <a:ext cx="10943493" cy="5181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Spenden oder der „Verzicht auf Erstattung von Aufwendungen“ werden vom Verein, steuerlich wirksam, quittiert. Für die Erstellung von Spendenquittungen hat das Bundesfinanzminsterium besondere Vorlagen veröffentlicht. Diese finden Sie </a:t>
            </a: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hlinkClick r:id="rId2">
                  <a:extLst>
                    <a:ext uri="{A12FA001-AC4F-418D-AE19-62706E023703}">
                      <ahyp:hlinkClr xmlns:ahyp="http://schemas.microsoft.com/office/drawing/2018/hyperlinkcolor" val="tx"/>
                    </a:ext>
                  </a:extLst>
                </a:hlinkClick>
              </a:rPr>
              <a:t>hier</a:t>
            </a: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Grundsätzlich darf für die Ausstellung einer Spendenquittung keine Gegenleistung erbracht worden sein (Quittung gegen Trikotspende mit Werbung). Versteckte Gewinne dürfen ebenfalls nicht quittiert werden (z. B. Sachspende – Baggerarbeiten mit offiziellem Stundenlohn).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Wer die Quittung unterschreiben darf, entscheidet die Vereinssatzung.</a:t>
            </a: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44603622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07198A-1269-4522-BA6E-45D99F122E21}"/>
              </a:ext>
            </a:extLst>
          </p:cNvPr>
          <p:cNvSpPr>
            <a:spLocks noGrp="1"/>
          </p:cNvSpPr>
          <p:nvPr>
            <p:ph type="title"/>
          </p:nvPr>
        </p:nvSpPr>
        <p:spPr/>
        <p:txBody>
          <a:bodyPr/>
          <a:lstStyle/>
          <a:p>
            <a:r>
              <a:rPr lang="de-DE" dirty="0"/>
              <a:t>Steuererklärung</a:t>
            </a:r>
            <a:endParaRPr lang="en-DE" dirty="0"/>
          </a:p>
        </p:txBody>
      </p:sp>
      <p:sp>
        <p:nvSpPr>
          <p:cNvPr id="4" name="Inhaltsplatzhalter 2">
            <a:extLst>
              <a:ext uri="{FF2B5EF4-FFF2-40B4-BE49-F238E27FC236}">
                <a16:creationId xmlns:a16="http://schemas.microsoft.com/office/drawing/2014/main" id="{AB255D90-069A-424C-BBC2-689179EC76D2}"/>
              </a:ext>
            </a:extLst>
          </p:cNvPr>
          <p:cNvSpPr txBox="1">
            <a:spLocks/>
          </p:cNvSpPr>
          <p:nvPr/>
        </p:nvSpPr>
        <p:spPr>
          <a:xfrm>
            <a:off x="828000" y="1620000"/>
            <a:ext cx="10746546" cy="519654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Damit die Gemeinnützigkeit im Verein bewahrt werden kann, muss eine Steuerklärung abgegeben werden. Diese umfasst: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Körperschaftssteuererklärung im Normalfall für die letzten 3 Jahre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Aktuelle Satzung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Rechenschaftsbericht des Vorstandes, aus dem zweifelsfrei hervorgeht, dass die Mittel des Vereins zum größten Teil für den Satzungsmäßigen Zweck ausgegeben wurden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Einnahmen / Überschussrechnung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Vermögensübersicht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Rücklagenaufstellung</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b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Bei Vereinen über 10.000 € Einnahmen im Jahr, sollte ein fachlich versierter  Steuerberater beauftragt werden</a:t>
            </a:r>
          </a:p>
        </p:txBody>
      </p:sp>
    </p:spTree>
    <p:extLst>
      <p:ext uri="{BB962C8B-B14F-4D97-AF65-F5344CB8AC3E}">
        <p14:creationId xmlns:p14="http://schemas.microsoft.com/office/powerpoint/2010/main" val="152623248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A783BE-02D9-413D-AC5C-435A3C6963C3}"/>
              </a:ext>
            </a:extLst>
          </p:cNvPr>
          <p:cNvSpPr>
            <a:spLocks noGrp="1"/>
          </p:cNvSpPr>
          <p:nvPr>
            <p:ph type="title"/>
          </p:nvPr>
        </p:nvSpPr>
        <p:spPr/>
        <p:txBody>
          <a:bodyPr/>
          <a:lstStyle/>
          <a:p>
            <a:r>
              <a:rPr lang="de-DE" dirty="0"/>
              <a:t>Rücklagen</a:t>
            </a:r>
            <a:endParaRPr lang="en-DE" dirty="0"/>
          </a:p>
        </p:txBody>
      </p:sp>
      <p:sp>
        <p:nvSpPr>
          <p:cNvPr id="6" name="Textfeld 5">
            <a:extLst>
              <a:ext uri="{FF2B5EF4-FFF2-40B4-BE49-F238E27FC236}">
                <a16:creationId xmlns:a16="http://schemas.microsoft.com/office/drawing/2014/main" id="{62973F56-F270-43AC-AA6E-F2E8B55EE24B}"/>
              </a:ext>
            </a:extLst>
          </p:cNvPr>
          <p:cNvSpPr txBox="1"/>
          <p:nvPr/>
        </p:nvSpPr>
        <p:spPr>
          <a:xfrm>
            <a:off x="828000" y="1620000"/>
            <a:ext cx="10602000" cy="5078313"/>
          </a:xfrm>
          <a:prstGeom prst="rect">
            <a:avLst/>
          </a:prstGeom>
          <a:noFill/>
        </p:spPr>
        <p:txBody>
          <a:bodyPr wrap="square">
            <a:spAutoFit/>
          </a:bodyPr>
          <a:lstStyle/>
          <a:p>
            <a:pPr marL="0" indent="0">
              <a:buNone/>
            </a:pPr>
            <a:r>
              <a:rPr lang="de-DE" sz="2800" dirty="0"/>
              <a:t>Ein gemeinnütziger Verein muss seine Mittel grundsätzlich </a:t>
            </a:r>
            <a:r>
              <a:rPr lang="de-DE" sz="2800" b="1" dirty="0"/>
              <a:t>zeitnah (2 Jahre)</a:t>
            </a:r>
            <a:r>
              <a:rPr lang="de-DE" sz="2800" dirty="0"/>
              <a:t> für seine steuerbegünstigten </a:t>
            </a:r>
            <a:r>
              <a:rPr lang="de-DE" sz="2800" b="1" dirty="0"/>
              <a:t>satzungsmäßigen Zwecke</a:t>
            </a:r>
            <a:r>
              <a:rPr lang="de-DE" sz="2800" dirty="0"/>
              <a:t> verwenden. </a:t>
            </a:r>
          </a:p>
          <a:p>
            <a:pPr marL="457200" indent="-457200">
              <a:buFont typeface="Arial" panose="020B0604020202020204" pitchFamily="34" charset="0"/>
              <a:buChar char="•"/>
            </a:pPr>
            <a:r>
              <a:rPr lang="de-DE" sz="2400" dirty="0"/>
              <a:t>Freie Rücklagen</a:t>
            </a:r>
          </a:p>
          <a:p>
            <a:pPr marL="914400" lvl="1" indent="-457200">
              <a:buFont typeface="Arial" panose="020B0604020202020204" pitchFamily="34" charset="0"/>
              <a:buChar char="•"/>
            </a:pPr>
            <a:r>
              <a:rPr lang="de-DE" sz="2400" dirty="0"/>
              <a:t>Ideeller Tätigkeitsbereich: 10 % der Einnahmen</a:t>
            </a:r>
          </a:p>
          <a:p>
            <a:pPr marL="914400" lvl="1" indent="-457200">
              <a:buFont typeface="Arial" panose="020B0604020202020204" pitchFamily="34" charset="0"/>
              <a:buChar char="•"/>
            </a:pPr>
            <a:r>
              <a:rPr lang="de-DE" sz="2400" dirty="0"/>
              <a:t>Vermögensverwaltung: 1/3 des Überschusses</a:t>
            </a:r>
          </a:p>
          <a:p>
            <a:pPr marL="914400" lvl="1" indent="-457200">
              <a:buFont typeface="Arial" panose="020B0604020202020204" pitchFamily="34" charset="0"/>
              <a:buChar char="•"/>
            </a:pPr>
            <a:r>
              <a:rPr lang="de-DE" sz="2400" dirty="0"/>
              <a:t>Zweckbetrieb: 10 % des Überschusses</a:t>
            </a:r>
          </a:p>
          <a:p>
            <a:pPr marL="914400" lvl="1" indent="-457200">
              <a:buFont typeface="Arial" panose="020B0604020202020204" pitchFamily="34" charset="0"/>
              <a:buChar char="•"/>
            </a:pPr>
            <a:r>
              <a:rPr lang="de-DE" sz="2400" dirty="0"/>
              <a:t>Wirtschaftlicher Geschäftsbetrieb: 10 % des Überschusses</a:t>
            </a:r>
          </a:p>
          <a:p>
            <a:pPr marL="457200" indent="-457200">
              <a:buFont typeface="Arial" panose="020B0604020202020204" pitchFamily="34" charset="0"/>
              <a:buChar char="•"/>
            </a:pPr>
            <a:r>
              <a:rPr lang="de-DE" sz="2400" dirty="0"/>
              <a:t>Zweckgebundene Rücklagen (alles darüber hinaus)</a:t>
            </a:r>
          </a:p>
          <a:p>
            <a:pPr marL="914400" lvl="1" indent="-457200">
              <a:buFont typeface="Arial" panose="020B0604020202020204" pitchFamily="34" charset="0"/>
              <a:buChar char="•"/>
            </a:pPr>
            <a:r>
              <a:rPr lang="de-DE" sz="2400" dirty="0"/>
              <a:t>Hierfür muss die Mittelverwendung oder deren Planung als Mittelverwendungsplan mitgeliefert werden</a:t>
            </a:r>
          </a:p>
          <a:p>
            <a:pPr marL="457200" indent="-457200">
              <a:buFont typeface="Arial" panose="020B0604020202020204" pitchFamily="34" charset="0"/>
              <a:buChar char="•"/>
            </a:pPr>
            <a:r>
              <a:rPr lang="de-DE" sz="2400" dirty="0"/>
              <a:t>Bei Vereinen mit einer Einnahmensumme von unter 40.000 € gelten diese  Rücklagenregeln nicht</a:t>
            </a:r>
            <a:endParaRPr lang="en-DE" sz="2400" dirty="0"/>
          </a:p>
        </p:txBody>
      </p:sp>
    </p:spTree>
    <p:extLst>
      <p:ext uri="{BB962C8B-B14F-4D97-AF65-F5344CB8AC3E}">
        <p14:creationId xmlns:p14="http://schemas.microsoft.com/office/powerpoint/2010/main" val="25842369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0FB5B2-AA8B-42EC-8ABE-A19354F27924}"/>
              </a:ext>
            </a:extLst>
          </p:cNvPr>
          <p:cNvSpPr>
            <a:spLocks noGrp="1"/>
          </p:cNvSpPr>
          <p:nvPr>
            <p:ph type="title"/>
          </p:nvPr>
        </p:nvSpPr>
        <p:spPr/>
        <p:txBody>
          <a:bodyPr>
            <a:normAutofit/>
          </a:bodyPr>
          <a:lstStyle/>
          <a:p>
            <a:r>
              <a:rPr lang="de-DE" sz="3200" dirty="0"/>
              <a:t>Kassenprüfung</a:t>
            </a:r>
            <a:endParaRPr lang="en-DE" sz="3200" dirty="0"/>
          </a:p>
        </p:txBody>
      </p:sp>
      <p:sp>
        <p:nvSpPr>
          <p:cNvPr id="4" name="Textfeld 3">
            <a:extLst>
              <a:ext uri="{FF2B5EF4-FFF2-40B4-BE49-F238E27FC236}">
                <a16:creationId xmlns:a16="http://schemas.microsoft.com/office/drawing/2014/main" id="{07CD5FEB-8600-43BF-BB60-21DF09832A07}"/>
              </a:ext>
            </a:extLst>
          </p:cNvPr>
          <p:cNvSpPr txBox="1"/>
          <p:nvPr/>
        </p:nvSpPr>
        <p:spPr>
          <a:xfrm>
            <a:off x="828000" y="1620000"/>
            <a:ext cx="10316250" cy="4401205"/>
          </a:xfrm>
          <a:prstGeom prst="rect">
            <a:avLst/>
          </a:prstGeom>
          <a:noFill/>
        </p:spPr>
        <p:txBody>
          <a:bodyPr wrap="square">
            <a:spAutoFit/>
          </a:bodyPr>
          <a:lstStyle/>
          <a:p>
            <a:pPr marL="0" indent="0">
              <a:buNone/>
            </a:pPr>
            <a:r>
              <a:rPr lang="de-DE" sz="2800" dirty="0"/>
              <a:t>Die Arbeit des Schatzmeisters wird durch die Kassenprüfer überprüft. Die Kassenprüfung ist aber trotzdem keine Pflicht im Verein.</a:t>
            </a:r>
          </a:p>
          <a:p>
            <a:pPr marL="0" indent="0">
              <a:buNone/>
            </a:pPr>
            <a:r>
              <a:rPr lang="de-DE" sz="2800" dirty="0"/>
              <a:t>Die Aufgaben der Kassenprüfer sind nicht im Gesetz verankert.</a:t>
            </a:r>
          </a:p>
          <a:p>
            <a:pPr marL="0" indent="0">
              <a:buNone/>
            </a:pPr>
            <a:r>
              <a:rPr lang="de-DE" sz="2800" dirty="0"/>
              <a:t>Die Kassenprüfer prüfen die Vollständigkeit der Buchhaltung und der Beleghaltung. Sie prüfen, ob alle Buchungen den richtigen Konten zugeordnet wurden.</a:t>
            </a:r>
          </a:p>
          <a:p>
            <a:pPr marL="0" indent="0">
              <a:buNone/>
            </a:pPr>
            <a:r>
              <a:rPr lang="de-DE" sz="2800" dirty="0"/>
              <a:t>Die Kassenprüfer schlagen in der Regel die Entlastung der Vorstandschaft in der Hauptversammlung vor.</a:t>
            </a:r>
          </a:p>
        </p:txBody>
      </p:sp>
    </p:spTree>
    <p:extLst>
      <p:ext uri="{BB962C8B-B14F-4D97-AF65-F5344CB8AC3E}">
        <p14:creationId xmlns:p14="http://schemas.microsoft.com/office/powerpoint/2010/main" val="145754591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C9F7E2-55C5-D959-47F0-D3D6E30F9DB6}"/>
              </a:ext>
            </a:extLst>
          </p:cNvPr>
          <p:cNvSpPr>
            <a:spLocks noGrp="1"/>
          </p:cNvSpPr>
          <p:nvPr>
            <p:ph type="title"/>
          </p:nvPr>
        </p:nvSpPr>
        <p:spPr/>
        <p:txBody>
          <a:bodyPr/>
          <a:lstStyle/>
          <a:p>
            <a:r>
              <a:rPr lang="de-DE" dirty="0"/>
              <a:t>Entlastung</a:t>
            </a:r>
            <a:endParaRPr lang="en-DE" dirty="0"/>
          </a:p>
        </p:txBody>
      </p:sp>
      <p:sp>
        <p:nvSpPr>
          <p:cNvPr id="3" name="Textfeld 2">
            <a:extLst>
              <a:ext uri="{FF2B5EF4-FFF2-40B4-BE49-F238E27FC236}">
                <a16:creationId xmlns:a16="http://schemas.microsoft.com/office/drawing/2014/main" id="{8799687A-AB7D-2DA3-DD54-51490A1D663F}"/>
              </a:ext>
            </a:extLst>
          </p:cNvPr>
          <p:cNvSpPr txBox="1"/>
          <p:nvPr/>
        </p:nvSpPr>
        <p:spPr>
          <a:xfrm>
            <a:off x="828000" y="1620000"/>
            <a:ext cx="10316250" cy="3970318"/>
          </a:xfrm>
          <a:prstGeom prst="rect">
            <a:avLst/>
          </a:prstGeom>
          <a:noFill/>
        </p:spPr>
        <p:txBody>
          <a:bodyPr wrap="square">
            <a:spAutoFit/>
          </a:bodyPr>
          <a:lstStyle/>
          <a:p>
            <a:pPr marL="0" indent="0">
              <a:buNone/>
            </a:pPr>
            <a:r>
              <a:rPr lang="de-DE" sz="2800" dirty="0"/>
              <a:t>Mit der Entlastung des Vorstands verzichtet die Mitgliederversammlung auf rückwirkende Schadensersatzansprüche gegenüber dem Vorstand und spricht ihn von der persönlichen Haftung frei. Wenn der Vorstand entlastet wird, ist das gleichbedeutend mit einem Vertrauensbeweis gegenüber dem Vorstand.</a:t>
            </a:r>
          </a:p>
          <a:p>
            <a:pPr marL="0" indent="0">
              <a:buNone/>
            </a:pPr>
            <a:endParaRPr lang="de-DE" sz="2800" dirty="0"/>
          </a:p>
          <a:p>
            <a:pPr marL="0" indent="0">
              <a:buNone/>
            </a:pPr>
            <a:r>
              <a:rPr lang="de-DE" sz="2800" b="1" dirty="0"/>
              <a:t>Damit ist die abgelaufene Periode für den </a:t>
            </a:r>
            <a:br>
              <a:rPr lang="de-DE" sz="2800" b="1" dirty="0"/>
            </a:br>
            <a:r>
              <a:rPr lang="de-DE" sz="2800" b="1" dirty="0"/>
              <a:t>Schatzmeister abgeschlossen</a:t>
            </a:r>
          </a:p>
        </p:txBody>
      </p:sp>
    </p:spTree>
    <p:extLst>
      <p:ext uri="{BB962C8B-B14F-4D97-AF65-F5344CB8AC3E}">
        <p14:creationId xmlns:p14="http://schemas.microsoft.com/office/powerpoint/2010/main" val="18108347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EC0108-CF99-427C-8BCF-14EF4826AD67}"/>
              </a:ext>
            </a:extLst>
          </p:cNvPr>
          <p:cNvSpPr>
            <a:spLocks noGrp="1"/>
          </p:cNvSpPr>
          <p:nvPr>
            <p:ph type="title"/>
          </p:nvPr>
        </p:nvSpPr>
        <p:spPr/>
        <p:txBody>
          <a:bodyPr/>
          <a:lstStyle/>
          <a:p>
            <a:r>
              <a:rPr lang="de-DE" dirty="0"/>
              <a:t>Fragen</a:t>
            </a:r>
            <a:endParaRPr lang="en-DE" dirty="0"/>
          </a:p>
        </p:txBody>
      </p:sp>
      <p:sp>
        <p:nvSpPr>
          <p:cNvPr id="3" name="Textfeld 2">
            <a:extLst>
              <a:ext uri="{FF2B5EF4-FFF2-40B4-BE49-F238E27FC236}">
                <a16:creationId xmlns:a16="http://schemas.microsoft.com/office/drawing/2014/main" id="{82BAA661-C9FC-464E-BFD0-D4D20EF41696}"/>
              </a:ext>
            </a:extLst>
          </p:cNvPr>
          <p:cNvSpPr txBox="1"/>
          <p:nvPr/>
        </p:nvSpPr>
        <p:spPr>
          <a:xfrm>
            <a:off x="800100" y="2971800"/>
            <a:ext cx="10458450" cy="1569660"/>
          </a:xfrm>
          <a:prstGeom prst="rect">
            <a:avLst/>
          </a:prstGeom>
          <a:noFill/>
        </p:spPr>
        <p:txBody>
          <a:bodyPr wrap="square" rtlCol="0">
            <a:spAutoFit/>
          </a:bodyPr>
          <a:lstStyle/>
          <a:p>
            <a:r>
              <a:rPr lang="de-DE" sz="3200" dirty="0"/>
              <a:t>Allen Teilnehmern wünsche ich einen schönen Abend und eine gute und sichere Heimfahrt</a:t>
            </a:r>
            <a:br>
              <a:rPr lang="de-DE" sz="3200" dirty="0"/>
            </a:br>
            <a:endParaRPr lang="en-DE" sz="3200" dirty="0"/>
          </a:p>
        </p:txBody>
      </p:sp>
    </p:spTree>
    <p:extLst>
      <p:ext uri="{BB962C8B-B14F-4D97-AF65-F5344CB8AC3E}">
        <p14:creationId xmlns:p14="http://schemas.microsoft.com/office/powerpoint/2010/main" val="194191761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D63E1-F0D9-4EC0-A91C-23982C2A1A63}"/>
              </a:ext>
            </a:extLst>
          </p:cNvPr>
          <p:cNvSpPr>
            <a:spLocks noGrp="1"/>
          </p:cNvSpPr>
          <p:nvPr>
            <p:ph type="title"/>
          </p:nvPr>
        </p:nvSpPr>
        <p:spPr/>
        <p:txBody>
          <a:bodyPr/>
          <a:lstStyle/>
          <a:p>
            <a:r>
              <a:rPr lang="de-DE"/>
              <a:t>Vereinsarten</a:t>
            </a:r>
            <a:endParaRPr lang="en-DE" dirty="0"/>
          </a:p>
        </p:txBody>
      </p:sp>
      <p:sp>
        <p:nvSpPr>
          <p:cNvPr id="7" name="Inhaltsplatzhalter 4">
            <a:extLst>
              <a:ext uri="{FF2B5EF4-FFF2-40B4-BE49-F238E27FC236}">
                <a16:creationId xmlns:a16="http://schemas.microsoft.com/office/drawing/2014/main" id="{6DD8232F-786B-4792-AFC6-AF0B39FAF865}"/>
              </a:ext>
            </a:extLst>
          </p:cNvPr>
          <p:cNvSpPr txBox="1">
            <a:spLocks/>
          </p:cNvSpPr>
          <p:nvPr/>
        </p:nvSpPr>
        <p:spPr>
          <a:xfrm>
            <a:off x="248653" y="1582473"/>
            <a:ext cx="5847348" cy="3567803"/>
          </a:xfrm>
          <a:prstGeom prst="rect">
            <a:avLst/>
          </a:prstGeom>
          <a:solidFill>
            <a:schemeClr val="accent3">
              <a:lumMod val="60000"/>
              <a:lumOff val="4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1"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Nicht eingetragener Verein</a:t>
            </a:r>
          </a:p>
          <a:p>
            <a:pPr lvl="0">
              <a:buFontTx/>
              <a:buChar char="-"/>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Alle Mitglieder sind voll haftbar,</a:t>
            </a:r>
            <a:r>
              <a:rPr kumimoji="0" lang="de-DE" sz="2400" b="0" i="0" u="none" strike="noStrike" kern="1200" cap="none" spc="0" normalizeH="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ausgenommen rein ideelle Vereine (seit 2024)</a:t>
            </a:r>
            <a:endPar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Keine Juristische Person</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Ist ab 5.000 € steuerpflichtig</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Nennt man BGB Gesellschaft</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8" name="Inhaltsplatzhalter 4">
            <a:extLst>
              <a:ext uri="{FF2B5EF4-FFF2-40B4-BE49-F238E27FC236}">
                <a16:creationId xmlns:a16="http://schemas.microsoft.com/office/drawing/2014/main" id="{0C9488C2-1BEE-4140-87F4-B3EE8BD7D308}"/>
              </a:ext>
            </a:extLst>
          </p:cNvPr>
          <p:cNvSpPr txBox="1">
            <a:spLocks/>
          </p:cNvSpPr>
          <p:nvPr/>
        </p:nvSpPr>
        <p:spPr>
          <a:xfrm>
            <a:off x="6096000" y="1582474"/>
            <a:ext cx="5847347" cy="3567803"/>
          </a:xfrm>
          <a:prstGeom prst="rect">
            <a:avLst/>
          </a:prstGeom>
          <a:solidFill>
            <a:srgbClr val="EDAF13"/>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1"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Eingetragener Verein (e.V.)</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Der Verein haftet mit dem Vereinsvermögen</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Der Verein ist eine juristische Person, kann klagen oder verklagt werden</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Ist ab 5.000 € steuerpflichtig</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9" name="Textfeld 8">
            <a:extLst>
              <a:ext uri="{FF2B5EF4-FFF2-40B4-BE49-F238E27FC236}">
                <a16:creationId xmlns:a16="http://schemas.microsoft.com/office/drawing/2014/main" id="{E9E6F1E6-106E-4C35-BD60-3F1BF8311CDB}"/>
              </a:ext>
            </a:extLst>
          </p:cNvPr>
          <p:cNvSpPr txBox="1"/>
          <p:nvPr/>
        </p:nvSpPr>
        <p:spPr>
          <a:xfrm>
            <a:off x="248652" y="5150276"/>
            <a:ext cx="11694695" cy="1384995"/>
          </a:xfrm>
          <a:prstGeom prst="rect">
            <a:avLst/>
          </a:prstGeom>
          <a:solidFill>
            <a:srgbClr val="92D050"/>
          </a:solidFill>
        </p:spPr>
        <p:txBody>
          <a:bodyPr wrap="square" rtlCol="0">
            <a:spAutoFit/>
          </a:bodyPr>
          <a:lstStyle/>
          <a:p>
            <a:pPr algn="ctr" defTabSz="914400"/>
            <a:r>
              <a:rPr lang="de-DE" sz="2800" b="1" dirty="0">
                <a:latin typeface="Open Sans" panose="020B0606030504020204" pitchFamily="34" charset="0"/>
              </a:rPr>
              <a:t>Gemeinnütziger Verein</a:t>
            </a:r>
          </a:p>
          <a:p>
            <a:pPr algn="ctr" defTabSz="914400"/>
            <a:r>
              <a:rPr lang="de-DE" sz="2800" dirty="0">
                <a:latin typeface="Open Sans" panose="020B0606030504020204" pitchFamily="34" charset="0"/>
              </a:rPr>
              <a:t>Diese Vereine haben einen großen Steuerlichen Vorteil</a:t>
            </a:r>
          </a:p>
          <a:p>
            <a:pPr algn="ctr" defTabSz="914400"/>
            <a:r>
              <a:rPr lang="de-DE" sz="2800" dirty="0">
                <a:latin typeface="Open Sans" panose="020B0606030504020204" pitchFamily="34" charset="0"/>
              </a:rPr>
              <a:t>Steuerfreigrenze: Einnahmen 45.000 € bei Gewinn von 5.000 €</a:t>
            </a:r>
          </a:p>
        </p:txBody>
      </p:sp>
    </p:spTree>
    <p:extLst>
      <p:ext uri="{BB962C8B-B14F-4D97-AF65-F5344CB8AC3E}">
        <p14:creationId xmlns:p14="http://schemas.microsoft.com/office/powerpoint/2010/main" val="49400539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5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bg/>
                                          </p:spTgt>
                                        </p:tgtEl>
                                        <p:attrNameLst>
                                          <p:attrName>style.visibility</p:attrName>
                                        </p:attrNameLst>
                                      </p:cBhvr>
                                      <p:to>
                                        <p:strVal val="visible"/>
                                      </p:to>
                                    </p:set>
                                    <p:animEffect transition="in" filter="fade">
                                      <p:cBhvr>
                                        <p:cTn id="37" dur="500"/>
                                        <p:tgtEl>
                                          <p:spTgt spid="8">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fade">
                                      <p:cBhvr>
                                        <p:cTn id="42" dur="5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animEffect transition="in" filter="fade">
                                      <p:cBhvr>
                                        <p:cTn id="47" dur="500"/>
                                        <p:tgtEl>
                                          <p:spTgt spid="8">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xEl>
                                              <p:pRg st="2" end="2"/>
                                            </p:txEl>
                                          </p:spTgt>
                                        </p:tgtEl>
                                        <p:attrNameLst>
                                          <p:attrName>style.visibility</p:attrName>
                                        </p:attrNameLst>
                                      </p:cBhvr>
                                      <p:to>
                                        <p:strVal val="visible"/>
                                      </p:to>
                                    </p:set>
                                    <p:animEffect transition="in" filter="fade">
                                      <p:cBhvr>
                                        <p:cTn id="52" dur="500"/>
                                        <p:tgtEl>
                                          <p:spTgt spid="8">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
                                            <p:txEl>
                                              <p:pRg st="3" end="3"/>
                                            </p:txEl>
                                          </p:spTgt>
                                        </p:tgtEl>
                                        <p:attrNameLst>
                                          <p:attrName>style.visibility</p:attrName>
                                        </p:attrNameLst>
                                      </p:cBhvr>
                                      <p:to>
                                        <p:strVal val="visible"/>
                                      </p:to>
                                    </p:set>
                                    <p:animEffect transition="in" filter="fade">
                                      <p:cBhvr>
                                        <p:cTn id="57" dur="500"/>
                                        <p:tgtEl>
                                          <p:spTgt spid="8">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9">
                                            <p:bg/>
                                          </p:spTgt>
                                        </p:tgtEl>
                                        <p:attrNameLst>
                                          <p:attrName>style.visibility</p:attrName>
                                        </p:attrNameLst>
                                      </p:cBhvr>
                                      <p:to>
                                        <p:strVal val="visible"/>
                                      </p:to>
                                    </p:set>
                                    <p:animEffect transition="in" filter="fade">
                                      <p:cBhvr>
                                        <p:cTn id="62" dur="500"/>
                                        <p:tgtEl>
                                          <p:spTgt spid="9">
                                            <p:bg/>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9">
                                            <p:txEl>
                                              <p:pRg st="0" end="0"/>
                                            </p:txEl>
                                          </p:spTgt>
                                        </p:tgtEl>
                                        <p:attrNameLst>
                                          <p:attrName>style.visibility</p:attrName>
                                        </p:attrNameLst>
                                      </p:cBhvr>
                                      <p:to>
                                        <p:strVal val="visible"/>
                                      </p:to>
                                    </p:set>
                                    <p:animEffect transition="in" filter="fade">
                                      <p:cBhvr>
                                        <p:cTn id="67" dur="500"/>
                                        <p:tgtEl>
                                          <p:spTgt spid="9">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9">
                                            <p:txEl>
                                              <p:pRg st="1" end="1"/>
                                            </p:txEl>
                                          </p:spTgt>
                                        </p:tgtEl>
                                        <p:attrNameLst>
                                          <p:attrName>style.visibility</p:attrName>
                                        </p:attrNameLst>
                                      </p:cBhvr>
                                      <p:to>
                                        <p:strVal val="visible"/>
                                      </p:to>
                                    </p:set>
                                    <p:animEffect transition="in" filter="fade">
                                      <p:cBhvr>
                                        <p:cTn id="72" dur="500"/>
                                        <p:tgtEl>
                                          <p:spTgt spid="9">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9">
                                            <p:txEl>
                                              <p:pRg st="2" end="2"/>
                                            </p:txEl>
                                          </p:spTgt>
                                        </p:tgtEl>
                                        <p:attrNameLst>
                                          <p:attrName>style.visibility</p:attrName>
                                        </p:attrNameLst>
                                      </p:cBhvr>
                                      <p:to>
                                        <p:strVal val="visible"/>
                                      </p:to>
                                    </p:set>
                                    <p:animEffect transition="in" filter="fade">
                                      <p:cBhvr>
                                        <p:cTn id="7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8" grpId="0" build="p" animBg="1"/>
      <p:bldP spid="9"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754A17-A713-4E0D-B0EC-30D85B027194}"/>
              </a:ext>
            </a:extLst>
          </p:cNvPr>
          <p:cNvSpPr>
            <a:spLocks noGrp="1"/>
          </p:cNvSpPr>
          <p:nvPr>
            <p:ph type="title"/>
          </p:nvPr>
        </p:nvSpPr>
        <p:spPr/>
        <p:txBody>
          <a:bodyPr>
            <a:normAutofit/>
          </a:bodyPr>
          <a:lstStyle/>
          <a:p>
            <a:r>
              <a:rPr lang="de-DE" sz="3200" dirty="0"/>
              <a:t>Gemeinnützigkeit</a:t>
            </a:r>
            <a:endParaRPr lang="en-DE" sz="3200" dirty="0"/>
          </a:p>
        </p:txBody>
      </p:sp>
      <p:sp>
        <p:nvSpPr>
          <p:cNvPr id="4" name="Inhaltsplatzhalter 2">
            <a:extLst>
              <a:ext uri="{FF2B5EF4-FFF2-40B4-BE49-F238E27FC236}">
                <a16:creationId xmlns:a16="http://schemas.microsoft.com/office/drawing/2014/main" id="{7226F71E-DD31-4867-9812-08031C737F44}"/>
              </a:ext>
            </a:extLst>
          </p:cNvPr>
          <p:cNvSpPr txBox="1">
            <a:spLocks/>
          </p:cNvSpPr>
          <p:nvPr/>
        </p:nvSpPr>
        <p:spPr>
          <a:xfrm>
            <a:off x="828000" y="1620000"/>
            <a:ext cx="10515600" cy="505554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Gemeinnützige Körperschaften (z. B. Vereine) dienen dem Allgemeinwohl und erhalten dafür steuerliche Vorteile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Vereine, die folgende Zwecke verfolgen, können Gemeinnützigkeit beantragen: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Förderung von Wissenschaft und Forschung</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Förderung von Bildung und Erziehung</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Förderung von Kunst, Kultur und Sport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Katastrophenhilfe und Humanitäre Hilfe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hlinkClick r:id="rId3">
                  <a:extLst>
                    <a:ext uri="{A12FA001-AC4F-418D-AE19-62706E023703}">
                      <ahyp:hlinkClr xmlns:ahyp="http://schemas.microsoft.com/office/drawing/2018/hyperlinkcolor" val="tx"/>
                    </a:ext>
                  </a:extLst>
                </a:hlinkClick>
              </a:rPr>
              <a:t>Alle Zwecke des §52 AO (Abs. 2) Nr. 1-25</a:t>
            </a:r>
            <a:endPar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Die Gemeinnützigkeit muss in regelmäßigen Abständen überprüft werden (Normalfall 3 Jahre bei der Steuererklärung)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Ist ein Verein gemeinnützig, erhält er vom Finanzamt einen „Freistellungsbescheid“</a:t>
            </a: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218921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20D457-0CFC-175C-E7B4-AD5863AF4378}"/>
              </a:ext>
            </a:extLst>
          </p:cNvPr>
          <p:cNvSpPr>
            <a:spLocks noGrp="1"/>
          </p:cNvSpPr>
          <p:nvPr>
            <p:ph type="title"/>
          </p:nvPr>
        </p:nvSpPr>
        <p:spPr/>
        <p:txBody>
          <a:bodyPr/>
          <a:lstStyle/>
          <a:p>
            <a:r>
              <a:rPr lang="de-DE" dirty="0"/>
              <a:t>Mittelverwendung</a:t>
            </a:r>
            <a:endParaRPr lang="en-DE" dirty="0"/>
          </a:p>
        </p:txBody>
      </p:sp>
      <p:sp>
        <p:nvSpPr>
          <p:cNvPr id="3" name="Textfeld 2">
            <a:extLst>
              <a:ext uri="{FF2B5EF4-FFF2-40B4-BE49-F238E27FC236}">
                <a16:creationId xmlns:a16="http://schemas.microsoft.com/office/drawing/2014/main" id="{14A86F6A-7094-7A45-DB21-A9DD7448BA0B}"/>
              </a:ext>
            </a:extLst>
          </p:cNvPr>
          <p:cNvSpPr txBox="1"/>
          <p:nvPr/>
        </p:nvSpPr>
        <p:spPr>
          <a:xfrm>
            <a:off x="394636" y="1934678"/>
            <a:ext cx="11184556" cy="4093428"/>
          </a:xfrm>
          <a:prstGeom prst="rect">
            <a:avLst/>
          </a:prstGeom>
          <a:noFill/>
        </p:spPr>
        <p:txBody>
          <a:bodyPr wrap="square" rtlCol="0">
            <a:spAutoFit/>
          </a:bodyPr>
          <a:lstStyle/>
          <a:p>
            <a:r>
              <a:rPr lang="de-DE" sz="2000" dirty="0">
                <a:latin typeface="Open Sans" panose="020B0606030504020204" pitchFamily="34" charset="0"/>
                <a:ea typeface="Open Sans" panose="020B0606030504020204" pitchFamily="34" charset="0"/>
                <a:cs typeface="Open Sans" panose="020B0606030504020204" pitchFamily="34" charset="0"/>
              </a:rPr>
              <a:t>Der Verein verfolgt </a:t>
            </a:r>
            <a:r>
              <a:rPr lang="de-DE" sz="2000" b="1" dirty="0">
                <a:latin typeface="Open Sans" panose="020B0606030504020204" pitchFamily="34" charset="0"/>
                <a:ea typeface="Open Sans" panose="020B0606030504020204" pitchFamily="34" charset="0"/>
                <a:cs typeface="Open Sans" panose="020B0606030504020204" pitchFamily="34" charset="0"/>
              </a:rPr>
              <a:t>ausschließlich</a:t>
            </a:r>
            <a:r>
              <a:rPr lang="de-DE" sz="2000" dirty="0">
                <a:latin typeface="Open Sans" panose="020B0606030504020204" pitchFamily="34" charset="0"/>
                <a:ea typeface="Open Sans" panose="020B0606030504020204" pitchFamily="34" charset="0"/>
                <a:cs typeface="Open Sans" panose="020B0606030504020204" pitchFamily="34" charset="0"/>
              </a:rPr>
              <a:t> und </a:t>
            </a:r>
            <a:r>
              <a:rPr lang="de-DE" sz="2000" b="1" dirty="0">
                <a:latin typeface="Open Sans" panose="020B0606030504020204" pitchFamily="34" charset="0"/>
                <a:ea typeface="Open Sans" panose="020B0606030504020204" pitchFamily="34" charset="0"/>
                <a:cs typeface="Open Sans" panose="020B0606030504020204" pitchFamily="34" charset="0"/>
              </a:rPr>
              <a:t>unmittelbar</a:t>
            </a:r>
            <a:r>
              <a:rPr lang="de-DE" sz="2000" dirty="0">
                <a:latin typeface="Open Sans" panose="020B0606030504020204" pitchFamily="34" charset="0"/>
                <a:ea typeface="Open Sans" panose="020B0606030504020204" pitchFamily="34" charset="0"/>
                <a:cs typeface="Open Sans" panose="020B0606030504020204" pitchFamily="34" charset="0"/>
              </a:rPr>
              <a:t> gemeinnützige / mildtätige / kirchliche Zwecke (nicht verfolgte Zwecke streichen) im Sinne des Abschnitts “Steuerbegünstigte Zwecke“ der Abgabenordnung.</a:t>
            </a:r>
          </a:p>
          <a:p>
            <a:r>
              <a:rPr lang="de-DE" sz="2000" dirty="0">
                <a:latin typeface="Open Sans" panose="020B0606030504020204" pitchFamily="34" charset="0"/>
                <a:ea typeface="Open Sans" panose="020B0606030504020204" pitchFamily="34" charset="0"/>
                <a:cs typeface="Open Sans" panose="020B0606030504020204" pitchFamily="34" charset="0"/>
              </a:rPr>
              <a:t> </a:t>
            </a:r>
          </a:p>
          <a:p>
            <a:r>
              <a:rPr lang="de-DE" sz="2000" dirty="0">
                <a:latin typeface="Open Sans" panose="020B0606030504020204" pitchFamily="34" charset="0"/>
                <a:ea typeface="Open Sans" panose="020B0606030504020204" pitchFamily="34" charset="0"/>
                <a:cs typeface="Open Sans" panose="020B0606030504020204" pitchFamily="34" charset="0"/>
              </a:rPr>
              <a:t>Der Verein ist </a:t>
            </a:r>
            <a:r>
              <a:rPr lang="de-DE" sz="2000" b="1" dirty="0">
                <a:latin typeface="Open Sans" panose="020B0606030504020204" pitchFamily="34" charset="0"/>
                <a:ea typeface="Open Sans" panose="020B0606030504020204" pitchFamily="34" charset="0"/>
                <a:cs typeface="Open Sans" panose="020B0606030504020204" pitchFamily="34" charset="0"/>
              </a:rPr>
              <a:t>selbstlos</a:t>
            </a:r>
            <a:r>
              <a:rPr lang="de-DE" sz="2000" dirty="0">
                <a:latin typeface="Open Sans" panose="020B0606030504020204" pitchFamily="34" charset="0"/>
                <a:ea typeface="Open Sans" panose="020B0606030504020204" pitchFamily="34" charset="0"/>
                <a:cs typeface="Open Sans" panose="020B0606030504020204" pitchFamily="34" charset="0"/>
              </a:rPr>
              <a:t> tätig; er verfolgt </a:t>
            </a:r>
            <a:r>
              <a:rPr lang="de-DE" sz="2000" b="1" dirty="0">
                <a:latin typeface="Open Sans" panose="020B0606030504020204" pitchFamily="34" charset="0"/>
                <a:ea typeface="Open Sans" panose="020B0606030504020204" pitchFamily="34" charset="0"/>
                <a:cs typeface="Open Sans" panose="020B0606030504020204" pitchFamily="34" charset="0"/>
              </a:rPr>
              <a:t>nicht</a:t>
            </a:r>
            <a:r>
              <a:rPr lang="de-DE" sz="2000" dirty="0">
                <a:latin typeface="Open Sans" panose="020B0606030504020204" pitchFamily="34" charset="0"/>
                <a:ea typeface="Open Sans" panose="020B0606030504020204" pitchFamily="34" charset="0"/>
                <a:cs typeface="Open Sans" panose="020B0606030504020204" pitchFamily="34" charset="0"/>
              </a:rPr>
              <a:t> in erster Linie </a:t>
            </a:r>
            <a:r>
              <a:rPr lang="de-DE" sz="2000" b="1" dirty="0">
                <a:latin typeface="Open Sans" panose="020B0606030504020204" pitchFamily="34" charset="0"/>
                <a:ea typeface="Open Sans" panose="020B0606030504020204" pitchFamily="34" charset="0"/>
                <a:cs typeface="Open Sans" panose="020B0606030504020204" pitchFamily="34" charset="0"/>
              </a:rPr>
              <a:t>eigenwirtschaftliche</a:t>
            </a:r>
            <a:r>
              <a:rPr lang="de-DE" sz="2000" dirty="0">
                <a:latin typeface="Open Sans" panose="020B0606030504020204" pitchFamily="34" charset="0"/>
                <a:ea typeface="Open Sans" panose="020B0606030504020204" pitchFamily="34" charset="0"/>
                <a:cs typeface="Open Sans" panose="020B0606030504020204" pitchFamily="34" charset="0"/>
              </a:rPr>
              <a:t> Zwecke. </a:t>
            </a:r>
            <a:r>
              <a:rPr lang="de-DE" sz="2000" b="1" dirty="0">
                <a:latin typeface="Open Sans" panose="020B0606030504020204" pitchFamily="34" charset="0"/>
                <a:ea typeface="Open Sans" panose="020B0606030504020204" pitchFamily="34" charset="0"/>
                <a:cs typeface="Open Sans" panose="020B0606030504020204" pitchFamily="34" charset="0"/>
              </a:rPr>
              <a:t>Mittel</a:t>
            </a:r>
            <a:r>
              <a:rPr lang="de-DE" sz="2000" dirty="0">
                <a:latin typeface="Open Sans" panose="020B0606030504020204" pitchFamily="34" charset="0"/>
                <a:ea typeface="Open Sans" panose="020B0606030504020204" pitchFamily="34" charset="0"/>
                <a:cs typeface="Open Sans" panose="020B0606030504020204" pitchFamily="34" charset="0"/>
              </a:rPr>
              <a:t> des Vereins dürfen </a:t>
            </a:r>
            <a:r>
              <a:rPr lang="de-DE" sz="2000" b="1" dirty="0">
                <a:latin typeface="Open Sans" panose="020B0606030504020204" pitchFamily="34" charset="0"/>
                <a:ea typeface="Open Sans" panose="020B0606030504020204" pitchFamily="34" charset="0"/>
                <a:cs typeface="Open Sans" panose="020B0606030504020204" pitchFamily="34" charset="0"/>
              </a:rPr>
              <a:t>nur</a:t>
            </a:r>
            <a:r>
              <a:rPr lang="de-DE" sz="2000" dirty="0">
                <a:latin typeface="Open Sans" panose="020B0606030504020204" pitchFamily="34" charset="0"/>
                <a:ea typeface="Open Sans" panose="020B0606030504020204" pitchFamily="34" charset="0"/>
                <a:cs typeface="Open Sans" panose="020B0606030504020204" pitchFamily="34" charset="0"/>
              </a:rPr>
              <a:t> für die </a:t>
            </a:r>
            <a:r>
              <a:rPr lang="de-DE" sz="2000" b="1" dirty="0">
                <a:latin typeface="Open Sans" panose="020B0606030504020204" pitchFamily="34" charset="0"/>
                <a:ea typeface="Open Sans" panose="020B0606030504020204" pitchFamily="34" charset="0"/>
                <a:cs typeface="Open Sans" panose="020B0606030504020204" pitchFamily="34" charset="0"/>
              </a:rPr>
              <a:t>satzungsmäßigen Zwecke </a:t>
            </a:r>
            <a:r>
              <a:rPr lang="de-DE" sz="2000" dirty="0">
                <a:latin typeface="Open Sans" panose="020B0606030504020204" pitchFamily="34" charset="0"/>
                <a:ea typeface="Open Sans" panose="020B0606030504020204" pitchFamily="34" charset="0"/>
                <a:cs typeface="Open Sans" panose="020B0606030504020204" pitchFamily="34" charset="0"/>
              </a:rPr>
              <a:t>verwendet werden. Die Mitglieder erhalten keine Zuwendungen aus Mitteln des Vereins. </a:t>
            </a:r>
          </a:p>
          <a:p>
            <a:br>
              <a:rPr lang="de-DE" sz="2000" dirty="0">
                <a:latin typeface="Open Sans" panose="020B0606030504020204" pitchFamily="34" charset="0"/>
                <a:ea typeface="Open Sans" panose="020B0606030504020204" pitchFamily="34" charset="0"/>
                <a:cs typeface="Open Sans" panose="020B0606030504020204" pitchFamily="34" charset="0"/>
              </a:rPr>
            </a:br>
            <a:r>
              <a:rPr lang="de-DE" sz="2000" dirty="0">
                <a:latin typeface="Open Sans" panose="020B0606030504020204" pitchFamily="34" charset="0"/>
                <a:ea typeface="Open Sans" panose="020B0606030504020204" pitchFamily="34" charset="0"/>
                <a:cs typeface="Open Sans" panose="020B0606030504020204" pitchFamily="34" charset="0"/>
              </a:rPr>
              <a:t>Es darf keine Person durch Ausgaben, die dem Zweck der Körperschaft fremd sind oder durch unverhältnismäßig hohe Vergütungen begünstigt werden. </a:t>
            </a:r>
          </a:p>
          <a:p>
            <a:endParaRPr lang="de-DE" sz="2000" dirty="0">
              <a:latin typeface="Open Sans" panose="020B0606030504020204" pitchFamily="34" charset="0"/>
              <a:ea typeface="Open Sans" panose="020B0606030504020204" pitchFamily="34" charset="0"/>
              <a:cs typeface="Open Sans" panose="020B0606030504020204" pitchFamily="34" charset="0"/>
            </a:endParaRPr>
          </a:p>
          <a:p>
            <a:r>
              <a:rPr lang="de-DE" sz="2000" b="0" i="0" dirty="0">
                <a:effectLst/>
                <a:latin typeface="Open Sans" panose="020B0606030504020204" pitchFamily="34" charset="0"/>
                <a:ea typeface="Open Sans" panose="020B0606030504020204" pitchFamily="34" charset="0"/>
                <a:cs typeface="Open Sans" panose="020B0606030504020204" pitchFamily="34" charset="0"/>
              </a:rPr>
              <a:t>Die Mittel des Vereins müssen für die satzungsgemäßen gemeinnützigen Zwecke zeitnah verwendet werden</a:t>
            </a:r>
            <a:endParaRPr lang="en-DE" sz="20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7930323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0DF06-BDCA-4B4B-9DBB-13739860F07B}"/>
              </a:ext>
            </a:extLst>
          </p:cNvPr>
          <p:cNvSpPr>
            <a:spLocks noGrp="1"/>
          </p:cNvSpPr>
          <p:nvPr>
            <p:ph type="title"/>
          </p:nvPr>
        </p:nvSpPr>
        <p:spPr/>
        <p:txBody>
          <a:bodyPr/>
          <a:lstStyle/>
          <a:p>
            <a:r>
              <a:rPr lang="de-DE" dirty="0"/>
              <a:t>Vorteile der Gemeinnützigkeit</a:t>
            </a:r>
            <a:endParaRPr lang="en-DE" dirty="0"/>
          </a:p>
        </p:txBody>
      </p:sp>
      <p:sp>
        <p:nvSpPr>
          <p:cNvPr id="4" name="Inhaltsplatzhalter 2">
            <a:extLst>
              <a:ext uri="{FF2B5EF4-FFF2-40B4-BE49-F238E27FC236}">
                <a16:creationId xmlns:a16="http://schemas.microsoft.com/office/drawing/2014/main" id="{0CEDF4DC-C0F8-4680-8E0C-A4F03E42B7CD}"/>
              </a:ext>
            </a:extLst>
          </p:cNvPr>
          <p:cNvSpPr txBox="1">
            <a:spLocks/>
          </p:cNvSpPr>
          <p:nvPr/>
        </p:nvSpPr>
        <p:spPr>
          <a:xfrm>
            <a:off x="828000" y="1620000"/>
            <a:ext cx="10515600" cy="38168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Steuerliche Vorteile für den Verein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Abzugsfähige Quittierung für Spenden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Abzugsfähigkeit für Beiträge bei allen Vereinszwecken außer:</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Förderung des Sports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Förderung kultureller Betätigungen, die in erster Linie der Freizeitgestaltung dienen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Förderung der Heimatpflege und Heimatkunde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Förderung der Jugend und Altenhilfe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10694072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4FE917-E841-4A39-8100-8A76446A4F50}"/>
              </a:ext>
            </a:extLst>
          </p:cNvPr>
          <p:cNvSpPr>
            <a:spLocks noGrp="1"/>
          </p:cNvSpPr>
          <p:nvPr>
            <p:ph type="title"/>
          </p:nvPr>
        </p:nvSpPr>
        <p:spPr/>
        <p:txBody>
          <a:bodyPr/>
          <a:lstStyle/>
          <a:p>
            <a:r>
              <a:rPr lang="de-DE" dirty="0"/>
              <a:t>Pflichten des Kassiers</a:t>
            </a:r>
            <a:endParaRPr lang="en-DE" dirty="0"/>
          </a:p>
        </p:txBody>
      </p:sp>
      <p:sp>
        <p:nvSpPr>
          <p:cNvPr id="4" name="Inhaltsplatzhalter 2">
            <a:extLst>
              <a:ext uri="{FF2B5EF4-FFF2-40B4-BE49-F238E27FC236}">
                <a16:creationId xmlns:a16="http://schemas.microsoft.com/office/drawing/2014/main" id="{10615A11-7B46-4A1A-84A2-2E0F7F7ECF6F}"/>
              </a:ext>
            </a:extLst>
          </p:cNvPr>
          <p:cNvSpPr txBox="1">
            <a:spLocks/>
          </p:cNvSpPr>
          <p:nvPr/>
        </p:nvSpPr>
        <p:spPr>
          <a:xfrm>
            <a:off x="828000" y="1620000"/>
            <a:ext cx="10415955" cy="47022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Der Schatzmeister ist Teil der Vorstandschaft. Er übernimmt die Finanzverwaltung. Im Einzelnen kümmert er sich um folgende Punkte: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Prüfung aller Zahlungen auf Vereinszweck</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Zahlungsverkehr Bar und Bank, Beitragswesen</a:t>
            </a:r>
          </a:p>
          <a:p>
            <a:pPr lvl="1">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Buchhaltung unter Einhalten der </a:t>
            </a:r>
            <a:r>
              <a:rPr lang="de-DE" dirty="0">
                <a:solidFill>
                  <a:schemeClr val="tx1"/>
                </a:solidFill>
              </a:rPr>
              <a:t>Steuervorschriften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Beleghaltung rechtssichere Aufbewahrung ALLER Belege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Führen des Anlagenverzeichnisses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Quittieren von Spenden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Steuererklärung (unter Zuhilfenahme eines Bevollmächtigten)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de-DE" dirty="0">
                <a:solidFill>
                  <a:schemeClr val="tx1"/>
                </a:solidFill>
              </a:rPr>
              <a:t>Rücklagenbildung</a:t>
            </a:r>
            <a:endPar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6801455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fade">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fade">
                                      <p:cBhvr>
                                        <p:cTn id="33" dur="500"/>
                                        <p:tgtEl>
                                          <p:spTgt spid="4">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fade">
                                      <p:cBhvr>
                                        <p:cTn id="38" dur="500"/>
                                        <p:tgtEl>
                                          <p:spTgt spid="4">
                                            <p:txEl>
                                              <p:pRg st="7" end="7"/>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fade">
                                      <p:cBhvr>
                                        <p:cTn id="4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6D6776-578D-E7AE-306E-C9269D348118}"/>
              </a:ext>
            </a:extLst>
          </p:cNvPr>
          <p:cNvSpPr>
            <a:spLocks noGrp="1"/>
          </p:cNvSpPr>
          <p:nvPr>
            <p:ph type="title"/>
          </p:nvPr>
        </p:nvSpPr>
        <p:spPr/>
        <p:txBody>
          <a:bodyPr>
            <a:normAutofit fontScale="90000"/>
          </a:bodyPr>
          <a:lstStyle/>
          <a:p>
            <a:r>
              <a:rPr lang="de-DE" dirty="0"/>
              <a:t>Finanzielle Mittel nur für Satzungszweck</a:t>
            </a:r>
            <a:endParaRPr lang="en-DE" dirty="0"/>
          </a:p>
        </p:txBody>
      </p:sp>
      <p:sp>
        <p:nvSpPr>
          <p:cNvPr id="3" name="Inhaltsplatzhalter 2">
            <a:extLst>
              <a:ext uri="{FF2B5EF4-FFF2-40B4-BE49-F238E27FC236}">
                <a16:creationId xmlns:a16="http://schemas.microsoft.com/office/drawing/2014/main" id="{CE692130-0D92-1F93-E893-4E716D0282C5}"/>
              </a:ext>
            </a:extLst>
          </p:cNvPr>
          <p:cNvSpPr txBox="1">
            <a:spLocks/>
          </p:cNvSpPr>
          <p:nvPr/>
        </p:nvSpPr>
        <p:spPr>
          <a:xfrm>
            <a:off x="362311" y="2021305"/>
            <a:ext cx="10415955" cy="43297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500"/>
              </a:spcBef>
              <a:buNone/>
              <a:defRPr/>
            </a:pPr>
            <a:r>
              <a:rPr kumimoji="0" lang="de-DE"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Grundsätzlich ist vom Schatzmeister zu prüfen,</a:t>
            </a:r>
            <a:r>
              <a:rPr kumimoji="0" lang="de-DE" b="0" i="0" u="none" strike="noStrike" kern="1200" cap="none" spc="0" normalizeH="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 ob die finanziellen Mittel des Vereins tatsächlich für den satzungsgemäßen Zweck ausgegeben werden. Ausnahmen können nur geduldet werden, wenn diese nötig sind, den Zweck direkt oder indirekt zu fördern.</a:t>
            </a:r>
          </a:p>
          <a:p>
            <a:pPr marL="0" indent="0">
              <a:spcBef>
                <a:spcPts val="500"/>
              </a:spcBef>
              <a:buNone/>
              <a:defRPr/>
            </a:pPr>
            <a:endParaRPr lang="de-DE" baseline="0" dirty="0">
              <a:solidFill>
                <a:schemeClr val="tx1"/>
              </a:solidFill>
            </a:endParaRPr>
          </a:p>
          <a:p>
            <a:pPr marL="0" indent="0">
              <a:spcBef>
                <a:spcPts val="500"/>
              </a:spcBef>
              <a:buNone/>
              <a:defRPr/>
            </a:pPr>
            <a:r>
              <a:rPr kumimoji="0" lang="de-DE" b="0" i="0" u="none" strike="noStrike" kern="1200" cap="none" spc="0" normalizeH="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Dies ist die wichtigste Pflicht des Kassiers.</a:t>
            </a:r>
            <a:endParaRPr kumimoji="0" lang="en-DE"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8563644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0"/>
                                  </p:iterate>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mph" presetSubtype="0" fill="remove" nodeType="clickEffect">
                                  <p:stCondLst>
                                    <p:cond delay="0"/>
                                  </p:stCondLst>
                                  <p:iterate type="lt">
                                    <p:tmPct val="10000"/>
                                  </p:iterate>
                                  <p:childTnLst>
                                    <p:animClr clrSpc="rgb" dir="cw">
                                      <p:cBhvr override="childStyle">
                                        <p:cTn id="16" dur="500" autoRev="1" fill="remove"/>
                                        <p:tgtEl>
                                          <p:spTgt spid="3">
                                            <p:txEl>
                                              <p:pRg st="2" end="2"/>
                                            </p:txEl>
                                          </p:spTgt>
                                        </p:tgtEl>
                                        <p:attrNameLst>
                                          <p:attrName>style.color</p:attrName>
                                        </p:attrNameLst>
                                      </p:cBhvr>
                                      <p:to>
                                        <a:srgbClr val="FF0000"/>
                                      </p:to>
                                    </p:animClr>
                                    <p:animClr clrSpc="rgb" dir="cw">
                                      <p:cBhvr>
                                        <p:cTn id="17" dur="500" autoRev="1" fill="remove"/>
                                        <p:tgtEl>
                                          <p:spTgt spid="3">
                                            <p:txEl>
                                              <p:pRg st="2" end="2"/>
                                            </p:txEl>
                                          </p:spTgt>
                                        </p:tgtEl>
                                        <p:attrNameLst>
                                          <p:attrName>fillcolor</p:attrName>
                                        </p:attrNameLst>
                                      </p:cBhvr>
                                      <p:to>
                                        <a:srgbClr val="FF0000"/>
                                      </p:to>
                                    </p:animClr>
                                    <p:set>
                                      <p:cBhvr>
                                        <p:cTn id="18" dur="500" autoRev="1" fill="remove"/>
                                        <p:tgtEl>
                                          <p:spTgt spid="3">
                                            <p:txEl>
                                              <p:pRg st="2" end="2"/>
                                            </p:txEl>
                                          </p:spTgt>
                                        </p:tgtEl>
                                        <p:attrNameLst>
                                          <p:attrName>fill.type</p:attrName>
                                        </p:attrNameLst>
                                      </p:cBhvr>
                                      <p:to>
                                        <p:strVal val="solid"/>
                                      </p:to>
                                    </p:set>
                                    <p:set>
                                      <p:cBhvr>
                                        <p:cTn id="19" dur="50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3D712E-FD5A-4EE9-A9DD-6C2192C66361}"/>
              </a:ext>
            </a:extLst>
          </p:cNvPr>
          <p:cNvSpPr>
            <a:spLocks noGrp="1"/>
          </p:cNvSpPr>
          <p:nvPr>
            <p:ph type="title"/>
          </p:nvPr>
        </p:nvSpPr>
        <p:spPr/>
        <p:txBody>
          <a:bodyPr/>
          <a:lstStyle/>
          <a:p>
            <a:r>
              <a:rPr lang="de-DE" dirty="0"/>
              <a:t>Zahlungsverkehr</a:t>
            </a:r>
            <a:endParaRPr lang="en-DE" dirty="0"/>
          </a:p>
        </p:txBody>
      </p:sp>
      <p:sp>
        <p:nvSpPr>
          <p:cNvPr id="5" name="Inhaltsplatzhalter 2">
            <a:extLst>
              <a:ext uri="{FF2B5EF4-FFF2-40B4-BE49-F238E27FC236}">
                <a16:creationId xmlns:a16="http://schemas.microsoft.com/office/drawing/2014/main" id="{4B131472-54F5-4AAD-8BC9-A351A5F89E83}"/>
              </a:ext>
            </a:extLst>
          </p:cNvPr>
          <p:cNvSpPr txBox="1">
            <a:spLocks/>
          </p:cNvSpPr>
          <p:nvPr/>
        </p:nvSpPr>
        <p:spPr>
          <a:xfrm>
            <a:off x="828000" y="1620000"/>
            <a:ext cx="10515600" cy="473962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75656"/>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Der Kassier erledigt den Zahlungsverkehr des Vereins sowohl bar als auch unbar (Bank). Bei einigen Vereinen wird der Zahlungsverkehr im 4 Augenprinzip durchgeführt.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Barverkehr</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Barzahlungen sollten zeitnah gebucht werden (Tagesfrist)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Für alle Zahlungen ist ein Kassenbuch zu erstellen (Monatsfrist)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Negative Barbestände sind unmöglich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Bankgeschäfte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Für alle Bankgeschäfte müssen Belege vorliegen, dies beinhaltet auch die Sammellastschriften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de-DE" sz="24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rPr>
              <a:t>Die Zugangsdaten für das Online-Banking sind sicher aufzubewahren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DE" sz="2800" b="0" i="0" u="none" strike="noStrike" kern="1200" cap="none" spc="0" normalizeH="0" baseline="0" noProof="0" dirty="0">
              <a:ln>
                <a:noFill/>
              </a:ln>
              <a:solidFill>
                <a:schemeClr val="tx1"/>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6" name="Textfeld 5">
            <a:extLst>
              <a:ext uri="{FF2B5EF4-FFF2-40B4-BE49-F238E27FC236}">
                <a16:creationId xmlns:a16="http://schemas.microsoft.com/office/drawing/2014/main" id="{058D5646-7025-4451-B5D9-9944CDDCE0A5}"/>
              </a:ext>
            </a:extLst>
          </p:cNvPr>
          <p:cNvSpPr txBox="1"/>
          <p:nvPr/>
        </p:nvSpPr>
        <p:spPr>
          <a:xfrm>
            <a:off x="3098409" y="5940061"/>
            <a:ext cx="5995182" cy="646331"/>
          </a:xfrm>
          <a:prstGeom prst="rect">
            <a:avLst/>
          </a:prstGeom>
          <a:noFill/>
        </p:spPr>
        <p:txBody>
          <a:bodyPr wrap="square" rtlCol="0">
            <a:spAutoFit/>
          </a:bodyPr>
          <a:lstStyle/>
          <a:p>
            <a:pPr defTabSz="914400"/>
            <a:r>
              <a:rPr lang="de-DE" sz="3600" dirty="0">
                <a:highlight>
                  <a:srgbClr val="FF0000"/>
                </a:highlight>
                <a:latin typeface="Calibri" panose="020F0502020204030204"/>
              </a:rPr>
              <a:t>KEINE BUCHUNG OHNE BELEG!</a:t>
            </a:r>
            <a:endParaRPr lang="en-DE" sz="3600" dirty="0">
              <a:highlight>
                <a:srgbClr val="FF0000"/>
              </a:highlight>
              <a:latin typeface="Calibri" panose="020F0502020204030204"/>
            </a:endParaRPr>
          </a:p>
        </p:txBody>
      </p:sp>
    </p:spTree>
    <p:extLst>
      <p:ext uri="{BB962C8B-B14F-4D97-AF65-F5344CB8AC3E}">
        <p14:creationId xmlns:p14="http://schemas.microsoft.com/office/powerpoint/2010/main" val="422327905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1000"/>
                                        <p:tgtEl>
                                          <p:spTgt spid="6"/>
                                        </p:tgtEl>
                                      </p:cBhvr>
                                    </p:animEffect>
                                    <p:anim calcmode="lin" valueType="num">
                                      <p:cBhvr>
                                        <p:cTn id="48" dur="1000" fill="hold"/>
                                        <p:tgtEl>
                                          <p:spTgt spid="6"/>
                                        </p:tgtEl>
                                        <p:attrNameLst>
                                          <p:attrName>ppt_x</p:attrName>
                                        </p:attrNameLst>
                                      </p:cBhvr>
                                      <p:tavLst>
                                        <p:tav tm="0">
                                          <p:val>
                                            <p:strVal val="#ppt_x"/>
                                          </p:val>
                                        </p:tav>
                                        <p:tav tm="100000">
                                          <p:val>
                                            <p:strVal val="#ppt_x"/>
                                          </p:val>
                                        </p:tav>
                                      </p:tavLst>
                                    </p:anim>
                                    <p:anim calcmode="lin" valueType="num">
                                      <p:cBhvr>
                                        <p:cTn id="4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p:bldLst>
  </p:timing>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2285</Words>
  <Application>Microsoft Office PowerPoint</Application>
  <PresentationFormat>Breitbild</PresentationFormat>
  <Paragraphs>201</Paragraphs>
  <Slides>27</Slides>
  <Notes>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27</vt:i4>
      </vt:variant>
    </vt:vector>
  </HeadingPairs>
  <TitlesOfParts>
    <vt:vector size="34" baseType="lpstr">
      <vt:lpstr>Arial</vt:lpstr>
      <vt:lpstr>Calibri</vt:lpstr>
      <vt:lpstr>Century Gothic</vt:lpstr>
      <vt:lpstr>Open Sans</vt:lpstr>
      <vt:lpstr>Open Sans Light</vt:lpstr>
      <vt:lpstr>Wingdings 3</vt:lpstr>
      <vt:lpstr>Segment</vt:lpstr>
      <vt:lpstr>PowerPoint-Präsentation</vt:lpstr>
      <vt:lpstr>Inhalt</vt:lpstr>
      <vt:lpstr>Vereinsarten</vt:lpstr>
      <vt:lpstr>Gemeinnützigkeit</vt:lpstr>
      <vt:lpstr>Mittelverwendung</vt:lpstr>
      <vt:lpstr>Vorteile der Gemeinnützigkeit</vt:lpstr>
      <vt:lpstr>Pflichten des Kassiers</vt:lpstr>
      <vt:lpstr>Finanzielle Mittel nur für Satzungszweck</vt:lpstr>
      <vt:lpstr>Zahlungsverkehr</vt:lpstr>
      <vt:lpstr>Buchhaltung</vt:lpstr>
      <vt:lpstr>Ideeller Tätigkeitsbereich</vt:lpstr>
      <vt:lpstr>Beispiele Ideeller Tätigkeitsbereich</vt:lpstr>
      <vt:lpstr>Vermögensverwaltung</vt:lpstr>
      <vt:lpstr>Beispiele Vermögensverwaltung</vt:lpstr>
      <vt:lpstr>Zweckbetrieb</vt:lpstr>
      <vt:lpstr>Beispiele Zweckbetrieb</vt:lpstr>
      <vt:lpstr>Wirtschaftlicher Geschäftsbetrieb</vt:lpstr>
      <vt:lpstr>Beispiele wirts. Geschäftsbetrieb</vt:lpstr>
      <vt:lpstr>Umsatzsteuerpflicht</vt:lpstr>
      <vt:lpstr>Beleghaltung</vt:lpstr>
      <vt:lpstr>Anlagenverzeichnis</vt:lpstr>
      <vt:lpstr>Spenden</vt:lpstr>
      <vt:lpstr>Steuererklärung</vt:lpstr>
      <vt:lpstr>Rücklagen</vt:lpstr>
      <vt:lpstr>Kassenprüfung</vt:lpstr>
      <vt:lpstr>Entlastung</vt:lpstr>
      <vt:lpstr>Fragen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CHRISTOPH SPERL</dc:creator>
  <cp:lastModifiedBy>Christoph Sperl</cp:lastModifiedBy>
  <cp:revision>35</cp:revision>
  <dcterms:created xsi:type="dcterms:W3CDTF">2021-06-21T10:20:45Z</dcterms:created>
  <dcterms:modified xsi:type="dcterms:W3CDTF">2024-09-26T10:58:07Z</dcterms:modified>
</cp:coreProperties>
</file>