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2" r:id="rId1"/>
  </p:sldMasterIdLst>
  <p:notesMasterIdLst>
    <p:notesMasterId r:id="rId81"/>
  </p:notesMasterIdLst>
  <p:sldIdLst>
    <p:sldId id="257" r:id="rId2"/>
    <p:sldId id="369" r:id="rId3"/>
    <p:sldId id="490" r:id="rId4"/>
    <p:sldId id="491" r:id="rId5"/>
    <p:sldId id="489" r:id="rId6"/>
    <p:sldId id="411" r:id="rId7"/>
    <p:sldId id="412" r:id="rId8"/>
    <p:sldId id="413" r:id="rId9"/>
    <p:sldId id="414" r:id="rId10"/>
    <p:sldId id="415" r:id="rId11"/>
    <p:sldId id="416" r:id="rId12"/>
    <p:sldId id="417" r:id="rId13"/>
    <p:sldId id="418" r:id="rId14"/>
    <p:sldId id="419" r:id="rId15"/>
    <p:sldId id="420" r:id="rId16"/>
    <p:sldId id="421" r:id="rId17"/>
    <p:sldId id="422" r:id="rId18"/>
    <p:sldId id="425" r:id="rId19"/>
    <p:sldId id="423" r:id="rId20"/>
    <p:sldId id="424" r:id="rId21"/>
    <p:sldId id="426" r:id="rId22"/>
    <p:sldId id="427"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0" r:id="rId36"/>
    <p:sldId id="441" r:id="rId37"/>
    <p:sldId id="492" r:id="rId38"/>
    <p:sldId id="493" r:id="rId39"/>
    <p:sldId id="494" r:id="rId40"/>
    <p:sldId id="495" r:id="rId41"/>
    <p:sldId id="496" r:id="rId42"/>
    <p:sldId id="497" r:id="rId43"/>
    <p:sldId id="498" r:id="rId44"/>
    <p:sldId id="499" r:id="rId45"/>
    <p:sldId id="500" r:id="rId46"/>
    <p:sldId id="501" r:id="rId47"/>
    <p:sldId id="502" r:id="rId48"/>
    <p:sldId id="503" r:id="rId49"/>
    <p:sldId id="504" r:id="rId50"/>
    <p:sldId id="505" r:id="rId51"/>
    <p:sldId id="507" r:id="rId52"/>
    <p:sldId id="506" r:id="rId53"/>
    <p:sldId id="508" r:id="rId54"/>
    <p:sldId id="509" r:id="rId55"/>
    <p:sldId id="510" r:id="rId56"/>
    <p:sldId id="511" r:id="rId57"/>
    <p:sldId id="512" r:id="rId58"/>
    <p:sldId id="513" r:id="rId59"/>
    <p:sldId id="514" r:id="rId60"/>
    <p:sldId id="515" r:id="rId61"/>
    <p:sldId id="516" r:id="rId62"/>
    <p:sldId id="517" r:id="rId63"/>
    <p:sldId id="518" r:id="rId64"/>
    <p:sldId id="519" r:id="rId65"/>
    <p:sldId id="520" r:id="rId66"/>
    <p:sldId id="521" r:id="rId67"/>
    <p:sldId id="522" r:id="rId68"/>
    <p:sldId id="523" r:id="rId69"/>
    <p:sldId id="524" r:id="rId70"/>
    <p:sldId id="525" r:id="rId71"/>
    <p:sldId id="526" r:id="rId72"/>
    <p:sldId id="527" r:id="rId73"/>
    <p:sldId id="528" r:id="rId74"/>
    <p:sldId id="529" r:id="rId75"/>
    <p:sldId id="531" r:id="rId76"/>
    <p:sldId id="530" r:id="rId77"/>
    <p:sldId id="532" r:id="rId78"/>
    <p:sldId id="533" r:id="rId79"/>
    <p:sldId id="488" r:id="rId80"/>
  </p:sldIdLst>
  <p:sldSz cx="12192000" cy="6858000"/>
  <p:notesSz cx="6794500" cy="9982200"/>
  <p:custShowLst>
    <p:custShow name="Beginn" id="0">
      <p:sldLst>
        <p:sld r:id="rId2"/>
        <p:sld r:id="rId3"/>
      </p:sldLst>
    </p:custShow>
    <p:custShow name="Tag 1" id="1">
      <p:sldLst/>
    </p:custShow>
    <p:custShow name="Tag 2" id="2">
      <p:sldLst>
        <p:sld r:id="rId2"/>
        <p:sld r:id="rId3"/>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1E5D1E-8BFE-4CC4-9B93-D56181B3D6BE}" v="1" dt="2022-09-09T06:52:02.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52" autoAdjust="0"/>
    <p:restoredTop sz="96697" autoAdjust="0"/>
  </p:normalViewPr>
  <p:slideViewPr>
    <p:cSldViewPr snapToGrid="0">
      <p:cViewPr varScale="1">
        <p:scale>
          <a:sx n="106" d="100"/>
          <a:sy n="106" d="100"/>
        </p:scale>
        <p:origin x="132" y="3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 Sperl" userId="4af139c36cd33df3" providerId="LiveId" clId="{4B1E5D1E-8BFE-4CC4-9B93-D56181B3D6BE}"/>
    <pc:docChg chg="undo custSel delSld modSld">
      <pc:chgData name="Christoph Sperl" userId="4af139c36cd33df3" providerId="LiveId" clId="{4B1E5D1E-8BFE-4CC4-9B93-D56181B3D6BE}" dt="2022-09-13T11:47:33.697" v="51" actId="20577"/>
      <pc:docMkLst>
        <pc:docMk/>
      </pc:docMkLst>
      <pc:sldChg chg="del">
        <pc:chgData name="Christoph Sperl" userId="4af139c36cd33df3" providerId="LiveId" clId="{4B1E5D1E-8BFE-4CC4-9B93-D56181B3D6BE}" dt="2022-01-27T08:32:55.159" v="1" actId="47"/>
        <pc:sldMkLst>
          <pc:docMk/>
          <pc:sldMk cId="1544260055" sldId="284"/>
        </pc:sldMkLst>
      </pc:sldChg>
      <pc:sldChg chg="del">
        <pc:chgData name="Christoph Sperl" userId="4af139c36cd33df3" providerId="LiveId" clId="{4B1E5D1E-8BFE-4CC4-9B93-D56181B3D6BE}" dt="2022-01-27T08:32:42.721" v="0" actId="47"/>
        <pc:sldMkLst>
          <pc:docMk/>
          <pc:sldMk cId="668342340" sldId="358"/>
        </pc:sldMkLst>
      </pc:sldChg>
      <pc:sldChg chg="del">
        <pc:chgData name="Christoph Sperl" userId="4af139c36cd33df3" providerId="LiveId" clId="{4B1E5D1E-8BFE-4CC4-9B93-D56181B3D6BE}" dt="2022-01-27T08:32:42.721" v="0" actId="47"/>
        <pc:sldMkLst>
          <pc:docMk/>
          <pc:sldMk cId="166736358" sldId="359"/>
        </pc:sldMkLst>
      </pc:sldChg>
      <pc:sldChg chg="del">
        <pc:chgData name="Christoph Sperl" userId="4af139c36cd33df3" providerId="LiveId" clId="{4B1E5D1E-8BFE-4CC4-9B93-D56181B3D6BE}" dt="2022-01-27T08:32:42.721" v="0" actId="47"/>
        <pc:sldMkLst>
          <pc:docMk/>
          <pc:sldMk cId="245321587" sldId="360"/>
        </pc:sldMkLst>
      </pc:sldChg>
      <pc:sldChg chg="del">
        <pc:chgData name="Christoph Sperl" userId="4af139c36cd33df3" providerId="LiveId" clId="{4B1E5D1E-8BFE-4CC4-9B93-D56181B3D6BE}" dt="2022-01-27T08:32:42.721" v="0" actId="47"/>
        <pc:sldMkLst>
          <pc:docMk/>
          <pc:sldMk cId="1828893816" sldId="364"/>
        </pc:sldMkLst>
      </pc:sldChg>
      <pc:sldChg chg="del">
        <pc:chgData name="Christoph Sperl" userId="4af139c36cd33df3" providerId="LiveId" clId="{4B1E5D1E-8BFE-4CC4-9B93-D56181B3D6BE}" dt="2022-01-27T08:32:42.721" v="0" actId="47"/>
        <pc:sldMkLst>
          <pc:docMk/>
          <pc:sldMk cId="6763089" sldId="365"/>
        </pc:sldMkLst>
      </pc:sldChg>
      <pc:sldChg chg="del">
        <pc:chgData name="Christoph Sperl" userId="4af139c36cd33df3" providerId="LiveId" clId="{4B1E5D1E-8BFE-4CC4-9B93-D56181B3D6BE}" dt="2022-01-27T08:32:42.721" v="0" actId="47"/>
        <pc:sldMkLst>
          <pc:docMk/>
          <pc:sldMk cId="2466005990" sldId="366"/>
        </pc:sldMkLst>
      </pc:sldChg>
      <pc:sldChg chg="del">
        <pc:chgData name="Christoph Sperl" userId="4af139c36cd33df3" providerId="LiveId" clId="{4B1E5D1E-8BFE-4CC4-9B93-D56181B3D6BE}" dt="2022-01-27T08:32:42.721" v="0" actId="47"/>
        <pc:sldMkLst>
          <pc:docMk/>
          <pc:sldMk cId="758069117" sldId="367"/>
        </pc:sldMkLst>
      </pc:sldChg>
      <pc:sldChg chg="modSp mod">
        <pc:chgData name="Christoph Sperl" userId="4af139c36cd33df3" providerId="LiveId" clId="{4B1E5D1E-8BFE-4CC4-9B93-D56181B3D6BE}" dt="2022-01-27T08:34:17.927" v="45" actId="20577"/>
        <pc:sldMkLst>
          <pc:docMk/>
          <pc:sldMk cId="992705141" sldId="369"/>
        </pc:sldMkLst>
        <pc:spChg chg="mod">
          <ac:chgData name="Christoph Sperl" userId="4af139c36cd33df3" providerId="LiveId" clId="{4B1E5D1E-8BFE-4CC4-9B93-D56181B3D6BE}" dt="2022-01-27T08:33:58.487" v="4" actId="20577"/>
          <ac:spMkLst>
            <pc:docMk/>
            <pc:sldMk cId="992705141" sldId="369"/>
            <ac:spMk id="2" creationId="{F99AAB70-3C2E-4289-B977-9DCD46B0F65F}"/>
          </ac:spMkLst>
        </pc:spChg>
        <pc:spChg chg="mod">
          <ac:chgData name="Christoph Sperl" userId="4af139c36cd33df3" providerId="LiveId" clId="{4B1E5D1E-8BFE-4CC4-9B93-D56181B3D6BE}" dt="2022-01-27T08:34:17.927" v="45" actId="20577"/>
          <ac:spMkLst>
            <pc:docMk/>
            <pc:sldMk cId="992705141" sldId="369"/>
            <ac:spMk id="3" creationId="{65FC571A-5969-4DF5-9D17-DD0B97A2ACC1}"/>
          </ac:spMkLst>
        </pc:spChg>
      </pc:sldChg>
      <pc:sldChg chg="del">
        <pc:chgData name="Christoph Sperl" userId="4af139c36cd33df3" providerId="LiveId" clId="{4B1E5D1E-8BFE-4CC4-9B93-D56181B3D6BE}" dt="2022-01-27T08:32:42.721" v="0" actId="47"/>
        <pc:sldMkLst>
          <pc:docMk/>
          <pc:sldMk cId="1217859443" sldId="370"/>
        </pc:sldMkLst>
      </pc:sldChg>
      <pc:sldChg chg="del">
        <pc:chgData name="Christoph Sperl" userId="4af139c36cd33df3" providerId="LiveId" clId="{4B1E5D1E-8BFE-4CC4-9B93-D56181B3D6BE}" dt="2022-01-27T08:32:42.721" v="0" actId="47"/>
        <pc:sldMkLst>
          <pc:docMk/>
          <pc:sldMk cId="468113980" sldId="371"/>
        </pc:sldMkLst>
      </pc:sldChg>
      <pc:sldChg chg="del">
        <pc:chgData name="Christoph Sperl" userId="4af139c36cd33df3" providerId="LiveId" clId="{4B1E5D1E-8BFE-4CC4-9B93-D56181B3D6BE}" dt="2022-01-27T08:32:42.721" v="0" actId="47"/>
        <pc:sldMkLst>
          <pc:docMk/>
          <pc:sldMk cId="2222762436" sldId="373"/>
        </pc:sldMkLst>
      </pc:sldChg>
      <pc:sldChg chg="del">
        <pc:chgData name="Christoph Sperl" userId="4af139c36cd33df3" providerId="LiveId" clId="{4B1E5D1E-8BFE-4CC4-9B93-D56181B3D6BE}" dt="2022-01-27T08:32:42.721" v="0" actId="47"/>
        <pc:sldMkLst>
          <pc:docMk/>
          <pc:sldMk cId="2126411341" sldId="375"/>
        </pc:sldMkLst>
      </pc:sldChg>
      <pc:sldChg chg="del">
        <pc:chgData name="Christoph Sperl" userId="4af139c36cd33df3" providerId="LiveId" clId="{4B1E5D1E-8BFE-4CC4-9B93-D56181B3D6BE}" dt="2022-01-27T08:32:42.721" v="0" actId="47"/>
        <pc:sldMkLst>
          <pc:docMk/>
          <pc:sldMk cId="463819085" sldId="376"/>
        </pc:sldMkLst>
      </pc:sldChg>
      <pc:sldChg chg="del">
        <pc:chgData name="Christoph Sperl" userId="4af139c36cd33df3" providerId="LiveId" clId="{4B1E5D1E-8BFE-4CC4-9B93-D56181B3D6BE}" dt="2022-01-27T08:32:42.721" v="0" actId="47"/>
        <pc:sldMkLst>
          <pc:docMk/>
          <pc:sldMk cId="4146204790" sldId="377"/>
        </pc:sldMkLst>
      </pc:sldChg>
      <pc:sldChg chg="del">
        <pc:chgData name="Christoph Sperl" userId="4af139c36cd33df3" providerId="LiveId" clId="{4B1E5D1E-8BFE-4CC4-9B93-D56181B3D6BE}" dt="2022-01-27T08:32:42.721" v="0" actId="47"/>
        <pc:sldMkLst>
          <pc:docMk/>
          <pc:sldMk cId="2432453059" sldId="378"/>
        </pc:sldMkLst>
      </pc:sldChg>
      <pc:sldChg chg="del">
        <pc:chgData name="Christoph Sperl" userId="4af139c36cd33df3" providerId="LiveId" clId="{4B1E5D1E-8BFE-4CC4-9B93-D56181B3D6BE}" dt="2022-01-27T08:32:42.721" v="0" actId="47"/>
        <pc:sldMkLst>
          <pc:docMk/>
          <pc:sldMk cId="3203979924" sldId="379"/>
        </pc:sldMkLst>
      </pc:sldChg>
      <pc:sldChg chg="del">
        <pc:chgData name="Christoph Sperl" userId="4af139c36cd33df3" providerId="LiveId" clId="{4B1E5D1E-8BFE-4CC4-9B93-D56181B3D6BE}" dt="2022-01-27T08:32:42.721" v="0" actId="47"/>
        <pc:sldMkLst>
          <pc:docMk/>
          <pc:sldMk cId="2373852849" sldId="380"/>
        </pc:sldMkLst>
      </pc:sldChg>
      <pc:sldChg chg="del">
        <pc:chgData name="Christoph Sperl" userId="4af139c36cd33df3" providerId="LiveId" clId="{4B1E5D1E-8BFE-4CC4-9B93-D56181B3D6BE}" dt="2022-01-27T08:32:42.721" v="0" actId="47"/>
        <pc:sldMkLst>
          <pc:docMk/>
          <pc:sldMk cId="3651741656" sldId="382"/>
        </pc:sldMkLst>
      </pc:sldChg>
      <pc:sldChg chg="del">
        <pc:chgData name="Christoph Sperl" userId="4af139c36cd33df3" providerId="LiveId" clId="{4B1E5D1E-8BFE-4CC4-9B93-D56181B3D6BE}" dt="2022-01-27T08:32:42.721" v="0" actId="47"/>
        <pc:sldMkLst>
          <pc:docMk/>
          <pc:sldMk cId="3701728574" sldId="383"/>
        </pc:sldMkLst>
      </pc:sldChg>
      <pc:sldChg chg="del">
        <pc:chgData name="Christoph Sperl" userId="4af139c36cd33df3" providerId="LiveId" clId="{4B1E5D1E-8BFE-4CC4-9B93-D56181B3D6BE}" dt="2022-01-27T08:32:42.721" v="0" actId="47"/>
        <pc:sldMkLst>
          <pc:docMk/>
          <pc:sldMk cId="3439735994" sldId="384"/>
        </pc:sldMkLst>
      </pc:sldChg>
      <pc:sldChg chg="del">
        <pc:chgData name="Christoph Sperl" userId="4af139c36cd33df3" providerId="LiveId" clId="{4B1E5D1E-8BFE-4CC4-9B93-D56181B3D6BE}" dt="2022-01-27T08:32:42.721" v="0" actId="47"/>
        <pc:sldMkLst>
          <pc:docMk/>
          <pc:sldMk cId="1244206893" sldId="385"/>
        </pc:sldMkLst>
      </pc:sldChg>
      <pc:sldChg chg="del">
        <pc:chgData name="Christoph Sperl" userId="4af139c36cd33df3" providerId="LiveId" clId="{4B1E5D1E-8BFE-4CC4-9B93-D56181B3D6BE}" dt="2022-01-27T08:32:42.721" v="0" actId="47"/>
        <pc:sldMkLst>
          <pc:docMk/>
          <pc:sldMk cId="663144427" sldId="386"/>
        </pc:sldMkLst>
      </pc:sldChg>
      <pc:sldChg chg="del">
        <pc:chgData name="Christoph Sperl" userId="4af139c36cd33df3" providerId="LiveId" clId="{4B1E5D1E-8BFE-4CC4-9B93-D56181B3D6BE}" dt="2022-01-27T08:32:42.721" v="0" actId="47"/>
        <pc:sldMkLst>
          <pc:docMk/>
          <pc:sldMk cId="1621651906" sldId="387"/>
        </pc:sldMkLst>
      </pc:sldChg>
      <pc:sldChg chg="del">
        <pc:chgData name="Christoph Sperl" userId="4af139c36cd33df3" providerId="LiveId" clId="{4B1E5D1E-8BFE-4CC4-9B93-D56181B3D6BE}" dt="2022-01-27T08:32:42.721" v="0" actId="47"/>
        <pc:sldMkLst>
          <pc:docMk/>
          <pc:sldMk cId="283110752" sldId="388"/>
        </pc:sldMkLst>
      </pc:sldChg>
      <pc:sldChg chg="del">
        <pc:chgData name="Christoph Sperl" userId="4af139c36cd33df3" providerId="LiveId" clId="{4B1E5D1E-8BFE-4CC4-9B93-D56181B3D6BE}" dt="2022-01-27T08:32:42.721" v="0" actId="47"/>
        <pc:sldMkLst>
          <pc:docMk/>
          <pc:sldMk cId="173498925" sldId="389"/>
        </pc:sldMkLst>
      </pc:sldChg>
      <pc:sldChg chg="del">
        <pc:chgData name="Christoph Sperl" userId="4af139c36cd33df3" providerId="LiveId" clId="{4B1E5D1E-8BFE-4CC4-9B93-D56181B3D6BE}" dt="2022-01-27T08:32:42.721" v="0" actId="47"/>
        <pc:sldMkLst>
          <pc:docMk/>
          <pc:sldMk cId="3825873547" sldId="390"/>
        </pc:sldMkLst>
      </pc:sldChg>
      <pc:sldChg chg="del">
        <pc:chgData name="Christoph Sperl" userId="4af139c36cd33df3" providerId="LiveId" clId="{4B1E5D1E-8BFE-4CC4-9B93-D56181B3D6BE}" dt="2022-01-27T08:32:42.721" v="0" actId="47"/>
        <pc:sldMkLst>
          <pc:docMk/>
          <pc:sldMk cId="1291345008" sldId="391"/>
        </pc:sldMkLst>
      </pc:sldChg>
      <pc:sldChg chg="del">
        <pc:chgData name="Christoph Sperl" userId="4af139c36cd33df3" providerId="LiveId" clId="{4B1E5D1E-8BFE-4CC4-9B93-D56181B3D6BE}" dt="2022-01-27T08:32:42.721" v="0" actId="47"/>
        <pc:sldMkLst>
          <pc:docMk/>
          <pc:sldMk cId="3970530019" sldId="392"/>
        </pc:sldMkLst>
      </pc:sldChg>
      <pc:sldChg chg="del">
        <pc:chgData name="Christoph Sperl" userId="4af139c36cd33df3" providerId="LiveId" clId="{4B1E5D1E-8BFE-4CC4-9B93-D56181B3D6BE}" dt="2022-01-27T08:32:42.721" v="0" actId="47"/>
        <pc:sldMkLst>
          <pc:docMk/>
          <pc:sldMk cId="612575628" sldId="393"/>
        </pc:sldMkLst>
      </pc:sldChg>
      <pc:sldChg chg="del">
        <pc:chgData name="Christoph Sperl" userId="4af139c36cd33df3" providerId="LiveId" clId="{4B1E5D1E-8BFE-4CC4-9B93-D56181B3D6BE}" dt="2022-01-27T08:32:42.721" v="0" actId="47"/>
        <pc:sldMkLst>
          <pc:docMk/>
          <pc:sldMk cId="4097189215" sldId="394"/>
        </pc:sldMkLst>
      </pc:sldChg>
      <pc:sldChg chg="del">
        <pc:chgData name="Christoph Sperl" userId="4af139c36cd33df3" providerId="LiveId" clId="{4B1E5D1E-8BFE-4CC4-9B93-D56181B3D6BE}" dt="2022-01-27T08:32:42.721" v="0" actId="47"/>
        <pc:sldMkLst>
          <pc:docMk/>
          <pc:sldMk cId="3933443999" sldId="395"/>
        </pc:sldMkLst>
      </pc:sldChg>
      <pc:sldChg chg="del">
        <pc:chgData name="Christoph Sperl" userId="4af139c36cd33df3" providerId="LiveId" clId="{4B1E5D1E-8BFE-4CC4-9B93-D56181B3D6BE}" dt="2022-01-27T08:32:42.721" v="0" actId="47"/>
        <pc:sldMkLst>
          <pc:docMk/>
          <pc:sldMk cId="874771516" sldId="396"/>
        </pc:sldMkLst>
      </pc:sldChg>
      <pc:sldChg chg="del">
        <pc:chgData name="Christoph Sperl" userId="4af139c36cd33df3" providerId="LiveId" clId="{4B1E5D1E-8BFE-4CC4-9B93-D56181B3D6BE}" dt="2022-01-27T08:32:42.721" v="0" actId="47"/>
        <pc:sldMkLst>
          <pc:docMk/>
          <pc:sldMk cId="3324592177" sldId="397"/>
        </pc:sldMkLst>
      </pc:sldChg>
      <pc:sldChg chg="del">
        <pc:chgData name="Christoph Sperl" userId="4af139c36cd33df3" providerId="LiveId" clId="{4B1E5D1E-8BFE-4CC4-9B93-D56181B3D6BE}" dt="2022-01-27T08:32:42.721" v="0" actId="47"/>
        <pc:sldMkLst>
          <pc:docMk/>
          <pc:sldMk cId="3250063091" sldId="398"/>
        </pc:sldMkLst>
      </pc:sldChg>
      <pc:sldChg chg="del">
        <pc:chgData name="Christoph Sperl" userId="4af139c36cd33df3" providerId="LiveId" clId="{4B1E5D1E-8BFE-4CC4-9B93-D56181B3D6BE}" dt="2022-01-27T08:32:42.721" v="0" actId="47"/>
        <pc:sldMkLst>
          <pc:docMk/>
          <pc:sldMk cId="1642007723" sldId="399"/>
        </pc:sldMkLst>
      </pc:sldChg>
      <pc:sldChg chg="del">
        <pc:chgData name="Christoph Sperl" userId="4af139c36cd33df3" providerId="LiveId" clId="{4B1E5D1E-8BFE-4CC4-9B93-D56181B3D6BE}" dt="2022-01-27T08:32:42.721" v="0" actId="47"/>
        <pc:sldMkLst>
          <pc:docMk/>
          <pc:sldMk cId="2167045027" sldId="400"/>
        </pc:sldMkLst>
      </pc:sldChg>
      <pc:sldChg chg="del">
        <pc:chgData name="Christoph Sperl" userId="4af139c36cd33df3" providerId="LiveId" clId="{4B1E5D1E-8BFE-4CC4-9B93-D56181B3D6BE}" dt="2022-01-27T08:32:42.721" v="0" actId="47"/>
        <pc:sldMkLst>
          <pc:docMk/>
          <pc:sldMk cId="607275072" sldId="401"/>
        </pc:sldMkLst>
      </pc:sldChg>
      <pc:sldChg chg="del">
        <pc:chgData name="Christoph Sperl" userId="4af139c36cd33df3" providerId="LiveId" clId="{4B1E5D1E-8BFE-4CC4-9B93-D56181B3D6BE}" dt="2022-01-27T08:32:42.721" v="0" actId="47"/>
        <pc:sldMkLst>
          <pc:docMk/>
          <pc:sldMk cId="2730633936" sldId="402"/>
        </pc:sldMkLst>
      </pc:sldChg>
      <pc:sldChg chg="del">
        <pc:chgData name="Christoph Sperl" userId="4af139c36cd33df3" providerId="LiveId" clId="{4B1E5D1E-8BFE-4CC4-9B93-D56181B3D6BE}" dt="2022-01-27T08:32:42.721" v="0" actId="47"/>
        <pc:sldMkLst>
          <pc:docMk/>
          <pc:sldMk cId="3086328390" sldId="403"/>
        </pc:sldMkLst>
      </pc:sldChg>
      <pc:sldChg chg="del">
        <pc:chgData name="Christoph Sperl" userId="4af139c36cd33df3" providerId="LiveId" clId="{4B1E5D1E-8BFE-4CC4-9B93-D56181B3D6BE}" dt="2022-01-27T08:32:42.721" v="0" actId="47"/>
        <pc:sldMkLst>
          <pc:docMk/>
          <pc:sldMk cId="390848629" sldId="404"/>
        </pc:sldMkLst>
      </pc:sldChg>
      <pc:sldChg chg="del">
        <pc:chgData name="Christoph Sperl" userId="4af139c36cd33df3" providerId="LiveId" clId="{4B1E5D1E-8BFE-4CC4-9B93-D56181B3D6BE}" dt="2022-01-27T08:32:42.721" v="0" actId="47"/>
        <pc:sldMkLst>
          <pc:docMk/>
          <pc:sldMk cId="604807517" sldId="405"/>
        </pc:sldMkLst>
      </pc:sldChg>
      <pc:sldChg chg="del">
        <pc:chgData name="Christoph Sperl" userId="4af139c36cd33df3" providerId="LiveId" clId="{4B1E5D1E-8BFE-4CC4-9B93-D56181B3D6BE}" dt="2022-01-27T08:32:42.721" v="0" actId="47"/>
        <pc:sldMkLst>
          <pc:docMk/>
          <pc:sldMk cId="2664431291" sldId="406"/>
        </pc:sldMkLst>
      </pc:sldChg>
      <pc:sldChg chg="del">
        <pc:chgData name="Christoph Sperl" userId="4af139c36cd33df3" providerId="LiveId" clId="{4B1E5D1E-8BFE-4CC4-9B93-D56181B3D6BE}" dt="2022-01-27T08:32:42.721" v="0" actId="47"/>
        <pc:sldMkLst>
          <pc:docMk/>
          <pc:sldMk cId="3174826136" sldId="407"/>
        </pc:sldMkLst>
      </pc:sldChg>
      <pc:sldChg chg="del">
        <pc:chgData name="Christoph Sperl" userId="4af139c36cd33df3" providerId="LiveId" clId="{4B1E5D1E-8BFE-4CC4-9B93-D56181B3D6BE}" dt="2022-01-27T08:32:42.721" v="0" actId="47"/>
        <pc:sldMkLst>
          <pc:docMk/>
          <pc:sldMk cId="776217116" sldId="408"/>
        </pc:sldMkLst>
      </pc:sldChg>
      <pc:sldChg chg="del">
        <pc:chgData name="Christoph Sperl" userId="4af139c36cd33df3" providerId="LiveId" clId="{4B1E5D1E-8BFE-4CC4-9B93-D56181B3D6BE}" dt="2022-01-27T08:32:42.721" v="0" actId="47"/>
        <pc:sldMkLst>
          <pc:docMk/>
          <pc:sldMk cId="589919330" sldId="409"/>
        </pc:sldMkLst>
      </pc:sldChg>
      <pc:sldChg chg="del">
        <pc:chgData name="Christoph Sperl" userId="4af139c36cd33df3" providerId="LiveId" clId="{4B1E5D1E-8BFE-4CC4-9B93-D56181B3D6BE}" dt="2022-01-27T08:32:42.721" v="0" actId="47"/>
        <pc:sldMkLst>
          <pc:docMk/>
          <pc:sldMk cId="162657008" sldId="410"/>
        </pc:sldMkLst>
      </pc:sldChg>
      <pc:sldChg chg="del">
        <pc:chgData name="Christoph Sperl" userId="4af139c36cd33df3" providerId="LiveId" clId="{4B1E5D1E-8BFE-4CC4-9B93-D56181B3D6BE}" dt="2022-01-27T08:33:20.713" v="2" actId="47"/>
        <pc:sldMkLst>
          <pc:docMk/>
          <pc:sldMk cId="24358733" sldId="442"/>
        </pc:sldMkLst>
      </pc:sldChg>
      <pc:sldChg chg="del">
        <pc:chgData name="Christoph Sperl" userId="4af139c36cd33df3" providerId="LiveId" clId="{4B1E5D1E-8BFE-4CC4-9B93-D56181B3D6BE}" dt="2022-01-27T08:33:20.713" v="2" actId="47"/>
        <pc:sldMkLst>
          <pc:docMk/>
          <pc:sldMk cId="3519192982" sldId="443"/>
        </pc:sldMkLst>
      </pc:sldChg>
      <pc:sldChg chg="del">
        <pc:chgData name="Christoph Sperl" userId="4af139c36cd33df3" providerId="LiveId" clId="{4B1E5D1E-8BFE-4CC4-9B93-D56181B3D6BE}" dt="2022-01-27T08:33:20.713" v="2" actId="47"/>
        <pc:sldMkLst>
          <pc:docMk/>
          <pc:sldMk cId="1907920177" sldId="444"/>
        </pc:sldMkLst>
      </pc:sldChg>
      <pc:sldChg chg="del">
        <pc:chgData name="Christoph Sperl" userId="4af139c36cd33df3" providerId="LiveId" clId="{4B1E5D1E-8BFE-4CC4-9B93-D56181B3D6BE}" dt="2022-01-27T08:33:20.713" v="2" actId="47"/>
        <pc:sldMkLst>
          <pc:docMk/>
          <pc:sldMk cId="1870424878" sldId="445"/>
        </pc:sldMkLst>
      </pc:sldChg>
      <pc:sldChg chg="del">
        <pc:chgData name="Christoph Sperl" userId="4af139c36cd33df3" providerId="LiveId" clId="{4B1E5D1E-8BFE-4CC4-9B93-D56181B3D6BE}" dt="2022-01-27T08:33:20.713" v="2" actId="47"/>
        <pc:sldMkLst>
          <pc:docMk/>
          <pc:sldMk cId="4127131496" sldId="446"/>
        </pc:sldMkLst>
      </pc:sldChg>
      <pc:sldChg chg="del">
        <pc:chgData name="Christoph Sperl" userId="4af139c36cd33df3" providerId="LiveId" clId="{4B1E5D1E-8BFE-4CC4-9B93-D56181B3D6BE}" dt="2022-01-27T08:33:20.713" v="2" actId="47"/>
        <pc:sldMkLst>
          <pc:docMk/>
          <pc:sldMk cId="1705476477" sldId="447"/>
        </pc:sldMkLst>
      </pc:sldChg>
      <pc:sldChg chg="del">
        <pc:chgData name="Christoph Sperl" userId="4af139c36cd33df3" providerId="LiveId" clId="{4B1E5D1E-8BFE-4CC4-9B93-D56181B3D6BE}" dt="2022-01-27T08:33:20.713" v="2" actId="47"/>
        <pc:sldMkLst>
          <pc:docMk/>
          <pc:sldMk cId="2394167904" sldId="448"/>
        </pc:sldMkLst>
      </pc:sldChg>
      <pc:sldChg chg="del">
        <pc:chgData name="Christoph Sperl" userId="4af139c36cd33df3" providerId="LiveId" clId="{4B1E5D1E-8BFE-4CC4-9B93-D56181B3D6BE}" dt="2022-01-27T08:33:20.713" v="2" actId="47"/>
        <pc:sldMkLst>
          <pc:docMk/>
          <pc:sldMk cId="1052951149" sldId="449"/>
        </pc:sldMkLst>
      </pc:sldChg>
      <pc:sldChg chg="del">
        <pc:chgData name="Christoph Sperl" userId="4af139c36cd33df3" providerId="LiveId" clId="{4B1E5D1E-8BFE-4CC4-9B93-D56181B3D6BE}" dt="2022-01-27T08:33:20.713" v="2" actId="47"/>
        <pc:sldMkLst>
          <pc:docMk/>
          <pc:sldMk cId="978878683" sldId="450"/>
        </pc:sldMkLst>
      </pc:sldChg>
      <pc:sldChg chg="del">
        <pc:chgData name="Christoph Sperl" userId="4af139c36cd33df3" providerId="LiveId" clId="{4B1E5D1E-8BFE-4CC4-9B93-D56181B3D6BE}" dt="2022-01-27T08:33:20.713" v="2" actId="47"/>
        <pc:sldMkLst>
          <pc:docMk/>
          <pc:sldMk cId="1771278240" sldId="451"/>
        </pc:sldMkLst>
      </pc:sldChg>
      <pc:sldChg chg="del">
        <pc:chgData name="Christoph Sperl" userId="4af139c36cd33df3" providerId="LiveId" clId="{4B1E5D1E-8BFE-4CC4-9B93-D56181B3D6BE}" dt="2022-01-27T08:33:20.713" v="2" actId="47"/>
        <pc:sldMkLst>
          <pc:docMk/>
          <pc:sldMk cId="3474790162" sldId="452"/>
        </pc:sldMkLst>
      </pc:sldChg>
      <pc:sldChg chg="del">
        <pc:chgData name="Christoph Sperl" userId="4af139c36cd33df3" providerId="LiveId" clId="{4B1E5D1E-8BFE-4CC4-9B93-D56181B3D6BE}" dt="2022-01-27T08:33:20.713" v="2" actId="47"/>
        <pc:sldMkLst>
          <pc:docMk/>
          <pc:sldMk cId="2347007347" sldId="453"/>
        </pc:sldMkLst>
      </pc:sldChg>
      <pc:sldChg chg="del">
        <pc:chgData name="Christoph Sperl" userId="4af139c36cd33df3" providerId="LiveId" clId="{4B1E5D1E-8BFE-4CC4-9B93-D56181B3D6BE}" dt="2022-01-27T08:33:20.713" v="2" actId="47"/>
        <pc:sldMkLst>
          <pc:docMk/>
          <pc:sldMk cId="605894877" sldId="454"/>
        </pc:sldMkLst>
      </pc:sldChg>
      <pc:sldChg chg="del">
        <pc:chgData name="Christoph Sperl" userId="4af139c36cd33df3" providerId="LiveId" clId="{4B1E5D1E-8BFE-4CC4-9B93-D56181B3D6BE}" dt="2022-01-27T08:33:20.713" v="2" actId="47"/>
        <pc:sldMkLst>
          <pc:docMk/>
          <pc:sldMk cId="2611800566" sldId="455"/>
        </pc:sldMkLst>
      </pc:sldChg>
      <pc:sldChg chg="del">
        <pc:chgData name="Christoph Sperl" userId="4af139c36cd33df3" providerId="LiveId" clId="{4B1E5D1E-8BFE-4CC4-9B93-D56181B3D6BE}" dt="2022-01-27T08:33:20.713" v="2" actId="47"/>
        <pc:sldMkLst>
          <pc:docMk/>
          <pc:sldMk cId="520046276" sldId="456"/>
        </pc:sldMkLst>
      </pc:sldChg>
      <pc:sldChg chg="del">
        <pc:chgData name="Christoph Sperl" userId="4af139c36cd33df3" providerId="LiveId" clId="{4B1E5D1E-8BFE-4CC4-9B93-D56181B3D6BE}" dt="2022-01-27T08:33:20.713" v="2" actId="47"/>
        <pc:sldMkLst>
          <pc:docMk/>
          <pc:sldMk cId="103296497" sldId="457"/>
        </pc:sldMkLst>
      </pc:sldChg>
      <pc:sldChg chg="del">
        <pc:chgData name="Christoph Sperl" userId="4af139c36cd33df3" providerId="LiveId" clId="{4B1E5D1E-8BFE-4CC4-9B93-D56181B3D6BE}" dt="2022-01-27T08:33:20.713" v="2" actId="47"/>
        <pc:sldMkLst>
          <pc:docMk/>
          <pc:sldMk cId="3707363351" sldId="458"/>
        </pc:sldMkLst>
      </pc:sldChg>
      <pc:sldChg chg="del">
        <pc:chgData name="Christoph Sperl" userId="4af139c36cd33df3" providerId="LiveId" clId="{4B1E5D1E-8BFE-4CC4-9B93-D56181B3D6BE}" dt="2022-01-27T08:33:20.713" v="2" actId="47"/>
        <pc:sldMkLst>
          <pc:docMk/>
          <pc:sldMk cId="3987588378" sldId="459"/>
        </pc:sldMkLst>
      </pc:sldChg>
      <pc:sldChg chg="del">
        <pc:chgData name="Christoph Sperl" userId="4af139c36cd33df3" providerId="LiveId" clId="{4B1E5D1E-8BFE-4CC4-9B93-D56181B3D6BE}" dt="2022-01-27T08:33:20.713" v="2" actId="47"/>
        <pc:sldMkLst>
          <pc:docMk/>
          <pc:sldMk cId="1413134609" sldId="460"/>
        </pc:sldMkLst>
      </pc:sldChg>
      <pc:sldChg chg="del">
        <pc:chgData name="Christoph Sperl" userId="4af139c36cd33df3" providerId="LiveId" clId="{4B1E5D1E-8BFE-4CC4-9B93-D56181B3D6BE}" dt="2022-01-27T08:33:20.713" v="2" actId="47"/>
        <pc:sldMkLst>
          <pc:docMk/>
          <pc:sldMk cId="390636114" sldId="461"/>
        </pc:sldMkLst>
      </pc:sldChg>
      <pc:sldChg chg="del">
        <pc:chgData name="Christoph Sperl" userId="4af139c36cd33df3" providerId="LiveId" clId="{4B1E5D1E-8BFE-4CC4-9B93-D56181B3D6BE}" dt="2022-01-27T08:33:20.713" v="2" actId="47"/>
        <pc:sldMkLst>
          <pc:docMk/>
          <pc:sldMk cId="1087386336" sldId="462"/>
        </pc:sldMkLst>
      </pc:sldChg>
      <pc:sldChg chg="del">
        <pc:chgData name="Christoph Sperl" userId="4af139c36cd33df3" providerId="LiveId" clId="{4B1E5D1E-8BFE-4CC4-9B93-D56181B3D6BE}" dt="2022-01-27T08:33:20.713" v="2" actId="47"/>
        <pc:sldMkLst>
          <pc:docMk/>
          <pc:sldMk cId="998120156" sldId="463"/>
        </pc:sldMkLst>
      </pc:sldChg>
      <pc:sldChg chg="del">
        <pc:chgData name="Christoph Sperl" userId="4af139c36cd33df3" providerId="LiveId" clId="{4B1E5D1E-8BFE-4CC4-9B93-D56181B3D6BE}" dt="2022-01-27T08:33:20.713" v="2" actId="47"/>
        <pc:sldMkLst>
          <pc:docMk/>
          <pc:sldMk cId="3204443427" sldId="464"/>
        </pc:sldMkLst>
      </pc:sldChg>
      <pc:sldChg chg="del">
        <pc:chgData name="Christoph Sperl" userId="4af139c36cd33df3" providerId="LiveId" clId="{4B1E5D1E-8BFE-4CC4-9B93-D56181B3D6BE}" dt="2022-01-27T08:33:20.713" v="2" actId="47"/>
        <pc:sldMkLst>
          <pc:docMk/>
          <pc:sldMk cId="1573016364" sldId="465"/>
        </pc:sldMkLst>
      </pc:sldChg>
      <pc:sldChg chg="del">
        <pc:chgData name="Christoph Sperl" userId="4af139c36cd33df3" providerId="LiveId" clId="{4B1E5D1E-8BFE-4CC4-9B93-D56181B3D6BE}" dt="2022-01-27T08:33:20.713" v="2" actId="47"/>
        <pc:sldMkLst>
          <pc:docMk/>
          <pc:sldMk cId="170250266" sldId="466"/>
        </pc:sldMkLst>
      </pc:sldChg>
      <pc:sldChg chg="del">
        <pc:chgData name="Christoph Sperl" userId="4af139c36cd33df3" providerId="LiveId" clId="{4B1E5D1E-8BFE-4CC4-9B93-D56181B3D6BE}" dt="2022-01-27T08:33:20.713" v="2" actId="47"/>
        <pc:sldMkLst>
          <pc:docMk/>
          <pc:sldMk cId="4274111305" sldId="467"/>
        </pc:sldMkLst>
      </pc:sldChg>
      <pc:sldChg chg="del">
        <pc:chgData name="Christoph Sperl" userId="4af139c36cd33df3" providerId="LiveId" clId="{4B1E5D1E-8BFE-4CC4-9B93-D56181B3D6BE}" dt="2022-01-27T08:33:20.713" v="2" actId="47"/>
        <pc:sldMkLst>
          <pc:docMk/>
          <pc:sldMk cId="1481109917" sldId="468"/>
        </pc:sldMkLst>
      </pc:sldChg>
      <pc:sldChg chg="del">
        <pc:chgData name="Christoph Sperl" userId="4af139c36cd33df3" providerId="LiveId" clId="{4B1E5D1E-8BFE-4CC4-9B93-D56181B3D6BE}" dt="2022-01-27T08:33:20.713" v="2" actId="47"/>
        <pc:sldMkLst>
          <pc:docMk/>
          <pc:sldMk cId="2674795784" sldId="469"/>
        </pc:sldMkLst>
      </pc:sldChg>
      <pc:sldChg chg="del">
        <pc:chgData name="Christoph Sperl" userId="4af139c36cd33df3" providerId="LiveId" clId="{4B1E5D1E-8BFE-4CC4-9B93-D56181B3D6BE}" dt="2022-01-27T08:33:20.713" v="2" actId="47"/>
        <pc:sldMkLst>
          <pc:docMk/>
          <pc:sldMk cId="1345546678" sldId="470"/>
        </pc:sldMkLst>
      </pc:sldChg>
      <pc:sldChg chg="del">
        <pc:chgData name="Christoph Sperl" userId="4af139c36cd33df3" providerId="LiveId" clId="{4B1E5D1E-8BFE-4CC4-9B93-D56181B3D6BE}" dt="2022-01-27T08:33:20.713" v="2" actId="47"/>
        <pc:sldMkLst>
          <pc:docMk/>
          <pc:sldMk cId="1679234949" sldId="471"/>
        </pc:sldMkLst>
      </pc:sldChg>
      <pc:sldChg chg="del">
        <pc:chgData name="Christoph Sperl" userId="4af139c36cd33df3" providerId="LiveId" clId="{4B1E5D1E-8BFE-4CC4-9B93-D56181B3D6BE}" dt="2022-01-27T08:33:20.713" v="2" actId="47"/>
        <pc:sldMkLst>
          <pc:docMk/>
          <pc:sldMk cId="1555872966" sldId="472"/>
        </pc:sldMkLst>
      </pc:sldChg>
      <pc:sldChg chg="del">
        <pc:chgData name="Christoph Sperl" userId="4af139c36cd33df3" providerId="LiveId" clId="{4B1E5D1E-8BFE-4CC4-9B93-D56181B3D6BE}" dt="2022-01-27T08:33:20.713" v="2" actId="47"/>
        <pc:sldMkLst>
          <pc:docMk/>
          <pc:sldMk cId="1433759671" sldId="473"/>
        </pc:sldMkLst>
      </pc:sldChg>
      <pc:sldChg chg="del">
        <pc:chgData name="Christoph Sperl" userId="4af139c36cd33df3" providerId="LiveId" clId="{4B1E5D1E-8BFE-4CC4-9B93-D56181B3D6BE}" dt="2022-01-27T08:33:20.713" v="2" actId="47"/>
        <pc:sldMkLst>
          <pc:docMk/>
          <pc:sldMk cId="3555661320" sldId="474"/>
        </pc:sldMkLst>
      </pc:sldChg>
      <pc:sldChg chg="del">
        <pc:chgData name="Christoph Sperl" userId="4af139c36cd33df3" providerId="LiveId" clId="{4B1E5D1E-8BFE-4CC4-9B93-D56181B3D6BE}" dt="2022-01-27T08:33:20.713" v="2" actId="47"/>
        <pc:sldMkLst>
          <pc:docMk/>
          <pc:sldMk cId="2310736906" sldId="475"/>
        </pc:sldMkLst>
      </pc:sldChg>
      <pc:sldChg chg="del">
        <pc:chgData name="Christoph Sperl" userId="4af139c36cd33df3" providerId="LiveId" clId="{4B1E5D1E-8BFE-4CC4-9B93-D56181B3D6BE}" dt="2022-01-27T08:33:20.713" v="2" actId="47"/>
        <pc:sldMkLst>
          <pc:docMk/>
          <pc:sldMk cId="104869910" sldId="476"/>
        </pc:sldMkLst>
      </pc:sldChg>
      <pc:sldChg chg="del">
        <pc:chgData name="Christoph Sperl" userId="4af139c36cd33df3" providerId="LiveId" clId="{4B1E5D1E-8BFE-4CC4-9B93-D56181B3D6BE}" dt="2022-01-27T08:33:20.713" v="2" actId="47"/>
        <pc:sldMkLst>
          <pc:docMk/>
          <pc:sldMk cId="511045154" sldId="477"/>
        </pc:sldMkLst>
      </pc:sldChg>
      <pc:sldChg chg="del">
        <pc:chgData name="Christoph Sperl" userId="4af139c36cd33df3" providerId="LiveId" clId="{4B1E5D1E-8BFE-4CC4-9B93-D56181B3D6BE}" dt="2022-01-27T08:33:20.713" v="2" actId="47"/>
        <pc:sldMkLst>
          <pc:docMk/>
          <pc:sldMk cId="2985502748" sldId="478"/>
        </pc:sldMkLst>
      </pc:sldChg>
      <pc:sldChg chg="del">
        <pc:chgData name="Christoph Sperl" userId="4af139c36cd33df3" providerId="LiveId" clId="{4B1E5D1E-8BFE-4CC4-9B93-D56181B3D6BE}" dt="2022-01-27T08:33:20.713" v="2" actId="47"/>
        <pc:sldMkLst>
          <pc:docMk/>
          <pc:sldMk cId="3885581509" sldId="479"/>
        </pc:sldMkLst>
      </pc:sldChg>
      <pc:sldChg chg="del">
        <pc:chgData name="Christoph Sperl" userId="4af139c36cd33df3" providerId="LiveId" clId="{4B1E5D1E-8BFE-4CC4-9B93-D56181B3D6BE}" dt="2022-01-27T08:33:20.713" v="2" actId="47"/>
        <pc:sldMkLst>
          <pc:docMk/>
          <pc:sldMk cId="2549765773" sldId="480"/>
        </pc:sldMkLst>
      </pc:sldChg>
      <pc:sldChg chg="del">
        <pc:chgData name="Christoph Sperl" userId="4af139c36cd33df3" providerId="LiveId" clId="{4B1E5D1E-8BFE-4CC4-9B93-D56181B3D6BE}" dt="2022-01-27T08:33:20.713" v="2" actId="47"/>
        <pc:sldMkLst>
          <pc:docMk/>
          <pc:sldMk cId="1485943550" sldId="481"/>
        </pc:sldMkLst>
      </pc:sldChg>
      <pc:sldChg chg="del">
        <pc:chgData name="Christoph Sperl" userId="4af139c36cd33df3" providerId="LiveId" clId="{4B1E5D1E-8BFE-4CC4-9B93-D56181B3D6BE}" dt="2022-01-27T08:33:20.713" v="2" actId="47"/>
        <pc:sldMkLst>
          <pc:docMk/>
          <pc:sldMk cId="553962159" sldId="482"/>
        </pc:sldMkLst>
      </pc:sldChg>
      <pc:sldChg chg="del">
        <pc:chgData name="Christoph Sperl" userId="4af139c36cd33df3" providerId="LiveId" clId="{4B1E5D1E-8BFE-4CC4-9B93-D56181B3D6BE}" dt="2022-01-27T08:33:20.713" v="2" actId="47"/>
        <pc:sldMkLst>
          <pc:docMk/>
          <pc:sldMk cId="882703586" sldId="483"/>
        </pc:sldMkLst>
      </pc:sldChg>
      <pc:sldChg chg="del">
        <pc:chgData name="Christoph Sperl" userId="4af139c36cd33df3" providerId="LiveId" clId="{4B1E5D1E-8BFE-4CC4-9B93-D56181B3D6BE}" dt="2022-01-27T08:33:20.713" v="2" actId="47"/>
        <pc:sldMkLst>
          <pc:docMk/>
          <pc:sldMk cId="1429719735" sldId="484"/>
        </pc:sldMkLst>
      </pc:sldChg>
      <pc:sldChg chg="del">
        <pc:chgData name="Christoph Sperl" userId="4af139c36cd33df3" providerId="LiveId" clId="{4B1E5D1E-8BFE-4CC4-9B93-D56181B3D6BE}" dt="2022-01-27T08:33:20.713" v="2" actId="47"/>
        <pc:sldMkLst>
          <pc:docMk/>
          <pc:sldMk cId="550566072" sldId="485"/>
        </pc:sldMkLst>
      </pc:sldChg>
      <pc:sldChg chg="del">
        <pc:chgData name="Christoph Sperl" userId="4af139c36cd33df3" providerId="LiveId" clId="{4B1E5D1E-8BFE-4CC4-9B93-D56181B3D6BE}" dt="2022-01-27T08:33:20.713" v="2" actId="47"/>
        <pc:sldMkLst>
          <pc:docMk/>
          <pc:sldMk cId="2651483748" sldId="486"/>
        </pc:sldMkLst>
      </pc:sldChg>
      <pc:sldChg chg="del">
        <pc:chgData name="Christoph Sperl" userId="4af139c36cd33df3" providerId="LiveId" clId="{4B1E5D1E-8BFE-4CC4-9B93-D56181B3D6BE}" dt="2022-01-27T08:33:20.713" v="2" actId="47"/>
        <pc:sldMkLst>
          <pc:docMk/>
          <pc:sldMk cId="731370574" sldId="487"/>
        </pc:sldMkLst>
      </pc:sldChg>
      <pc:sldChg chg="modSp mod">
        <pc:chgData name="Christoph Sperl" userId="4af139c36cd33df3" providerId="LiveId" clId="{4B1E5D1E-8BFE-4CC4-9B93-D56181B3D6BE}" dt="2022-09-13T11:47:33.697" v="51" actId="20577"/>
        <pc:sldMkLst>
          <pc:docMk/>
          <pc:sldMk cId="2456159022" sldId="490"/>
        </pc:sldMkLst>
        <pc:spChg chg="mod">
          <ac:chgData name="Christoph Sperl" userId="4af139c36cd33df3" providerId="LiveId" clId="{4B1E5D1E-8BFE-4CC4-9B93-D56181B3D6BE}" dt="2022-09-13T11:47:33.697" v="51" actId="20577"/>
          <ac:spMkLst>
            <pc:docMk/>
            <pc:sldMk cId="2456159022" sldId="490"/>
            <ac:spMk id="3" creationId="{D55D466A-7B4F-42A2-8854-DE42C47EF5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500844"/>
          </a:xfrm>
          <a:prstGeom prst="rect">
            <a:avLst/>
          </a:prstGeom>
        </p:spPr>
        <p:txBody>
          <a:bodyPr vert="horz" lIns="92433" tIns="46216" rIns="92433" bIns="46216" rtlCol="0"/>
          <a:lstStyle>
            <a:lvl1pPr algn="l">
              <a:defRPr sz="1200"/>
            </a:lvl1pPr>
          </a:lstStyle>
          <a:p>
            <a:endParaRPr lang="en-DE"/>
          </a:p>
        </p:txBody>
      </p:sp>
      <p:sp>
        <p:nvSpPr>
          <p:cNvPr id="3" name="Datumsplatzhalter 2"/>
          <p:cNvSpPr>
            <a:spLocks noGrp="1"/>
          </p:cNvSpPr>
          <p:nvPr>
            <p:ph type="dt" idx="1"/>
          </p:nvPr>
        </p:nvSpPr>
        <p:spPr>
          <a:xfrm>
            <a:off x="3848645" y="0"/>
            <a:ext cx="2944283" cy="500844"/>
          </a:xfrm>
          <a:prstGeom prst="rect">
            <a:avLst/>
          </a:prstGeom>
        </p:spPr>
        <p:txBody>
          <a:bodyPr vert="horz" lIns="92433" tIns="46216" rIns="92433" bIns="46216" rtlCol="0"/>
          <a:lstStyle>
            <a:lvl1pPr algn="r">
              <a:defRPr sz="1200"/>
            </a:lvl1pPr>
          </a:lstStyle>
          <a:p>
            <a:fld id="{086DB64A-39F4-4615-8ACB-8F2BEF279F0A}" type="datetimeFigureOut">
              <a:rPr lang="en-DE" smtClean="0"/>
              <a:t>13/09/2022</a:t>
            </a:fld>
            <a:endParaRPr lang="en-DE"/>
          </a:p>
        </p:txBody>
      </p:sp>
      <p:sp>
        <p:nvSpPr>
          <p:cNvPr id="4" name="Folienbildplatzhalter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2433" tIns="46216" rIns="92433" bIns="46216" rtlCol="0" anchor="ctr"/>
          <a:lstStyle/>
          <a:p>
            <a:endParaRPr lang="en-DE"/>
          </a:p>
        </p:txBody>
      </p:sp>
      <p:sp>
        <p:nvSpPr>
          <p:cNvPr id="5" name="Notizenplatzhalter 4"/>
          <p:cNvSpPr>
            <a:spLocks noGrp="1"/>
          </p:cNvSpPr>
          <p:nvPr>
            <p:ph type="body" sz="quarter" idx="3"/>
          </p:nvPr>
        </p:nvSpPr>
        <p:spPr>
          <a:xfrm>
            <a:off x="679450" y="4803934"/>
            <a:ext cx="5435600" cy="3930492"/>
          </a:xfrm>
          <a:prstGeom prst="rect">
            <a:avLst/>
          </a:prstGeom>
        </p:spPr>
        <p:txBody>
          <a:bodyPr vert="horz" lIns="92433" tIns="46216" rIns="92433" bIns="4621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6" name="Fußzeilenplatzhalter 5"/>
          <p:cNvSpPr>
            <a:spLocks noGrp="1"/>
          </p:cNvSpPr>
          <p:nvPr>
            <p:ph type="ftr" sz="quarter" idx="4"/>
          </p:nvPr>
        </p:nvSpPr>
        <p:spPr>
          <a:xfrm>
            <a:off x="0" y="9481359"/>
            <a:ext cx="2944283" cy="500843"/>
          </a:xfrm>
          <a:prstGeom prst="rect">
            <a:avLst/>
          </a:prstGeom>
        </p:spPr>
        <p:txBody>
          <a:bodyPr vert="horz" lIns="92433" tIns="46216" rIns="92433" bIns="46216" rtlCol="0" anchor="b"/>
          <a:lstStyle>
            <a:lvl1pPr algn="l">
              <a:defRPr sz="1200"/>
            </a:lvl1pPr>
          </a:lstStyle>
          <a:p>
            <a:endParaRPr lang="en-DE"/>
          </a:p>
        </p:txBody>
      </p:sp>
      <p:sp>
        <p:nvSpPr>
          <p:cNvPr id="7" name="Foliennummernplatzhalter 6"/>
          <p:cNvSpPr>
            <a:spLocks noGrp="1"/>
          </p:cNvSpPr>
          <p:nvPr>
            <p:ph type="sldNum" sz="quarter" idx="5"/>
          </p:nvPr>
        </p:nvSpPr>
        <p:spPr>
          <a:xfrm>
            <a:off x="3848645" y="9481359"/>
            <a:ext cx="2944283" cy="500843"/>
          </a:xfrm>
          <a:prstGeom prst="rect">
            <a:avLst/>
          </a:prstGeom>
        </p:spPr>
        <p:txBody>
          <a:bodyPr vert="horz" lIns="92433" tIns="46216" rIns="92433" bIns="46216" rtlCol="0" anchor="b"/>
          <a:lstStyle>
            <a:lvl1pPr algn="r">
              <a:defRPr sz="1200"/>
            </a:lvl1pPr>
          </a:lstStyle>
          <a:p>
            <a:fld id="{B97FC736-87F4-4ABC-8BE4-FBA3358B686E}" type="slidenum">
              <a:rPr lang="en-DE" smtClean="0"/>
              <a:t>‹Nr.›</a:t>
            </a:fld>
            <a:endParaRPr lang="en-DE"/>
          </a:p>
        </p:txBody>
      </p:sp>
    </p:spTree>
    <p:extLst>
      <p:ext uri="{BB962C8B-B14F-4D97-AF65-F5344CB8AC3E}">
        <p14:creationId xmlns:p14="http://schemas.microsoft.com/office/powerpoint/2010/main" val="214576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 und Inhalt">
    <p:bg>
      <p:bgPr>
        <a:gradFill rotWithShape="1">
          <a:gsLst>
            <a:gs pos="0">
              <a:schemeClr val="tx1"/>
            </a:gs>
            <a:gs pos="49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063" y="383060"/>
            <a:ext cx="8534400" cy="995463"/>
          </a:xfrm>
        </p:spPr>
        <p:txBody>
          <a:bodyPr>
            <a:normAutofit/>
          </a:bodyPr>
          <a:lstStyle>
            <a:lvl1pPr>
              <a:defRPr sz="2400" b="1">
                <a:latin typeface="Open Sans Light" panose="020B0604020202020204" pitchFamily="34" charset="0"/>
                <a:ea typeface="Open Sans Light" panose="020B0604020202020204" pitchFamily="34" charset="0"/>
                <a:cs typeface="Open Sans Light" panose="020B0604020202020204" pitchFamily="34" charset="0"/>
              </a:defRPr>
            </a:lvl1pPr>
          </a:lstStyle>
          <a:p>
            <a:r>
              <a:rPr lang="de-DE" dirty="0"/>
              <a:t>Mastertitelformat bearbeiten</a:t>
            </a:r>
            <a:endParaRPr lang="en-US" dirty="0"/>
          </a:p>
        </p:txBody>
      </p:sp>
      <p:pic>
        <p:nvPicPr>
          <p:cNvPr id="7" name="Grafik 6">
            <a:extLst>
              <a:ext uri="{FF2B5EF4-FFF2-40B4-BE49-F238E27FC236}">
                <a16:creationId xmlns:a16="http://schemas.microsoft.com/office/drawing/2014/main" id="{D94D19E6-7934-4B6A-8223-CC2A0436F8C2}"/>
              </a:ext>
            </a:extLst>
          </p:cNvPr>
          <p:cNvPicPr>
            <a:picLocks noChangeAspect="1"/>
          </p:cNvPicPr>
          <p:nvPr userDrawn="1"/>
        </p:nvPicPr>
        <p:blipFill>
          <a:blip r:embed="rId2"/>
          <a:stretch>
            <a:fillRect/>
          </a:stretch>
        </p:blipFill>
        <p:spPr>
          <a:xfrm>
            <a:off x="7925913" y="383060"/>
            <a:ext cx="3903778" cy="995463"/>
          </a:xfrm>
          <a:prstGeom prst="rect">
            <a:avLst/>
          </a:prstGeom>
        </p:spPr>
      </p:pic>
      <p:sp>
        <p:nvSpPr>
          <p:cNvPr id="10" name="Textfeld 9">
            <a:extLst>
              <a:ext uri="{FF2B5EF4-FFF2-40B4-BE49-F238E27FC236}">
                <a16:creationId xmlns:a16="http://schemas.microsoft.com/office/drawing/2014/main" id="{911246F9-2304-4205-AB00-7A9689F8CEE4}"/>
              </a:ext>
            </a:extLst>
          </p:cNvPr>
          <p:cNvSpPr txBox="1"/>
          <p:nvPr userDrawn="1"/>
        </p:nvSpPr>
        <p:spPr>
          <a:xfrm>
            <a:off x="362311" y="1819073"/>
            <a:ext cx="11467380" cy="369460"/>
          </a:xfrm>
          <a:prstGeom prst="rect">
            <a:avLst/>
          </a:prstGeom>
          <a:noFill/>
        </p:spPr>
        <p:txBody>
          <a:bodyPr wrap="square" rtlCol="0">
            <a:spAutoFit/>
          </a:bodyPr>
          <a:lstStyle/>
          <a:p>
            <a:pPr marL="285757" indent="-285757">
              <a:buFont typeface="Arial" panose="020B0604020202020204" pitchFamily="34" charset="0"/>
              <a:buChar char="•"/>
            </a:pPr>
            <a:endParaRPr lang="en-DE" sz="1801" b="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platzhalter 4">
            <a:extLst>
              <a:ext uri="{FF2B5EF4-FFF2-40B4-BE49-F238E27FC236}">
                <a16:creationId xmlns:a16="http://schemas.microsoft.com/office/drawing/2014/main" id="{CB339048-C59B-44A4-9C69-2D650C28076F}"/>
              </a:ext>
            </a:extLst>
          </p:cNvPr>
          <p:cNvSpPr>
            <a:spLocks noGrp="1"/>
          </p:cNvSpPr>
          <p:nvPr>
            <p:ph type="body" sz="quarter" idx="10"/>
          </p:nvPr>
        </p:nvSpPr>
        <p:spPr>
          <a:xfrm>
            <a:off x="7351776" y="1524000"/>
            <a:ext cx="4477554" cy="4950939"/>
          </a:xfrm>
        </p:spPr>
        <p:txBody>
          <a:bodyPr anchor="t"/>
          <a:lstStyle>
            <a:lvl1pPr marL="285750" indent="-285750">
              <a:buFont typeface="Arial" panose="020B0604020202020204" pitchFamily="34" charset="0"/>
              <a:buChar char="•"/>
              <a:defRPr sz="2000">
                <a:solidFill>
                  <a:schemeClr val="tx1"/>
                </a:solidFill>
              </a:defRPr>
            </a:lvl1pPr>
            <a:lvl2pPr marL="742950" indent="-285750">
              <a:buFont typeface="Arial" panose="020B0604020202020204" pitchFamily="34" charset="0"/>
              <a:buChar char="•"/>
              <a:defRPr sz="1800">
                <a:solidFill>
                  <a:schemeClr val="tx1"/>
                </a:solidFill>
              </a:defRPr>
            </a:lvl2pPr>
            <a:lvl3pPr marL="1200150" indent="-285750">
              <a:buFont typeface="Arial" panose="020B0604020202020204" pitchFamily="34" charset="0"/>
              <a:buChar char="•"/>
              <a:defRPr sz="1600">
                <a:solidFill>
                  <a:schemeClr val="tx1"/>
                </a:solidFill>
              </a:defRPr>
            </a:lvl3pPr>
            <a:lvl4pPr marL="1543050" indent="-171450">
              <a:buFont typeface="Arial" panose="020B0604020202020204" pitchFamily="34" charset="0"/>
              <a:buChar char="•"/>
              <a:defRPr sz="1400">
                <a:solidFill>
                  <a:schemeClr val="tx1"/>
                </a:solidFill>
              </a:defRPr>
            </a:lvl4pPr>
            <a:lvl5pPr marL="2000250" indent="-171450">
              <a:buFont typeface="Arial" panose="020B0604020202020204" pitchFamily="34" charset="0"/>
              <a:buChar char="•"/>
              <a:defRPr sz="14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DE" dirty="0"/>
          </a:p>
        </p:txBody>
      </p:sp>
    </p:spTree>
    <p:extLst>
      <p:ext uri="{BB962C8B-B14F-4D97-AF65-F5344CB8AC3E}">
        <p14:creationId xmlns:p14="http://schemas.microsoft.com/office/powerpoint/2010/main" val="2015888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9/13/2022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94619739"/>
      </p:ext>
    </p:extLst>
  </p:cSld>
  <p:clrMap bg1="dk1" tx1="lt1" bg2="dk2" tx2="lt2" accent1="accent1" accent2="accent2" accent3="accent3" accent4="accent4" accent5="accent5" accent6="accent6" hlink="hlink" folHlink="folHlink"/>
  <p:sldLayoutIdLst>
    <p:sldLayoutId id="2147483670" r:id="rId1"/>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35.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slide" Target="slide21.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40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40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38.xml"/><Relationship Id="rId7" Type="http://schemas.openxmlformats.org/officeDocument/2006/relationships/slide" Target="slide73.xml"/><Relationship Id="rId2" Type="http://schemas.openxmlformats.org/officeDocument/2006/relationships/slide" Target="slide37.xml"/><Relationship Id="rId1" Type="http://schemas.openxmlformats.org/officeDocument/2006/relationships/slideLayout" Target="../slideLayouts/slideLayout1.xml"/><Relationship Id="rId6" Type="http://schemas.openxmlformats.org/officeDocument/2006/relationships/slide" Target="slide68.xml"/><Relationship Id="rId5" Type="http://schemas.openxmlformats.org/officeDocument/2006/relationships/slide" Target="slide66.xml"/><Relationship Id="rId4" Type="http://schemas.openxmlformats.org/officeDocument/2006/relationships/slide" Target="slide6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401.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40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0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tx1"/>
            </a:gs>
            <a:gs pos="8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79025BA-46D5-4FB4-A234-74A6DD682F5D}"/>
              </a:ext>
            </a:extLst>
          </p:cNvPr>
          <p:cNvSpPr txBox="1"/>
          <p:nvPr/>
        </p:nvSpPr>
        <p:spPr>
          <a:xfrm>
            <a:off x="865645" y="2755141"/>
            <a:ext cx="9168714" cy="2308324"/>
          </a:xfrm>
          <a:prstGeom prst="rect">
            <a:avLst/>
          </a:prstGeom>
          <a:noFill/>
        </p:spPr>
        <p:txBody>
          <a:bodyPr wrap="square" rtlCol="0">
            <a:spAutoFit/>
          </a:bodyPr>
          <a:lstStyle/>
          <a:p>
            <a:r>
              <a:rPr lang="de-DE" sz="4400" b="1"/>
              <a:t>Administration</a:t>
            </a:r>
            <a:endParaRPr lang="de-DE" sz="4400" b="1" dirty="0"/>
          </a:p>
          <a:p>
            <a:r>
              <a:rPr lang="de-DE" sz="4400" b="1" dirty="0"/>
              <a:t>In Netxp-Verein</a:t>
            </a:r>
          </a:p>
          <a:p>
            <a:br>
              <a:rPr lang="de-DE" sz="3200" b="1" dirty="0"/>
            </a:br>
            <a:r>
              <a:rPr lang="de-DE" sz="2400" b="1" dirty="0"/>
              <a:t>Christoph Sperl, Netxp GmbH</a:t>
            </a:r>
            <a:endParaRPr lang="en-DE" sz="6601" b="1" dirty="0"/>
          </a:p>
        </p:txBody>
      </p:sp>
      <p:pic>
        <p:nvPicPr>
          <p:cNvPr id="7" name="Grafik 6">
            <a:extLst>
              <a:ext uri="{FF2B5EF4-FFF2-40B4-BE49-F238E27FC236}">
                <a16:creationId xmlns:a16="http://schemas.microsoft.com/office/drawing/2014/main" id="{658192F3-9E9C-43AC-8CBC-8FD7AE8F5DA0}"/>
              </a:ext>
            </a:extLst>
          </p:cNvPr>
          <p:cNvPicPr>
            <a:picLocks noChangeAspect="1"/>
          </p:cNvPicPr>
          <p:nvPr/>
        </p:nvPicPr>
        <p:blipFill>
          <a:blip r:embed="rId2"/>
          <a:stretch>
            <a:fillRect/>
          </a:stretch>
        </p:blipFill>
        <p:spPr>
          <a:xfrm>
            <a:off x="7925912" y="383062"/>
            <a:ext cx="3903778" cy="995463"/>
          </a:xfrm>
          <a:prstGeom prst="rect">
            <a:avLst/>
          </a:prstGeom>
        </p:spPr>
      </p:pic>
    </p:spTree>
    <p:extLst>
      <p:ext uri="{BB962C8B-B14F-4D97-AF65-F5344CB8AC3E}">
        <p14:creationId xmlns:p14="http://schemas.microsoft.com/office/powerpoint/2010/main" val="1457507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DFFF9-2967-4261-A080-01AD9E856480}"/>
              </a:ext>
            </a:extLst>
          </p:cNvPr>
          <p:cNvSpPr>
            <a:spLocks noGrp="1"/>
          </p:cNvSpPr>
          <p:nvPr>
            <p:ph type="title"/>
          </p:nvPr>
        </p:nvSpPr>
        <p:spPr>
          <a:xfrm>
            <a:off x="283063" y="383060"/>
            <a:ext cx="7068713" cy="995463"/>
          </a:xfrm>
        </p:spPr>
        <p:txBody>
          <a:bodyPr/>
          <a:lstStyle/>
          <a:p>
            <a:r>
              <a:rPr lang="de-DE" dirty="0"/>
              <a:t>Eigene Tabellen</a:t>
            </a:r>
            <a:endParaRPr lang="en-DE" dirty="0"/>
          </a:p>
        </p:txBody>
      </p:sp>
      <p:sp>
        <p:nvSpPr>
          <p:cNvPr id="3" name="Textplatzhalter 2">
            <a:extLst>
              <a:ext uri="{FF2B5EF4-FFF2-40B4-BE49-F238E27FC236}">
                <a16:creationId xmlns:a16="http://schemas.microsoft.com/office/drawing/2014/main" id="{F00381CE-B4F3-49FF-8EC7-E37F6F75F904}"/>
              </a:ext>
            </a:extLst>
          </p:cNvPr>
          <p:cNvSpPr>
            <a:spLocks noGrp="1"/>
          </p:cNvSpPr>
          <p:nvPr>
            <p:ph type="body" sz="quarter" idx="10"/>
          </p:nvPr>
        </p:nvSpPr>
        <p:spPr>
          <a:xfrm>
            <a:off x="283063" y="1524000"/>
            <a:ext cx="11546267" cy="4950939"/>
          </a:xfrm>
        </p:spPr>
        <p:txBody>
          <a:bodyPr/>
          <a:lstStyle/>
          <a:p>
            <a:pPr marL="0" indent="0">
              <a:buNone/>
            </a:pPr>
            <a:r>
              <a:rPr lang="de-DE" dirty="0"/>
              <a:t>In Netxp-Verein können wir nicht nur eigene Felder, sondern auch eigene Tabellen anlegen. In den eigenen Feldern kann nur eine Information aufgenommen werden (z. B. Dienstjahre als Schatzmeister), die eigenen Tabellen können mehr Informationen des selben Typs speichern z. B. Welche Funktionen das Mitglied im laufe seines Lebens ausgefüllt hat (z. B. Vorstand von 1963-1965, Spartenleiter von 1965-1968 usw.).</a:t>
            </a:r>
          </a:p>
          <a:p>
            <a:pPr marL="0" indent="0">
              <a:buNone/>
            </a:pPr>
            <a:r>
              <a:rPr lang="de-DE" dirty="0"/>
              <a:t>Die eigenen Tabellen haben aber noch weitere Eigenschaften, so können diese, anders als die eigenen Felder, ohne Mitgliederbezug erstellt werden (z. B. für ein Inventarverzeichnis). Auch kann mit den eigenen Tabellen, ähnlich Excel, gerechnet werden (z. B. Hallenstundenabrechnung), diese berechneten Tabellen können in den Zahlungsverkehr und Rechnungswesen übernommen werden.</a:t>
            </a:r>
          </a:p>
          <a:p>
            <a:pPr marL="0" indent="0">
              <a:buNone/>
            </a:pPr>
            <a:r>
              <a:rPr lang="de-DE" dirty="0"/>
              <a:t>Die eigenen Tabellen finden wir unter Verwaltung -&gt; Optionen -&gt; Register: Mitglieder -&gt; Unterregister: Eigenen Tabellen. Hier können wir Tabellen hinzufügen, bearbeiten oder entfernen.</a:t>
            </a:r>
          </a:p>
          <a:p>
            <a:pPr marL="0" indent="0">
              <a:buNone/>
            </a:pPr>
            <a:endParaRPr lang="en-DE" dirty="0"/>
          </a:p>
        </p:txBody>
      </p:sp>
    </p:spTree>
    <p:extLst>
      <p:ext uri="{BB962C8B-B14F-4D97-AF65-F5344CB8AC3E}">
        <p14:creationId xmlns:p14="http://schemas.microsoft.com/office/powerpoint/2010/main" val="1614329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C4934C-1CB6-451C-B3E3-E31B8E179CE4}"/>
              </a:ext>
            </a:extLst>
          </p:cNvPr>
          <p:cNvSpPr>
            <a:spLocks noGrp="1"/>
          </p:cNvSpPr>
          <p:nvPr>
            <p:ph type="title"/>
          </p:nvPr>
        </p:nvSpPr>
        <p:spPr/>
        <p:txBody>
          <a:bodyPr/>
          <a:lstStyle/>
          <a:p>
            <a:r>
              <a:rPr lang="de-DE" dirty="0"/>
              <a:t>Eigene Tabellen mit Mitgliederbezug</a:t>
            </a:r>
            <a:endParaRPr lang="en-DE" dirty="0"/>
          </a:p>
        </p:txBody>
      </p:sp>
      <p:sp>
        <p:nvSpPr>
          <p:cNvPr id="3" name="Textplatzhalter 2">
            <a:extLst>
              <a:ext uri="{FF2B5EF4-FFF2-40B4-BE49-F238E27FC236}">
                <a16:creationId xmlns:a16="http://schemas.microsoft.com/office/drawing/2014/main" id="{E142C0B4-9CCF-439C-B04C-DE4C69585368}"/>
              </a:ext>
            </a:extLst>
          </p:cNvPr>
          <p:cNvSpPr>
            <a:spLocks noGrp="1"/>
          </p:cNvSpPr>
          <p:nvPr>
            <p:ph type="body" sz="quarter" idx="10"/>
          </p:nvPr>
        </p:nvSpPr>
        <p:spPr>
          <a:xfrm>
            <a:off x="7353946" y="1524000"/>
            <a:ext cx="4475384" cy="4950939"/>
          </a:xfrm>
        </p:spPr>
        <p:txBody>
          <a:bodyPr>
            <a:normAutofit lnSpcReduction="10000"/>
          </a:bodyPr>
          <a:lstStyle/>
          <a:p>
            <a:r>
              <a:rPr lang="de-DE" dirty="0"/>
              <a:t>Tabellenname – unter dieser Bezeichnung wird die Tabelle im Menü und in den Mitgliedern angezeigt. Die Beschreibung hilft Ihren Nachfolgern</a:t>
            </a:r>
          </a:p>
          <a:p>
            <a:r>
              <a:rPr lang="de-DE" dirty="0"/>
              <a:t>Ausblenden – die Tabelle im angegebenen Bereich ausblenden (für Detailtabellen)</a:t>
            </a:r>
          </a:p>
          <a:p>
            <a:r>
              <a:rPr lang="de-DE" dirty="0"/>
              <a:t>Tabelle zur Berechnung verwenden – In diesen Tabellen können berechnete Felder eingefügt werden</a:t>
            </a:r>
          </a:p>
          <a:p>
            <a:r>
              <a:rPr lang="de-DE" dirty="0"/>
              <a:t>Spalten hinzufügen, bearbeiten, entfernen</a:t>
            </a:r>
          </a:p>
          <a:p>
            <a:r>
              <a:rPr lang="de-DE" dirty="0"/>
              <a:t>Spaltenreihenfolge ändern</a:t>
            </a:r>
          </a:p>
          <a:p>
            <a:endParaRPr lang="de-DE" dirty="0"/>
          </a:p>
          <a:p>
            <a:endParaRPr lang="en-DE" dirty="0"/>
          </a:p>
        </p:txBody>
      </p:sp>
      <p:pic>
        <p:nvPicPr>
          <p:cNvPr id="5" name="Grafik 4">
            <a:extLst>
              <a:ext uri="{FF2B5EF4-FFF2-40B4-BE49-F238E27FC236}">
                <a16:creationId xmlns:a16="http://schemas.microsoft.com/office/drawing/2014/main" id="{B711A44D-9813-4DAC-A5E8-FE11308FB88F}"/>
              </a:ext>
            </a:extLst>
          </p:cNvPr>
          <p:cNvPicPr>
            <a:picLocks noChangeAspect="1"/>
          </p:cNvPicPr>
          <p:nvPr/>
        </p:nvPicPr>
        <p:blipFill>
          <a:blip r:embed="rId2"/>
          <a:stretch>
            <a:fillRect/>
          </a:stretch>
        </p:blipFill>
        <p:spPr>
          <a:xfrm>
            <a:off x="283062" y="1378522"/>
            <a:ext cx="5645039" cy="5123341"/>
          </a:xfrm>
          <a:prstGeom prst="rect">
            <a:avLst/>
          </a:prstGeom>
        </p:spPr>
      </p:pic>
      <p:sp>
        <p:nvSpPr>
          <p:cNvPr id="6" name="Rechteck: abgerundete Ecken 5">
            <a:extLst>
              <a:ext uri="{FF2B5EF4-FFF2-40B4-BE49-F238E27FC236}">
                <a16:creationId xmlns:a16="http://schemas.microsoft.com/office/drawing/2014/main" id="{A6A6BB60-CD75-47E3-A430-26D4808F4D3A}"/>
              </a:ext>
            </a:extLst>
          </p:cNvPr>
          <p:cNvSpPr/>
          <p:nvPr/>
        </p:nvSpPr>
        <p:spPr>
          <a:xfrm>
            <a:off x="1491711" y="1816709"/>
            <a:ext cx="4374397" cy="833502"/>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6401BF5D-E4BD-4A26-94C1-5160BC537E30}"/>
              </a:ext>
            </a:extLst>
          </p:cNvPr>
          <p:cNvSpPr/>
          <p:nvPr/>
        </p:nvSpPr>
        <p:spPr>
          <a:xfrm>
            <a:off x="1491710" y="2639880"/>
            <a:ext cx="4374397" cy="60701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38C2BBA7-7589-4207-AD7F-8E26509C6872}"/>
              </a:ext>
            </a:extLst>
          </p:cNvPr>
          <p:cNvSpPr/>
          <p:nvPr/>
        </p:nvSpPr>
        <p:spPr>
          <a:xfrm>
            <a:off x="5424408" y="4413444"/>
            <a:ext cx="503694" cy="99546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48052B65-436B-425E-80AE-8DC861E459FF}"/>
              </a:ext>
            </a:extLst>
          </p:cNvPr>
          <p:cNvSpPr/>
          <p:nvPr/>
        </p:nvSpPr>
        <p:spPr>
          <a:xfrm>
            <a:off x="5406325" y="5685132"/>
            <a:ext cx="503694" cy="33937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28A5D212-C6F7-4ACB-AEFA-5C4FE56DBC1E}"/>
              </a:ext>
            </a:extLst>
          </p:cNvPr>
          <p:cNvSpPr/>
          <p:nvPr/>
        </p:nvSpPr>
        <p:spPr>
          <a:xfrm>
            <a:off x="5406325" y="3399295"/>
            <a:ext cx="503694" cy="349702"/>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4036640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AF61D-2C24-4905-AD7F-0A4A30811100}"/>
              </a:ext>
            </a:extLst>
          </p:cNvPr>
          <p:cNvSpPr>
            <a:spLocks noGrp="1"/>
          </p:cNvSpPr>
          <p:nvPr>
            <p:ph type="title"/>
          </p:nvPr>
        </p:nvSpPr>
        <p:spPr/>
        <p:txBody>
          <a:bodyPr/>
          <a:lstStyle/>
          <a:p>
            <a:r>
              <a:rPr lang="de-DE" dirty="0"/>
              <a:t>Spaltenarten</a:t>
            </a:r>
            <a:endParaRPr lang="en-DE" dirty="0"/>
          </a:p>
        </p:txBody>
      </p:sp>
      <p:sp>
        <p:nvSpPr>
          <p:cNvPr id="3" name="Textplatzhalter 2">
            <a:extLst>
              <a:ext uri="{FF2B5EF4-FFF2-40B4-BE49-F238E27FC236}">
                <a16:creationId xmlns:a16="http://schemas.microsoft.com/office/drawing/2014/main" id="{9A6F1847-552C-46B1-BF22-C2BCC48A696D}"/>
              </a:ext>
            </a:extLst>
          </p:cNvPr>
          <p:cNvSpPr>
            <a:spLocks noGrp="1"/>
          </p:cNvSpPr>
          <p:nvPr>
            <p:ph type="body" sz="quarter" idx="10"/>
          </p:nvPr>
        </p:nvSpPr>
        <p:spPr>
          <a:xfrm>
            <a:off x="283063" y="1524000"/>
            <a:ext cx="11546267" cy="4950939"/>
          </a:xfrm>
        </p:spPr>
        <p:txBody>
          <a:bodyPr/>
          <a:lstStyle/>
          <a:p>
            <a:r>
              <a:rPr lang="de-DE" dirty="0"/>
              <a:t>Ja / Nein – Wert ist wahr oder falsch</a:t>
            </a:r>
          </a:p>
          <a:p>
            <a:r>
              <a:rPr lang="de-DE" dirty="0"/>
              <a:t>Datum – </a:t>
            </a:r>
            <a:r>
              <a:rPr lang="de-DE" dirty="0" err="1"/>
              <a:t>Datumspicker</a:t>
            </a:r>
            <a:r>
              <a:rPr lang="de-DE" dirty="0"/>
              <a:t> wird bei der Eingabe angezeigt</a:t>
            </a:r>
          </a:p>
          <a:p>
            <a:r>
              <a:rPr lang="de-DE" dirty="0"/>
              <a:t>Dezimal – Dezimalzahl mit Angabe der Nachkommastellen</a:t>
            </a:r>
          </a:p>
          <a:p>
            <a:r>
              <a:rPr lang="de-DE" dirty="0"/>
              <a:t>Ganzzahl – Zahl ohne Dezimalstellen</a:t>
            </a:r>
          </a:p>
          <a:p>
            <a:r>
              <a:rPr lang="de-DE" dirty="0"/>
              <a:t>Einfacher Text – Text bis zu 250 Zeichen</a:t>
            </a:r>
          </a:p>
          <a:p>
            <a:r>
              <a:rPr lang="de-DE" dirty="0"/>
              <a:t>Bild – Ein Bild kann im Datensatz abgelegt werden (Auflösung 800*600)</a:t>
            </a:r>
          </a:p>
          <a:p>
            <a:r>
              <a:rPr lang="de-DE" dirty="0" err="1"/>
              <a:t>Rtf</a:t>
            </a:r>
            <a:r>
              <a:rPr lang="de-DE" dirty="0"/>
              <a:t> </a:t>
            </a:r>
            <a:r>
              <a:rPr lang="de-DE" dirty="0" err="1"/>
              <a:t>Textbox</a:t>
            </a:r>
            <a:r>
              <a:rPr lang="de-DE" dirty="0"/>
              <a:t> – Ein formatierter Text mit einfacher Formatierungsleiste; Textlänge ohne Beschränkung</a:t>
            </a:r>
          </a:p>
          <a:p>
            <a:r>
              <a:rPr lang="de-DE" dirty="0"/>
              <a:t>Mitglied – Eine Verbindung zur Tabelle Mitglieder, mit dieser Verbindung werden die Datensätze später im jeweiligen Mitglied angezeigt. Es ist auch möglich, diese Spalte öfter zu verwenden, um mehrere Mitglieder miteinander verbinden zu können</a:t>
            </a:r>
            <a:endParaRPr lang="en-DE" dirty="0"/>
          </a:p>
        </p:txBody>
      </p:sp>
    </p:spTree>
    <p:extLst>
      <p:ext uri="{BB962C8B-B14F-4D97-AF65-F5344CB8AC3E}">
        <p14:creationId xmlns:p14="http://schemas.microsoft.com/office/powerpoint/2010/main" val="4112091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AF61D-2C24-4905-AD7F-0A4A30811100}"/>
              </a:ext>
            </a:extLst>
          </p:cNvPr>
          <p:cNvSpPr>
            <a:spLocks noGrp="1"/>
          </p:cNvSpPr>
          <p:nvPr>
            <p:ph type="title"/>
          </p:nvPr>
        </p:nvSpPr>
        <p:spPr/>
        <p:txBody>
          <a:bodyPr/>
          <a:lstStyle/>
          <a:p>
            <a:r>
              <a:rPr lang="de-DE" dirty="0"/>
              <a:t>Spaltenarten</a:t>
            </a:r>
            <a:endParaRPr lang="en-DE" dirty="0"/>
          </a:p>
        </p:txBody>
      </p:sp>
      <p:sp>
        <p:nvSpPr>
          <p:cNvPr id="3" name="Textplatzhalter 2">
            <a:extLst>
              <a:ext uri="{FF2B5EF4-FFF2-40B4-BE49-F238E27FC236}">
                <a16:creationId xmlns:a16="http://schemas.microsoft.com/office/drawing/2014/main" id="{9A6F1847-552C-46B1-BF22-C2BCC48A696D}"/>
              </a:ext>
            </a:extLst>
          </p:cNvPr>
          <p:cNvSpPr>
            <a:spLocks noGrp="1"/>
          </p:cNvSpPr>
          <p:nvPr>
            <p:ph type="body" sz="quarter" idx="10"/>
          </p:nvPr>
        </p:nvSpPr>
        <p:spPr>
          <a:xfrm>
            <a:off x="283063" y="1524000"/>
            <a:ext cx="11546267" cy="4950939"/>
          </a:xfrm>
        </p:spPr>
        <p:txBody>
          <a:bodyPr/>
          <a:lstStyle/>
          <a:p>
            <a:r>
              <a:rPr lang="de-DE" dirty="0"/>
              <a:t>Andere eigene Tabelle – mit dieser Spaltenart kann eine andere eigene Tabelle referenziert werden, auf diese Art kann eine eigene Datenbank innerhalb Netxp-Verein aufgebaut werden. </a:t>
            </a:r>
          </a:p>
          <a:p>
            <a:r>
              <a:rPr lang="de-DE" dirty="0"/>
              <a:t>Wahlfeld – gleich eigene Felder</a:t>
            </a:r>
          </a:p>
          <a:p>
            <a:r>
              <a:rPr lang="de-DE" dirty="0"/>
              <a:t>Wahlfeld mit Text – gleich eigene Felder</a:t>
            </a:r>
          </a:p>
          <a:p>
            <a:r>
              <a:rPr lang="de-DE" dirty="0"/>
              <a:t>Berechnete Spalte – Möglichkeit eine Formel zu hinterlegen, die mit den Daten der anderen Spalten oder mit den Spalten der verbundenen Tabellen rechnen kann. Diese Möglichkeit gibt es nur, wenn beim erstellen der Tabelle „Tabelle für Berechnungen“ ausgewählt wurde. Das </a:t>
            </a:r>
            <a:r>
              <a:rPr lang="de-DE" dirty="0" err="1"/>
              <a:t>Rechenergebis</a:t>
            </a:r>
            <a:r>
              <a:rPr lang="de-DE" dirty="0"/>
              <a:t> kann in den Massenbuchungen (ZV) verwendet werden als Abrechnung „Eigene Tabelle“. Das Rechnungswesen kann ebenfalls auf die Tabelle zugreifen um Rechnungen für die Datensätze zu erstellen. Das funktioniert aber nur, wenn die eigene Tabelle eine Verbindung zum Mitglied hat.</a:t>
            </a:r>
          </a:p>
          <a:p>
            <a:endParaRPr lang="en-DE" dirty="0"/>
          </a:p>
        </p:txBody>
      </p:sp>
    </p:spTree>
    <p:extLst>
      <p:ext uri="{BB962C8B-B14F-4D97-AF65-F5344CB8AC3E}">
        <p14:creationId xmlns:p14="http://schemas.microsoft.com/office/powerpoint/2010/main" val="1591986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CB504-85FB-47DB-87E7-3BD7C5E719FE}"/>
              </a:ext>
            </a:extLst>
          </p:cNvPr>
          <p:cNvSpPr>
            <a:spLocks noGrp="1"/>
          </p:cNvSpPr>
          <p:nvPr>
            <p:ph type="title"/>
          </p:nvPr>
        </p:nvSpPr>
        <p:spPr/>
        <p:txBody>
          <a:bodyPr/>
          <a:lstStyle/>
          <a:p>
            <a:r>
              <a:rPr lang="de-DE" dirty="0"/>
              <a:t>Besonderheiten Datumsspalten</a:t>
            </a:r>
            <a:endParaRPr lang="en-DE" dirty="0"/>
          </a:p>
        </p:txBody>
      </p:sp>
      <p:sp>
        <p:nvSpPr>
          <p:cNvPr id="3" name="Textplatzhalter 2">
            <a:extLst>
              <a:ext uri="{FF2B5EF4-FFF2-40B4-BE49-F238E27FC236}">
                <a16:creationId xmlns:a16="http://schemas.microsoft.com/office/drawing/2014/main" id="{4A1CCB94-5368-41A5-A579-468B3B74AF14}"/>
              </a:ext>
            </a:extLst>
          </p:cNvPr>
          <p:cNvSpPr>
            <a:spLocks noGrp="1"/>
          </p:cNvSpPr>
          <p:nvPr>
            <p:ph type="body" sz="quarter" idx="10"/>
          </p:nvPr>
        </p:nvSpPr>
        <p:spPr/>
        <p:txBody>
          <a:bodyPr/>
          <a:lstStyle/>
          <a:p>
            <a:r>
              <a:rPr lang="de-DE" dirty="0"/>
              <a:t>Auswahl ob Datum, Datum und Uhrzeit oder nur Uhrzeit gespeichert und gezeigt werden soll. Die ist vor allem wichtig, wenn mit Datum oder Uhrzeit gerechnet werden soll</a:t>
            </a:r>
          </a:p>
          <a:p>
            <a:r>
              <a:rPr lang="de-DE" dirty="0"/>
              <a:t>Standardwert ist ein Datum, das vorgeschlagen wird bevor das Feld gefüllt wird</a:t>
            </a:r>
          </a:p>
        </p:txBody>
      </p:sp>
      <p:pic>
        <p:nvPicPr>
          <p:cNvPr id="8" name="Grafik 7">
            <a:extLst>
              <a:ext uri="{FF2B5EF4-FFF2-40B4-BE49-F238E27FC236}">
                <a16:creationId xmlns:a16="http://schemas.microsoft.com/office/drawing/2014/main" id="{DA333CC1-47DB-41EB-9094-E5C1E42D3444}"/>
              </a:ext>
            </a:extLst>
          </p:cNvPr>
          <p:cNvPicPr>
            <a:picLocks noChangeAspect="1"/>
          </p:cNvPicPr>
          <p:nvPr/>
        </p:nvPicPr>
        <p:blipFill>
          <a:blip r:embed="rId2"/>
          <a:stretch>
            <a:fillRect/>
          </a:stretch>
        </p:blipFill>
        <p:spPr>
          <a:xfrm>
            <a:off x="362670" y="1378523"/>
            <a:ext cx="6264183" cy="2514818"/>
          </a:xfrm>
          <a:prstGeom prst="rect">
            <a:avLst/>
          </a:prstGeom>
        </p:spPr>
      </p:pic>
      <p:sp>
        <p:nvSpPr>
          <p:cNvPr id="6" name="Rechteck: abgerundete Ecken 5">
            <a:extLst>
              <a:ext uri="{FF2B5EF4-FFF2-40B4-BE49-F238E27FC236}">
                <a16:creationId xmlns:a16="http://schemas.microsoft.com/office/drawing/2014/main" id="{6424EC09-41CA-4DE5-9194-6D3E17A00B10}"/>
              </a:ext>
            </a:extLst>
          </p:cNvPr>
          <p:cNvSpPr/>
          <p:nvPr/>
        </p:nvSpPr>
        <p:spPr>
          <a:xfrm>
            <a:off x="5087317" y="2926528"/>
            <a:ext cx="1539535" cy="83956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538045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2726C-01A2-4498-B641-B4E0E9D3841F}"/>
              </a:ext>
            </a:extLst>
          </p:cNvPr>
          <p:cNvSpPr>
            <a:spLocks noGrp="1"/>
          </p:cNvSpPr>
          <p:nvPr>
            <p:ph type="title"/>
          </p:nvPr>
        </p:nvSpPr>
        <p:spPr/>
        <p:txBody>
          <a:bodyPr/>
          <a:lstStyle/>
          <a:p>
            <a:r>
              <a:rPr lang="de-DE" dirty="0"/>
              <a:t>Besonderheiten Ganzzahl</a:t>
            </a:r>
            <a:endParaRPr lang="en-DE" dirty="0"/>
          </a:p>
        </p:txBody>
      </p:sp>
      <p:sp>
        <p:nvSpPr>
          <p:cNvPr id="3" name="Textplatzhalter 2">
            <a:extLst>
              <a:ext uri="{FF2B5EF4-FFF2-40B4-BE49-F238E27FC236}">
                <a16:creationId xmlns:a16="http://schemas.microsoft.com/office/drawing/2014/main" id="{0A9A6772-F3B1-463D-88B0-FA8F10CD998F}"/>
              </a:ext>
            </a:extLst>
          </p:cNvPr>
          <p:cNvSpPr>
            <a:spLocks noGrp="1"/>
          </p:cNvSpPr>
          <p:nvPr>
            <p:ph type="body" sz="quarter" idx="10"/>
          </p:nvPr>
        </p:nvSpPr>
        <p:spPr/>
        <p:txBody>
          <a:bodyPr/>
          <a:lstStyle/>
          <a:p>
            <a:pPr marL="0" indent="0">
              <a:buNone/>
            </a:pPr>
            <a:r>
              <a:rPr lang="de-DE" dirty="0"/>
              <a:t>Mit der Option „Als einzigartig kennzeichnen“ kann das Ganzzahlige Feld als Schlüsselfeld mit einer eindeutigen Nummer erstellt werden. Diese Nummern können z.B. verwendet werden um QR Codes zu erstellen. Da es sich um eindeutige Zahlen handelt, kann ein Datensatz sicher identifiziert werden.</a:t>
            </a:r>
            <a:endParaRPr lang="en-DE" dirty="0"/>
          </a:p>
        </p:txBody>
      </p:sp>
      <p:pic>
        <p:nvPicPr>
          <p:cNvPr id="5" name="Grafik 4">
            <a:extLst>
              <a:ext uri="{FF2B5EF4-FFF2-40B4-BE49-F238E27FC236}">
                <a16:creationId xmlns:a16="http://schemas.microsoft.com/office/drawing/2014/main" id="{0931413F-A4B9-483A-BCF9-D050EECD0792}"/>
              </a:ext>
            </a:extLst>
          </p:cNvPr>
          <p:cNvPicPr>
            <a:picLocks noChangeAspect="1"/>
          </p:cNvPicPr>
          <p:nvPr/>
        </p:nvPicPr>
        <p:blipFill>
          <a:blip r:embed="rId2"/>
          <a:stretch>
            <a:fillRect/>
          </a:stretch>
        </p:blipFill>
        <p:spPr>
          <a:xfrm>
            <a:off x="283063" y="1524000"/>
            <a:ext cx="4823059" cy="2123322"/>
          </a:xfrm>
          <a:prstGeom prst="rect">
            <a:avLst/>
          </a:prstGeom>
        </p:spPr>
      </p:pic>
      <p:sp>
        <p:nvSpPr>
          <p:cNvPr id="6" name="Rechteck: abgerundete Ecken 5">
            <a:extLst>
              <a:ext uri="{FF2B5EF4-FFF2-40B4-BE49-F238E27FC236}">
                <a16:creationId xmlns:a16="http://schemas.microsoft.com/office/drawing/2014/main" id="{D0709C04-DEF8-4D47-B7D4-DC8CB8D98686}"/>
              </a:ext>
            </a:extLst>
          </p:cNvPr>
          <p:cNvSpPr/>
          <p:nvPr/>
        </p:nvSpPr>
        <p:spPr>
          <a:xfrm>
            <a:off x="1251487" y="2732799"/>
            <a:ext cx="1933415" cy="19638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983675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D9EA2-A636-45EB-AB43-CD644A943314}"/>
              </a:ext>
            </a:extLst>
          </p:cNvPr>
          <p:cNvSpPr>
            <a:spLocks noGrp="1"/>
          </p:cNvSpPr>
          <p:nvPr>
            <p:ph type="title"/>
          </p:nvPr>
        </p:nvSpPr>
        <p:spPr/>
        <p:txBody>
          <a:bodyPr/>
          <a:lstStyle/>
          <a:p>
            <a:r>
              <a:rPr lang="de-DE" dirty="0"/>
              <a:t>Besonderheiten Mitglied</a:t>
            </a:r>
            <a:endParaRPr lang="en-DE" dirty="0"/>
          </a:p>
        </p:txBody>
      </p:sp>
      <p:sp>
        <p:nvSpPr>
          <p:cNvPr id="3" name="Textplatzhalter 2">
            <a:extLst>
              <a:ext uri="{FF2B5EF4-FFF2-40B4-BE49-F238E27FC236}">
                <a16:creationId xmlns:a16="http://schemas.microsoft.com/office/drawing/2014/main" id="{FDD96449-FA4F-4046-9873-FDA6F6FA2011}"/>
              </a:ext>
            </a:extLst>
          </p:cNvPr>
          <p:cNvSpPr>
            <a:spLocks noGrp="1"/>
          </p:cNvSpPr>
          <p:nvPr>
            <p:ph type="body" sz="quarter" idx="10"/>
          </p:nvPr>
        </p:nvSpPr>
        <p:spPr/>
        <p:txBody>
          <a:bodyPr/>
          <a:lstStyle/>
          <a:p>
            <a:pPr marL="0" indent="0">
              <a:buNone/>
            </a:pPr>
            <a:r>
              <a:rPr lang="de-DE" dirty="0"/>
              <a:t>Keine Besonderheit ;-) Mit dem Einbinden eines oder </a:t>
            </a:r>
            <a:r>
              <a:rPr lang="de-DE" dirty="0" err="1"/>
              <a:t>mehrer</a:t>
            </a:r>
            <a:r>
              <a:rPr lang="de-DE" dirty="0"/>
              <a:t> Mitglieder können ALLE Felder der verbundenen Mitglieder verwendet werden</a:t>
            </a:r>
            <a:endParaRPr lang="en-DE" dirty="0"/>
          </a:p>
        </p:txBody>
      </p:sp>
      <p:pic>
        <p:nvPicPr>
          <p:cNvPr id="7" name="Grafik 6">
            <a:extLst>
              <a:ext uri="{FF2B5EF4-FFF2-40B4-BE49-F238E27FC236}">
                <a16:creationId xmlns:a16="http://schemas.microsoft.com/office/drawing/2014/main" id="{C95C4B6D-D058-47FB-BE9A-6902268FD131}"/>
              </a:ext>
            </a:extLst>
          </p:cNvPr>
          <p:cNvPicPr>
            <a:picLocks noChangeAspect="1"/>
          </p:cNvPicPr>
          <p:nvPr/>
        </p:nvPicPr>
        <p:blipFill>
          <a:blip r:embed="rId2"/>
          <a:stretch>
            <a:fillRect/>
          </a:stretch>
        </p:blipFill>
        <p:spPr>
          <a:xfrm>
            <a:off x="362670" y="1378523"/>
            <a:ext cx="6256562" cy="2484335"/>
          </a:xfrm>
          <a:prstGeom prst="rect">
            <a:avLst/>
          </a:prstGeom>
        </p:spPr>
      </p:pic>
    </p:spTree>
    <p:extLst>
      <p:ext uri="{BB962C8B-B14F-4D97-AF65-F5344CB8AC3E}">
        <p14:creationId xmlns:p14="http://schemas.microsoft.com/office/powerpoint/2010/main" val="140772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198B2-6CC8-447F-8D8C-4C1E5D12D96A}"/>
              </a:ext>
            </a:extLst>
          </p:cNvPr>
          <p:cNvSpPr>
            <a:spLocks noGrp="1"/>
          </p:cNvSpPr>
          <p:nvPr>
            <p:ph type="title"/>
          </p:nvPr>
        </p:nvSpPr>
        <p:spPr/>
        <p:txBody>
          <a:bodyPr/>
          <a:lstStyle/>
          <a:p>
            <a:r>
              <a:rPr lang="de-DE" dirty="0"/>
              <a:t>Besonderheiten andere Tabelle</a:t>
            </a:r>
            <a:endParaRPr lang="en-DE" dirty="0"/>
          </a:p>
        </p:txBody>
      </p:sp>
      <p:sp>
        <p:nvSpPr>
          <p:cNvPr id="3" name="Textplatzhalter 2">
            <a:extLst>
              <a:ext uri="{FF2B5EF4-FFF2-40B4-BE49-F238E27FC236}">
                <a16:creationId xmlns:a16="http://schemas.microsoft.com/office/drawing/2014/main" id="{8A90DAAF-59B3-490D-BFDE-096E1572FF6F}"/>
              </a:ext>
            </a:extLst>
          </p:cNvPr>
          <p:cNvSpPr>
            <a:spLocks noGrp="1"/>
          </p:cNvSpPr>
          <p:nvPr>
            <p:ph type="body" sz="quarter" idx="10"/>
          </p:nvPr>
        </p:nvSpPr>
        <p:spPr/>
        <p:txBody>
          <a:bodyPr/>
          <a:lstStyle/>
          <a:p>
            <a:r>
              <a:rPr lang="de-DE" dirty="0"/>
              <a:t>Auswahl Tabelle</a:t>
            </a:r>
          </a:p>
          <a:p>
            <a:r>
              <a:rPr lang="de-DE" dirty="0"/>
              <a:t>Individueller Feldname, wird nur beim Anlegen angezeigt</a:t>
            </a:r>
          </a:p>
          <a:p>
            <a:r>
              <a:rPr lang="de-DE" dirty="0"/>
              <a:t>Tabellenauswahlfenster öffnen</a:t>
            </a:r>
          </a:p>
          <a:p>
            <a:r>
              <a:rPr lang="de-DE" dirty="0"/>
              <a:t>Einzubindende Tabelle wählen</a:t>
            </a:r>
          </a:p>
          <a:p>
            <a:r>
              <a:rPr lang="de-DE" dirty="0"/>
              <a:t>Spalte wählen, die bei Direkteingabe die Auswahl des Datensatzes bestimmt</a:t>
            </a:r>
          </a:p>
          <a:p>
            <a:endParaRPr lang="de-DE" dirty="0"/>
          </a:p>
          <a:p>
            <a:endParaRPr lang="en-DE" dirty="0"/>
          </a:p>
        </p:txBody>
      </p:sp>
      <p:pic>
        <p:nvPicPr>
          <p:cNvPr id="5" name="Grafik 4">
            <a:extLst>
              <a:ext uri="{FF2B5EF4-FFF2-40B4-BE49-F238E27FC236}">
                <a16:creationId xmlns:a16="http://schemas.microsoft.com/office/drawing/2014/main" id="{2015AEBF-4F51-4D81-B5B4-4F228AC05ED9}"/>
              </a:ext>
            </a:extLst>
          </p:cNvPr>
          <p:cNvPicPr>
            <a:picLocks noChangeAspect="1"/>
          </p:cNvPicPr>
          <p:nvPr/>
        </p:nvPicPr>
        <p:blipFill rotWithShape="1">
          <a:blip r:embed="rId2"/>
          <a:srcRect/>
          <a:stretch/>
        </p:blipFill>
        <p:spPr>
          <a:xfrm>
            <a:off x="283063" y="1524000"/>
            <a:ext cx="6796828" cy="3063498"/>
          </a:xfrm>
          <a:prstGeom prst="rect">
            <a:avLst/>
          </a:prstGeom>
        </p:spPr>
      </p:pic>
      <p:sp>
        <p:nvSpPr>
          <p:cNvPr id="6" name="Rechteck: abgerundete Ecken 5">
            <a:extLst>
              <a:ext uri="{FF2B5EF4-FFF2-40B4-BE49-F238E27FC236}">
                <a16:creationId xmlns:a16="http://schemas.microsoft.com/office/drawing/2014/main" id="{E3A7B1B1-17D9-4C99-A27A-DA26FD70431D}"/>
              </a:ext>
            </a:extLst>
          </p:cNvPr>
          <p:cNvSpPr/>
          <p:nvPr/>
        </p:nvSpPr>
        <p:spPr>
          <a:xfrm>
            <a:off x="1150748" y="2794792"/>
            <a:ext cx="1933415" cy="19638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A86C7731-A7FC-4E29-AD06-97BEBA8A3B54}"/>
              </a:ext>
            </a:extLst>
          </p:cNvPr>
          <p:cNvSpPr/>
          <p:nvPr/>
        </p:nvSpPr>
        <p:spPr>
          <a:xfrm>
            <a:off x="1150747" y="2991172"/>
            <a:ext cx="1933415" cy="19638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AE342BC4-2C36-4633-98C9-740812BFA408}"/>
              </a:ext>
            </a:extLst>
          </p:cNvPr>
          <p:cNvSpPr/>
          <p:nvPr/>
        </p:nvSpPr>
        <p:spPr>
          <a:xfrm>
            <a:off x="1150746" y="4000362"/>
            <a:ext cx="1305735" cy="19638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77ACBD39-6CAF-4FD8-8C6F-2106D13572A6}"/>
              </a:ext>
            </a:extLst>
          </p:cNvPr>
          <p:cNvSpPr/>
          <p:nvPr/>
        </p:nvSpPr>
        <p:spPr>
          <a:xfrm>
            <a:off x="2318286" y="1882115"/>
            <a:ext cx="1933415" cy="380637"/>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F0920181-7733-4521-9944-B5B037C69BFC}"/>
              </a:ext>
            </a:extLst>
          </p:cNvPr>
          <p:cNvSpPr/>
          <p:nvPr/>
        </p:nvSpPr>
        <p:spPr>
          <a:xfrm>
            <a:off x="4550263" y="1696033"/>
            <a:ext cx="2529628" cy="121764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631941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8CCBC-75F4-4B04-834C-FA4D93A6BBA7}"/>
              </a:ext>
            </a:extLst>
          </p:cNvPr>
          <p:cNvSpPr>
            <a:spLocks noGrp="1"/>
          </p:cNvSpPr>
          <p:nvPr>
            <p:ph type="title"/>
          </p:nvPr>
        </p:nvSpPr>
        <p:spPr/>
        <p:txBody>
          <a:bodyPr/>
          <a:lstStyle/>
          <a:p>
            <a:r>
              <a:rPr lang="de-DE" dirty="0"/>
              <a:t>Besonderheit berechnete Tabelle</a:t>
            </a:r>
            <a:endParaRPr lang="en-DE" dirty="0"/>
          </a:p>
        </p:txBody>
      </p:sp>
      <p:sp>
        <p:nvSpPr>
          <p:cNvPr id="3" name="Textplatzhalter 2">
            <a:extLst>
              <a:ext uri="{FF2B5EF4-FFF2-40B4-BE49-F238E27FC236}">
                <a16:creationId xmlns:a16="http://schemas.microsoft.com/office/drawing/2014/main" id="{F313B61C-FE0A-463E-B386-57CCB33448EB}"/>
              </a:ext>
            </a:extLst>
          </p:cNvPr>
          <p:cNvSpPr>
            <a:spLocks noGrp="1"/>
          </p:cNvSpPr>
          <p:nvPr>
            <p:ph type="body" sz="quarter" idx="10"/>
          </p:nvPr>
        </p:nvSpPr>
        <p:spPr/>
        <p:txBody>
          <a:bodyPr>
            <a:normAutofit fontScale="92500" lnSpcReduction="10000"/>
          </a:bodyPr>
          <a:lstStyle/>
          <a:p>
            <a:r>
              <a:rPr lang="de-DE" dirty="0"/>
              <a:t>Hier kann eine Berechnung definiert werden</a:t>
            </a:r>
          </a:p>
          <a:p>
            <a:r>
              <a:rPr lang="de-DE" dirty="0"/>
              <a:t>Verwendbare Variablen nach Datentyp. Es stehen verschiedene Berechnungsfunktionen zur Verfügung</a:t>
            </a:r>
          </a:p>
          <a:p>
            <a:r>
              <a:rPr lang="de-DE" dirty="0"/>
              <a:t>Formelfenster</a:t>
            </a:r>
          </a:p>
          <a:p>
            <a:r>
              <a:rPr lang="de-DE" dirty="0"/>
              <a:t>Hier kann auf Wunsch das Formelergebnis in ein eigenes Feld zurückgeschrieben werden</a:t>
            </a:r>
          </a:p>
          <a:p>
            <a:r>
              <a:rPr lang="de-DE" dirty="0"/>
              <a:t>Aggregatfunktion für das Zurückschreiben</a:t>
            </a:r>
          </a:p>
          <a:p>
            <a:r>
              <a:rPr lang="de-DE" dirty="0"/>
              <a:t>Buchhaltungsinformationen für das Buchungsziel bei Tabellenabrechnung</a:t>
            </a:r>
          </a:p>
          <a:p>
            <a:endParaRPr lang="de-DE" dirty="0"/>
          </a:p>
          <a:p>
            <a:endParaRPr lang="de-DE" dirty="0"/>
          </a:p>
          <a:p>
            <a:endParaRPr lang="en-DE" dirty="0"/>
          </a:p>
        </p:txBody>
      </p:sp>
      <p:pic>
        <p:nvPicPr>
          <p:cNvPr id="5" name="Grafik 4">
            <a:extLst>
              <a:ext uri="{FF2B5EF4-FFF2-40B4-BE49-F238E27FC236}">
                <a16:creationId xmlns:a16="http://schemas.microsoft.com/office/drawing/2014/main" id="{C3DB03F0-8CCB-4832-8438-8AB708F22BBE}"/>
              </a:ext>
            </a:extLst>
          </p:cNvPr>
          <p:cNvPicPr>
            <a:picLocks noChangeAspect="1"/>
          </p:cNvPicPr>
          <p:nvPr/>
        </p:nvPicPr>
        <p:blipFill>
          <a:blip r:embed="rId2"/>
          <a:stretch>
            <a:fillRect/>
          </a:stretch>
        </p:blipFill>
        <p:spPr>
          <a:xfrm>
            <a:off x="283063" y="1378523"/>
            <a:ext cx="6863614" cy="3154731"/>
          </a:xfrm>
          <a:prstGeom prst="rect">
            <a:avLst/>
          </a:prstGeom>
        </p:spPr>
      </p:pic>
      <p:sp>
        <p:nvSpPr>
          <p:cNvPr id="6" name="Rechteck: abgerundete Ecken 5">
            <a:extLst>
              <a:ext uri="{FF2B5EF4-FFF2-40B4-BE49-F238E27FC236}">
                <a16:creationId xmlns:a16="http://schemas.microsoft.com/office/drawing/2014/main" id="{17E58C30-7E16-4D49-A381-E66FA88C13D9}"/>
              </a:ext>
            </a:extLst>
          </p:cNvPr>
          <p:cNvSpPr/>
          <p:nvPr/>
        </p:nvSpPr>
        <p:spPr>
          <a:xfrm>
            <a:off x="1050007" y="3620653"/>
            <a:ext cx="1305735" cy="19638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AFEC8809-1FDB-47A3-BBAD-EA7A1D9392A7}"/>
              </a:ext>
            </a:extLst>
          </p:cNvPr>
          <p:cNvSpPr/>
          <p:nvPr/>
        </p:nvSpPr>
        <p:spPr>
          <a:xfrm>
            <a:off x="4712774" y="1425810"/>
            <a:ext cx="2433903" cy="94817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8B7C44D6-4B61-489E-AD9F-098A88C6D0A7}"/>
              </a:ext>
            </a:extLst>
          </p:cNvPr>
          <p:cNvSpPr/>
          <p:nvPr/>
        </p:nvSpPr>
        <p:spPr>
          <a:xfrm>
            <a:off x="1736253" y="1378523"/>
            <a:ext cx="2680764" cy="82223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A96E8E70-898A-402B-8B47-B188D05CC8E8}"/>
              </a:ext>
            </a:extLst>
          </p:cNvPr>
          <p:cNvSpPr/>
          <p:nvPr/>
        </p:nvSpPr>
        <p:spPr>
          <a:xfrm>
            <a:off x="1736253" y="2383602"/>
            <a:ext cx="2976521" cy="19638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F25C9B66-4FE7-4050-9CFA-EB0D2CB83A2C}"/>
              </a:ext>
            </a:extLst>
          </p:cNvPr>
          <p:cNvSpPr/>
          <p:nvPr/>
        </p:nvSpPr>
        <p:spPr>
          <a:xfrm>
            <a:off x="1736253" y="2556829"/>
            <a:ext cx="2976521" cy="19638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hteck: abgerundete Ecken 10">
            <a:extLst>
              <a:ext uri="{FF2B5EF4-FFF2-40B4-BE49-F238E27FC236}">
                <a16:creationId xmlns:a16="http://schemas.microsoft.com/office/drawing/2014/main" id="{6252C269-59D6-45CB-A61B-A94D97D96BE3}"/>
              </a:ext>
            </a:extLst>
          </p:cNvPr>
          <p:cNvSpPr/>
          <p:nvPr/>
        </p:nvSpPr>
        <p:spPr>
          <a:xfrm>
            <a:off x="1736253" y="2759507"/>
            <a:ext cx="2976521" cy="47783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90485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29677-5268-41F6-9C4C-C800BF8825E1}"/>
              </a:ext>
            </a:extLst>
          </p:cNvPr>
          <p:cNvSpPr>
            <a:spLocks noGrp="1"/>
          </p:cNvSpPr>
          <p:nvPr>
            <p:ph type="title"/>
          </p:nvPr>
        </p:nvSpPr>
        <p:spPr/>
        <p:txBody>
          <a:bodyPr/>
          <a:lstStyle/>
          <a:p>
            <a:r>
              <a:rPr lang="de-DE" dirty="0"/>
              <a:t>Verwendung der eigenen Tabellen</a:t>
            </a:r>
            <a:endParaRPr lang="en-DE" dirty="0"/>
          </a:p>
        </p:txBody>
      </p:sp>
      <p:sp>
        <p:nvSpPr>
          <p:cNvPr id="3" name="Textplatzhalter 2">
            <a:extLst>
              <a:ext uri="{FF2B5EF4-FFF2-40B4-BE49-F238E27FC236}">
                <a16:creationId xmlns:a16="http://schemas.microsoft.com/office/drawing/2014/main" id="{05B03187-DEAF-4BCC-8D3E-4173E542C33D}"/>
              </a:ext>
            </a:extLst>
          </p:cNvPr>
          <p:cNvSpPr>
            <a:spLocks noGrp="1"/>
          </p:cNvSpPr>
          <p:nvPr>
            <p:ph type="body" sz="quarter" idx="10"/>
          </p:nvPr>
        </p:nvSpPr>
        <p:spPr>
          <a:xfrm>
            <a:off x="283063" y="1524000"/>
            <a:ext cx="11546267" cy="4950939"/>
          </a:xfrm>
        </p:spPr>
        <p:txBody>
          <a:bodyPr>
            <a:normAutofit/>
          </a:bodyPr>
          <a:lstStyle/>
          <a:p>
            <a:pPr marL="0" indent="0">
              <a:buNone/>
            </a:pPr>
            <a:r>
              <a:rPr lang="de-DE" dirty="0"/>
              <a:t>Die eigenen Tabellen können hier erfasst werden:</a:t>
            </a:r>
          </a:p>
          <a:p>
            <a:pPr>
              <a:buFontTx/>
              <a:buChar char="-"/>
            </a:pPr>
            <a:r>
              <a:rPr lang="de-DE" dirty="0"/>
              <a:t>Tabellen mit Mitgliederbezug, im Mitglied -&gt; Register -&gt; Eigenen Tabellen -&gt; bei mehreren Tabellen finden wir Unterregister. Ausnahme: Die Tabelle wurde unter Mitglieder ausgeblendet. Hier finden wir nur Einträge zum jeweiligen Mitglied, hier können nur Einträge für das gewählte Mitglied erstellt werden.</a:t>
            </a:r>
          </a:p>
          <a:p>
            <a:pPr>
              <a:buFontTx/>
              <a:buChar char="-"/>
            </a:pPr>
            <a:r>
              <a:rPr lang="de-DE" dirty="0"/>
              <a:t>Mitglieder -&gt; Eigene Tabellen, bei mehreren Tabellen werden hier verschiedene Register angezeigt. Bei Mitgliederbezug werden hier ALLE Datensätze ALLER Mitglieder angezeigt. </a:t>
            </a:r>
          </a:p>
          <a:p>
            <a:pPr>
              <a:buFontTx/>
              <a:buChar char="-"/>
            </a:pPr>
            <a:r>
              <a:rPr lang="de-DE" dirty="0"/>
              <a:t>Sollte das Datenpaket pro gebucht worden sein, können die Einträge „inline“ erfolgen</a:t>
            </a:r>
          </a:p>
          <a:p>
            <a:pPr>
              <a:buFontTx/>
              <a:buChar char="-"/>
            </a:pPr>
            <a:r>
              <a:rPr lang="de-DE" dirty="0"/>
              <a:t>Die Bedienung, das hinzufügen von Feldern, das filtern und das Speichern von Filtern und Ansichten funktioniert wie in allen anderen Listen.</a:t>
            </a:r>
          </a:p>
          <a:p>
            <a:pPr>
              <a:buFontTx/>
              <a:buChar char="-"/>
            </a:pPr>
            <a:r>
              <a:rPr lang="de-DE" dirty="0"/>
              <a:t>Eigene Tabellen können Druckberichte und Emails (nur Mitgliederbezug) erzeugen, wie das geht lernen wir morgen</a:t>
            </a:r>
          </a:p>
          <a:p>
            <a:pPr>
              <a:buFontTx/>
              <a:buChar char="-"/>
            </a:pPr>
            <a:r>
              <a:rPr lang="de-DE" dirty="0"/>
              <a:t>Für eigene Tabellen gibt es eine spezielle Importfunktion (Datenpaket pro)</a:t>
            </a:r>
          </a:p>
        </p:txBody>
      </p:sp>
    </p:spTree>
    <p:extLst>
      <p:ext uri="{BB962C8B-B14F-4D97-AF65-F5344CB8AC3E}">
        <p14:creationId xmlns:p14="http://schemas.microsoft.com/office/powerpoint/2010/main" val="4017320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AAB70-3C2E-4289-B977-9DCD46B0F65F}"/>
              </a:ext>
            </a:extLst>
          </p:cNvPr>
          <p:cNvSpPr>
            <a:spLocks noGrp="1"/>
          </p:cNvSpPr>
          <p:nvPr>
            <p:ph type="title"/>
          </p:nvPr>
        </p:nvSpPr>
        <p:spPr/>
        <p:txBody>
          <a:bodyPr/>
          <a:lstStyle/>
          <a:p>
            <a:r>
              <a:rPr lang="de-DE" dirty="0"/>
              <a:t>Tag 1</a:t>
            </a:r>
            <a:endParaRPr lang="en-DE" dirty="0"/>
          </a:p>
        </p:txBody>
      </p:sp>
      <p:sp>
        <p:nvSpPr>
          <p:cNvPr id="3" name="Textfeld 2">
            <a:extLst>
              <a:ext uri="{FF2B5EF4-FFF2-40B4-BE49-F238E27FC236}">
                <a16:creationId xmlns:a16="http://schemas.microsoft.com/office/drawing/2014/main" id="{65FC571A-5969-4DF5-9D17-DD0B97A2ACC1}"/>
              </a:ext>
            </a:extLst>
          </p:cNvPr>
          <p:cNvSpPr txBox="1"/>
          <p:nvPr/>
        </p:nvSpPr>
        <p:spPr>
          <a:xfrm>
            <a:off x="362311" y="1877568"/>
            <a:ext cx="11308080" cy="252376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dirty="0">
                <a:hlinkClick r:id="rId2" action="ppaction://hlinksldjump">
                  <a:extLst>
                    <a:ext uri="{A12FA001-AC4F-418D-AE19-62706E023703}">
                      <ahyp:hlinkClr xmlns:ahyp="http://schemas.microsoft.com/office/drawing/2018/hyperlinkcolor" val="tx"/>
                    </a:ext>
                  </a:extLst>
                </a:hlinkClick>
              </a:rPr>
              <a:t>Wichtige Einstellungen in Netxp-Verein</a:t>
            </a:r>
            <a:endParaRPr lang="de-DE" dirty="0">
              <a:hlinkClick r:id="rId3" action="ppaction://hlinksldjump">
                <a:extLst>
                  <a:ext uri="{A12FA001-AC4F-418D-AE19-62706E023703}">
                    <ahyp:hlinkClr xmlns:ahyp="http://schemas.microsoft.com/office/drawing/2018/hyperlinkcolor" val="tx"/>
                  </a:ext>
                </a:extLst>
              </a:hlinkClick>
            </a:endParaRPr>
          </a:p>
          <a:p>
            <a:pPr marL="285750" indent="-285750">
              <a:spcBef>
                <a:spcPts val="600"/>
              </a:spcBef>
              <a:spcAft>
                <a:spcPts val="600"/>
              </a:spcAft>
              <a:buFont typeface="Arial" panose="020B0604020202020204" pitchFamily="34" charset="0"/>
              <a:buChar char="•"/>
            </a:pPr>
            <a:r>
              <a:rPr lang="de-DE" dirty="0">
                <a:hlinkClick r:id="rId3" action="ppaction://hlinksldjump">
                  <a:extLst>
                    <a:ext uri="{A12FA001-AC4F-418D-AE19-62706E023703}">
                      <ahyp:hlinkClr xmlns:ahyp="http://schemas.microsoft.com/office/drawing/2018/hyperlinkcolor" val="tx"/>
                    </a:ext>
                  </a:extLst>
                </a:hlinkClick>
              </a:rPr>
              <a:t>Anlegen und Ändern der eigenen Felder</a:t>
            </a:r>
            <a:endParaRPr lang="de-DE" dirty="0"/>
          </a:p>
          <a:p>
            <a:pPr marL="285750" indent="-285750">
              <a:spcBef>
                <a:spcPts val="600"/>
              </a:spcBef>
              <a:spcAft>
                <a:spcPts val="600"/>
              </a:spcAft>
              <a:buFont typeface="Arial" panose="020B0604020202020204" pitchFamily="34" charset="0"/>
              <a:buChar char="•"/>
            </a:pPr>
            <a:r>
              <a:rPr lang="de-DE" dirty="0">
                <a:hlinkClick r:id="rId4" action="ppaction://hlinksldjump">
                  <a:extLst>
                    <a:ext uri="{A12FA001-AC4F-418D-AE19-62706E023703}">
                      <ahyp:hlinkClr xmlns:ahyp="http://schemas.microsoft.com/office/drawing/2018/hyperlinkcolor" val="tx"/>
                    </a:ext>
                  </a:extLst>
                </a:hlinkClick>
              </a:rPr>
              <a:t>Anlegen eigener Tabellen und berechnen</a:t>
            </a:r>
            <a:endParaRPr lang="de-DE" dirty="0"/>
          </a:p>
          <a:p>
            <a:pPr marL="285750" indent="-285750">
              <a:spcBef>
                <a:spcPts val="600"/>
              </a:spcBef>
              <a:spcAft>
                <a:spcPts val="600"/>
              </a:spcAft>
              <a:buFont typeface="Arial" panose="020B0604020202020204" pitchFamily="34" charset="0"/>
              <a:buChar char="•"/>
            </a:pPr>
            <a:r>
              <a:rPr lang="de-DE" dirty="0">
                <a:hlinkClick r:id="rId5" action="ppaction://hlinksldjump">
                  <a:extLst>
                    <a:ext uri="{A12FA001-AC4F-418D-AE19-62706E023703}">
                      <ahyp:hlinkClr xmlns:ahyp="http://schemas.microsoft.com/office/drawing/2018/hyperlinkcolor" val="tx"/>
                    </a:ext>
                  </a:extLst>
                </a:hlinkClick>
              </a:rPr>
              <a:t>Massenänderung von Mitgliederdaten und eigenen Tabellen</a:t>
            </a:r>
            <a:endParaRPr lang="de-DE" dirty="0"/>
          </a:p>
          <a:p>
            <a:pPr marL="285750" indent="-285750">
              <a:spcBef>
                <a:spcPts val="600"/>
              </a:spcBef>
              <a:spcAft>
                <a:spcPts val="600"/>
              </a:spcAft>
              <a:buFont typeface="Arial" panose="020B0604020202020204" pitchFamily="34" charset="0"/>
              <a:buChar char="•"/>
            </a:pPr>
            <a:r>
              <a:rPr lang="de-DE" dirty="0">
                <a:hlinkClick r:id="rId6" action="ppaction://hlinksldjump">
                  <a:extLst>
                    <a:ext uri="{A12FA001-AC4F-418D-AE19-62706E023703}">
                      <ahyp:hlinkClr xmlns:ahyp="http://schemas.microsoft.com/office/drawing/2018/hyperlinkcolor" val="tx"/>
                    </a:ext>
                  </a:extLst>
                </a:hlinkClick>
              </a:rPr>
              <a:t>Anlegen eigener Maskendesigns</a:t>
            </a:r>
            <a:endParaRPr lang="de-DE" dirty="0"/>
          </a:p>
          <a:p>
            <a:pPr marL="285750" indent="-285750">
              <a:spcBef>
                <a:spcPts val="600"/>
              </a:spcBef>
              <a:spcAft>
                <a:spcPts val="600"/>
              </a:spcAft>
              <a:buFont typeface="Arial" panose="020B0604020202020204" pitchFamily="34" charset="0"/>
              <a:buChar char="•"/>
            </a:pPr>
            <a:r>
              <a:rPr lang="de-DE" dirty="0">
                <a:hlinkClick r:id="rId7" action="ppaction://hlinksldjump">
                  <a:extLst>
                    <a:ext uri="{A12FA001-AC4F-418D-AE19-62706E023703}">
                      <ahyp:hlinkClr xmlns:ahyp="http://schemas.microsoft.com/office/drawing/2018/hyperlinkcolor" val="tx"/>
                    </a:ext>
                  </a:extLst>
                </a:hlinkClick>
              </a:rPr>
              <a:t>Zuweisen der Maskendesigns an Benutzer</a:t>
            </a:r>
            <a:endParaRPr lang="de-DE" dirty="0"/>
          </a:p>
        </p:txBody>
      </p:sp>
    </p:spTree>
    <p:extLst>
      <p:ext uri="{BB962C8B-B14F-4D97-AF65-F5344CB8AC3E}">
        <p14:creationId xmlns:p14="http://schemas.microsoft.com/office/powerpoint/2010/main" val="992705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2D73F-77A9-44D3-8B0B-AC7AAB6950D9}"/>
              </a:ext>
            </a:extLst>
          </p:cNvPr>
          <p:cNvSpPr>
            <a:spLocks noGrp="1"/>
          </p:cNvSpPr>
          <p:nvPr>
            <p:ph type="title"/>
          </p:nvPr>
        </p:nvSpPr>
        <p:spPr/>
        <p:txBody>
          <a:bodyPr/>
          <a:lstStyle/>
          <a:p>
            <a:r>
              <a:rPr lang="de-DE" dirty="0"/>
              <a:t>Eigene Tabellen Bedienung</a:t>
            </a:r>
            <a:endParaRPr lang="en-DE" dirty="0"/>
          </a:p>
        </p:txBody>
      </p:sp>
      <p:sp>
        <p:nvSpPr>
          <p:cNvPr id="3" name="Textplatzhalter 2">
            <a:extLst>
              <a:ext uri="{FF2B5EF4-FFF2-40B4-BE49-F238E27FC236}">
                <a16:creationId xmlns:a16="http://schemas.microsoft.com/office/drawing/2014/main" id="{0E1EE30D-9197-400B-BEBD-BBAE385C3A5E}"/>
              </a:ext>
            </a:extLst>
          </p:cNvPr>
          <p:cNvSpPr>
            <a:spLocks noGrp="1"/>
          </p:cNvSpPr>
          <p:nvPr>
            <p:ph type="body" sz="quarter" idx="10"/>
          </p:nvPr>
        </p:nvSpPr>
        <p:spPr/>
        <p:txBody>
          <a:bodyPr/>
          <a:lstStyle/>
          <a:p>
            <a:r>
              <a:rPr lang="de-DE" dirty="0"/>
              <a:t>Gliedern, Filtern, Ansichten steuern, suchen</a:t>
            </a:r>
          </a:p>
          <a:p>
            <a:r>
              <a:rPr lang="de-DE" dirty="0"/>
              <a:t>Feldliste öffnen: Es werden alle Spalten ALLER verbundenen Tabelle angezeigt</a:t>
            </a:r>
          </a:p>
          <a:p>
            <a:r>
              <a:rPr lang="de-DE" dirty="0"/>
              <a:t>Datensatz hinzufügen, bearbeiten, löschen</a:t>
            </a:r>
          </a:p>
          <a:p>
            <a:r>
              <a:rPr lang="de-DE" dirty="0"/>
              <a:t>Drucken exportieren (alle Datensätze oder nur gewählte)</a:t>
            </a:r>
          </a:p>
          <a:p>
            <a:r>
              <a:rPr lang="de-DE" dirty="0"/>
              <a:t>Datensätze importieren</a:t>
            </a:r>
          </a:p>
          <a:p>
            <a:r>
              <a:rPr lang="de-DE" dirty="0"/>
              <a:t>Datensätze Massenändern (Änderungsimport)</a:t>
            </a:r>
          </a:p>
          <a:p>
            <a:endParaRPr lang="en-DE" dirty="0"/>
          </a:p>
        </p:txBody>
      </p:sp>
      <p:pic>
        <p:nvPicPr>
          <p:cNvPr id="5" name="Grafik 4">
            <a:extLst>
              <a:ext uri="{FF2B5EF4-FFF2-40B4-BE49-F238E27FC236}">
                <a16:creationId xmlns:a16="http://schemas.microsoft.com/office/drawing/2014/main" id="{9A301342-3F50-4C9C-B653-A998DFC79B61}"/>
              </a:ext>
            </a:extLst>
          </p:cNvPr>
          <p:cNvPicPr>
            <a:picLocks noChangeAspect="1"/>
          </p:cNvPicPr>
          <p:nvPr/>
        </p:nvPicPr>
        <p:blipFill>
          <a:blip r:embed="rId2"/>
          <a:stretch>
            <a:fillRect/>
          </a:stretch>
        </p:blipFill>
        <p:spPr>
          <a:xfrm>
            <a:off x="283063" y="1524000"/>
            <a:ext cx="6649171" cy="3931403"/>
          </a:xfrm>
          <a:prstGeom prst="rect">
            <a:avLst/>
          </a:prstGeom>
        </p:spPr>
      </p:pic>
      <p:sp>
        <p:nvSpPr>
          <p:cNvPr id="6" name="Rechteck: abgerundete Ecken 5">
            <a:extLst>
              <a:ext uri="{FF2B5EF4-FFF2-40B4-BE49-F238E27FC236}">
                <a16:creationId xmlns:a16="http://schemas.microsoft.com/office/drawing/2014/main" id="{131E80CA-B3ED-48D8-99FD-2AFB520DFC11}"/>
              </a:ext>
            </a:extLst>
          </p:cNvPr>
          <p:cNvSpPr/>
          <p:nvPr/>
        </p:nvSpPr>
        <p:spPr>
          <a:xfrm>
            <a:off x="283064" y="2200759"/>
            <a:ext cx="6342461" cy="55793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5AAB425C-E7DB-4AF9-AA20-CCDCE9A33EFB}"/>
              </a:ext>
            </a:extLst>
          </p:cNvPr>
          <p:cNvSpPr/>
          <p:nvPr/>
        </p:nvSpPr>
        <p:spPr>
          <a:xfrm>
            <a:off x="6625524" y="2200759"/>
            <a:ext cx="306709" cy="27122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EA01ACCF-5E15-4F5C-909C-B66F5E77A066}"/>
              </a:ext>
            </a:extLst>
          </p:cNvPr>
          <p:cNvSpPr/>
          <p:nvPr/>
        </p:nvSpPr>
        <p:spPr>
          <a:xfrm>
            <a:off x="6450552" y="3148739"/>
            <a:ext cx="213718" cy="21439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D4FC4938-8073-41FE-B084-8BE5780C8850}"/>
              </a:ext>
            </a:extLst>
          </p:cNvPr>
          <p:cNvSpPr/>
          <p:nvPr/>
        </p:nvSpPr>
        <p:spPr>
          <a:xfrm>
            <a:off x="6664270" y="3146159"/>
            <a:ext cx="214394" cy="21439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24F33773-CC1B-4529-9E09-02D2243F7EE7}"/>
              </a:ext>
            </a:extLst>
          </p:cNvPr>
          <p:cNvSpPr/>
          <p:nvPr/>
        </p:nvSpPr>
        <p:spPr>
          <a:xfrm>
            <a:off x="362670" y="4633993"/>
            <a:ext cx="2899723" cy="33321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hteck: abgerundete Ecken 10">
            <a:extLst>
              <a:ext uri="{FF2B5EF4-FFF2-40B4-BE49-F238E27FC236}">
                <a16:creationId xmlns:a16="http://schemas.microsoft.com/office/drawing/2014/main" id="{BA4E015F-68A9-43E8-A8A4-FDB96AD3E0DD}"/>
              </a:ext>
            </a:extLst>
          </p:cNvPr>
          <p:cNvSpPr/>
          <p:nvPr/>
        </p:nvSpPr>
        <p:spPr>
          <a:xfrm>
            <a:off x="3525864" y="4633993"/>
            <a:ext cx="1418095" cy="33321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hteck: abgerundete Ecken 11">
            <a:extLst>
              <a:ext uri="{FF2B5EF4-FFF2-40B4-BE49-F238E27FC236}">
                <a16:creationId xmlns:a16="http://schemas.microsoft.com/office/drawing/2014/main" id="{8889FEC9-BCA0-4939-8F44-7DFF024F6DAC}"/>
              </a:ext>
            </a:extLst>
          </p:cNvPr>
          <p:cNvSpPr/>
          <p:nvPr/>
        </p:nvSpPr>
        <p:spPr>
          <a:xfrm>
            <a:off x="3525864" y="5084270"/>
            <a:ext cx="1024399" cy="34612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echteck: abgerundete Ecken 12">
            <a:extLst>
              <a:ext uri="{FF2B5EF4-FFF2-40B4-BE49-F238E27FC236}">
                <a16:creationId xmlns:a16="http://schemas.microsoft.com/office/drawing/2014/main" id="{CC499A05-F153-4C9C-8124-7B9CF126DBCF}"/>
              </a:ext>
            </a:extLst>
          </p:cNvPr>
          <p:cNvSpPr/>
          <p:nvPr/>
        </p:nvSpPr>
        <p:spPr>
          <a:xfrm>
            <a:off x="4608160" y="5097185"/>
            <a:ext cx="1024399" cy="34612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mc:AlternateContent xmlns:mc="http://schemas.openxmlformats.org/markup-compatibility/2006" xmlns:pslz="http://schemas.microsoft.com/office/powerpoint/2016/slidezoom">
        <mc:Choice Requires="pslz">
          <p:graphicFrame>
            <p:nvGraphicFramePr>
              <p:cNvPr id="15" name="Folienzoom 14">
                <a:extLst>
                  <a:ext uri="{FF2B5EF4-FFF2-40B4-BE49-F238E27FC236}">
                    <a16:creationId xmlns:a16="http://schemas.microsoft.com/office/drawing/2014/main" id="{9BBD329E-3401-4B00-98EA-8F971477610C}"/>
                  </a:ext>
                </a:extLst>
              </p:cNvPr>
              <p:cNvGraphicFramePr>
                <a:graphicFrameLocks noChangeAspect="1"/>
              </p:cNvGraphicFramePr>
              <p:nvPr>
                <p:extLst>
                  <p:ext uri="{D42A27DB-BD31-4B8C-83A1-F6EECF244321}">
                    <p14:modId xmlns:p14="http://schemas.microsoft.com/office/powerpoint/2010/main" val="3285089735"/>
                  </p:ext>
                </p:extLst>
              </p:nvPr>
            </p:nvGraphicFramePr>
            <p:xfrm>
              <a:off x="7939720" y="4419923"/>
              <a:ext cx="3048000" cy="1714500"/>
            </p:xfrm>
            <a:graphic>
              <a:graphicData uri="http://schemas.microsoft.com/office/powerpoint/2016/slidezoom">
                <pslz:sldZm>
                  <pslz:sldZmObj sldId="369" cId="992705141">
                    <pslz:zmPr id="{68A7E39B-D404-4522-9EA7-570353C0C4C5}"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5" name="Folienzoom 14">
                <a:extLst>
                  <a:ext uri="{FF2B5EF4-FFF2-40B4-BE49-F238E27FC236}">
                    <a16:creationId xmlns:a16="http://schemas.microsoft.com/office/drawing/2014/main" id="{9BBD329E-3401-4B00-98EA-8F971477610C}"/>
                  </a:ext>
                </a:extLst>
              </p:cNvPr>
              <p:cNvPicPr>
                <a:picLocks noGrp="1" noRot="1" noChangeAspect="1" noMove="1" noResize="1" noEditPoints="1" noAdjustHandles="1" noChangeArrowheads="1" noChangeShapeType="1"/>
              </p:cNvPicPr>
              <p:nvPr/>
            </p:nvPicPr>
            <p:blipFill>
              <a:blip r:embed="rId4"/>
              <a:stretch>
                <a:fillRect/>
              </a:stretch>
            </p:blipFill>
            <p:spPr>
              <a:xfrm>
                <a:off x="7939720" y="441992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276370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A3748-C488-4A5A-8383-B193ECBC6735}"/>
              </a:ext>
            </a:extLst>
          </p:cNvPr>
          <p:cNvSpPr>
            <a:spLocks noGrp="1"/>
          </p:cNvSpPr>
          <p:nvPr>
            <p:ph type="title"/>
          </p:nvPr>
        </p:nvSpPr>
        <p:spPr/>
        <p:txBody>
          <a:bodyPr/>
          <a:lstStyle/>
          <a:p>
            <a:r>
              <a:rPr lang="de-DE" dirty="0"/>
              <a:t>Massenänderung</a:t>
            </a:r>
            <a:endParaRPr lang="en-DE" dirty="0"/>
          </a:p>
        </p:txBody>
      </p:sp>
      <p:sp>
        <p:nvSpPr>
          <p:cNvPr id="3" name="Textplatzhalter 2">
            <a:extLst>
              <a:ext uri="{FF2B5EF4-FFF2-40B4-BE49-F238E27FC236}">
                <a16:creationId xmlns:a16="http://schemas.microsoft.com/office/drawing/2014/main" id="{F974C0CE-AC68-4346-89F8-838E91810676}"/>
              </a:ext>
            </a:extLst>
          </p:cNvPr>
          <p:cNvSpPr>
            <a:spLocks noGrp="1"/>
          </p:cNvSpPr>
          <p:nvPr>
            <p:ph type="body" sz="quarter" idx="10"/>
          </p:nvPr>
        </p:nvSpPr>
        <p:spPr>
          <a:xfrm>
            <a:off x="283063" y="1524000"/>
            <a:ext cx="11546267" cy="4950939"/>
          </a:xfrm>
        </p:spPr>
        <p:txBody>
          <a:bodyPr/>
          <a:lstStyle/>
          <a:p>
            <a:pPr marL="0" indent="0">
              <a:buNone/>
            </a:pPr>
            <a:r>
              <a:rPr lang="de-DE" dirty="0"/>
              <a:t>An verschiedene Stellen bietet Netxp-Verein Massenänderungsmöglichkeiten an. Mit einer Massenänderung können einzelne, viele oder auch alle Datensätze einer Tabelle, wie z. B. der Mitgliedertabelle geändert werden.</a:t>
            </a:r>
          </a:p>
          <a:p>
            <a:pPr marL="0" indent="0">
              <a:buNone/>
            </a:pPr>
            <a:r>
              <a:rPr lang="de-DE" dirty="0"/>
              <a:t>Geändert können werden:</a:t>
            </a:r>
          </a:p>
          <a:p>
            <a:r>
              <a:rPr lang="de-DE" dirty="0"/>
              <a:t>Feldinhalte der Standartfelder und aller eigenen Felder mit fixen Inhalten</a:t>
            </a:r>
          </a:p>
          <a:p>
            <a:r>
              <a:rPr lang="de-DE" dirty="0"/>
              <a:t>Feldinhalte der Standartfelder und aller eigenen Felder mit Werten aus einer Datei</a:t>
            </a:r>
          </a:p>
          <a:p>
            <a:r>
              <a:rPr lang="de-DE" dirty="0"/>
              <a:t>Referenztabellen (mehr Einträge je Mitglied) Sparten oder Beiträge</a:t>
            </a:r>
          </a:p>
          <a:p>
            <a:r>
              <a:rPr lang="de-DE" dirty="0"/>
              <a:t>Verschiedene Sonderfunktionen je nach Tabelle</a:t>
            </a:r>
          </a:p>
          <a:p>
            <a:endParaRPr lang="de-DE" dirty="0"/>
          </a:p>
          <a:p>
            <a:pPr marL="0" indent="0">
              <a:buNone/>
            </a:pPr>
            <a:r>
              <a:rPr lang="de-DE" b="1" dirty="0">
                <a:solidFill>
                  <a:srgbClr val="FF0000"/>
                </a:solidFill>
              </a:rPr>
              <a:t>!!! Vor jeder Massenänderung sollte ein Backup (Datensicherung) erstellt werden !!!</a:t>
            </a:r>
          </a:p>
          <a:p>
            <a:endParaRPr lang="de-DE" dirty="0"/>
          </a:p>
          <a:p>
            <a:endParaRPr lang="de-DE" dirty="0"/>
          </a:p>
        </p:txBody>
      </p:sp>
    </p:spTree>
    <p:extLst>
      <p:ext uri="{BB962C8B-B14F-4D97-AF65-F5344CB8AC3E}">
        <p14:creationId xmlns:p14="http://schemas.microsoft.com/office/powerpoint/2010/main" val="1590386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35" presetClass="emph" presetSubtype="0" fill="hold" grpId="1" nodeType="withEffect">
                                  <p:stCondLst>
                                    <p:cond delay="0"/>
                                  </p:stCondLst>
                                  <p:childTnLst>
                                    <p:anim calcmode="discrete" valueType="str">
                                      <p:cBhvr>
                                        <p:cTn id="32" dur="3000" fill="hold"/>
                                        <p:tgtEl>
                                          <p:spTgt spid="3">
                                            <p:txEl>
                                              <p:pRg st="7" end="7"/>
                                            </p:txEl>
                                          </p:spTgt>
                                        </p:tgtEl>
                                        <p:attrNameLst>
                                          <p:attrName>style.visibility</p:attrName>
                                        </p:attrNameLst>
                                      </p:cBhvr>
                                      <p:tavLst>
                                        <p:tav tm="0">
                                          <p:val>
                                            <p:strVal val="hidden"/>
                                          </p:val>
                                        </p:tav>
                                        <p:tav tm="50000">
                                          <p:val>
                                            <p:strVal val="visible"/>
                                          </p:val>
                                        </p:tav>
                                      </p:tavLst>
                                    </p:anim>
                                  </p:childTnLst>
                                </p:cTn>
                              </p:par>
                              <p:par>
                                <p:cTn id="33" presetID="35" presetClass="emph" presetSubtype="0" fill="hold" grpId="2" nodeType="withEffect">
                                  <p:stCondLst>
                                    <p:cond delay="0"/>
                                  </p:stCondLst>
                                  <p:childTnLst>
                                    <p:anim calcmode="discrete" valueType="str">
                                      <p:cBhvr>
                                        <p:cTn id="34" dur="1000" fill="hold"/>
                                        <p:tgtEl>
                                          <p:spTgt spid="3">
                                            <p:txEl>
                                              <p:pRg st="7" end="7"/>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 grpId="2"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4F3C63-EFCB-40F0-8910-79F75D6286C2}"/>
              </a:ext>
            </a:extLst>
          </p:cNvPr>
          <p:cNvSpPr>
            <a:spLocks noGrp="1"/>
          </p:cNvSpPr>
          <p:nvPr>
            <p:ph type="title"/>
          </p:nvPr>
        </p:nvSpPr>
        <p:spPr/>
        <p:txBody>
          <a:bodyPr/>
          <a:lstStyle/>
          <a:p>
            <a:r>
              <a:rPr lang="de-DE" dirty="0"/>
              <a:t>Massenänderung</a:t>
            </a:r>
            <a:endParaRPr lang="en-DE" dirty="0"/>
          </a:p>
        </p:txBody>
      </p:sp>
      <p:sp>
        <p:nvSpPr>
          <p:cNvPr id="3" name="Textplatzhalter 2">
            <a:extLst>
              <a:ext uri="{FF2B5EF4-FFF2-40B4-BE49-F238E27FC236}">
                <a16:creationId xmlns:a16="http://schemas.microsoft.com/office/drawing/2014/main" id="{31FAC1E4-CEE3-47F6-B00D-5CFAAF1835F2}"/>
              </a:ext>
            </a:extLst>
          </p:cNvPr>
          <p:cNvSpPr>
            <a:spLocks noGrp="1"/>
          </p:cNvSpPr>
          <p:nvPr>
            <p:ph type="body" sz="quarter" idx="10"/>
          </p:nvPr>
        </p:nvSpPr>
        <p:spPr/>
        <p:txBody>
          <a:bodyPr/>
          <a:lstStyle/>
          <a:p>
            <a:r>
              <a:rPr lang="de-DE" dirty="0"/>
              <a:t>Auf welche Mitglieder soll die Massenänderung angewandt  werden, alle (gefilterten) oder nur die mit Haken markierten</a:t>
            </a:r>
          </a:p>
          <a:p>
            <a:r>
              <a:rPr lang="de-DE" dirty="0"/>
              <a:t>Massenänderungsart</a:t>
            </a:r>
          </a:p>
          <a:p>
            <a:pPr lvl="1"/>
            <a:r>
              <a:rPr lang="de-DE" dirty="0"/>
              <a:t>Fixe Feldinhalte</a:t>
            </a:r>
          </a:p>
          <a:p>
            <a:pPr lvl="1"/>
            <a:r>
              <a:rPr lang="de-DE" dirty="0"/>
              <a:t>Variable Feldinhalte</a:t>
            </a:r>
          </a:p>
          <a:p>
            <a:r>
              <a:rPr lang="de-DE" dirty="0"/>
              <a:t>Massenänderung in Untertabellen wie z. B. Beiträge</a:t>
            </a:r>
          </a:p>
          <a:p>
            <a:r>
              <a:rPr lang="de-DE" dirty="0"/>
              <a:t>Mitgliedsnummernneuvergabe nach Mitgliedernummernkreis</a:t>
            </a:r>
          </a:p>
          <a:p>
            <a:r>
              <a:rPr lang="de-DE" dirty="0"/>
              <a:t>Berechnete eigene Felder neu berechnen</a:t>
            </a:r>
          </a:p>
          <a:p>
            <a:pPr lvl="1"/>
            <a:endParaRPr lang="en-DE" dirty="0"/>
          </a:p>
        </p:txBody>
      </p:sp>
      <p:pic>
        <p:nvPicPr>
          <p:cNvPr id="5" name="Grafik 4">
            <a:extLst>
              <a:ext uri="{FF2B5EF4-FFF2-40B4-BE49-F238E27FC236}">
                <a16:creationId xmlns:a16="http://schemas.microsoft.com/office/drawing/2014/main" id="{7607794A-6C9B-4ECA-9C62-B1352451BE34}"/>
              </a:ext>
            </a:extLst>
          </p:cNvPr>
          <p:cNvPicPr>
            <a:picLocks noChangeAspect="1"/>
          </p:cNvPicPr>
          <p:nvPr/>
        </p:nvPicPr>
        <p:blipFill>
          <a:blip r:embed="rId2"/>
          <a:stretch>
            <a:fillRect/>
          </a:stretch>
        </p:blipFill>
        <p:spPr>
          <a:xfrm>
            <a:off x="303727" y="1524000"/>
            <a:ext cx="5052498" cy="4930567"/>
          </a:xfrm>
          <a:prstGeom prst="rect">
            <a:avLst/>
          </a:prstGeom>
        </p:spPr>
      </p:pic>
      <p:sp>
        <p:nvSpPr>
          <p:cNvPr id="6" name="Rechteck: abgerundete Ecken 5">
            <a:extLst>
              <a:ext uri="{FF2B5EF4-FFF2-40B4-BE49-F238E27FC236}">
                <a16:creationId xmlns:a16="http://schemas.microsoft.com/office/drawing/2014/main" id="{2963C590-68A2-4428-BDD0-D25CC23C06BB}"/>
              </a:ext>
            </a:extLst>
          </p:cNvPr>
          <p:cNvSpPr/>
          <p:nvPr/>
        </p:nvSpPr>
        <p:spPr>
          <a:xfrm>
            <a:off x="316176" y="1790880"/>
            <a:ext cx="2659499" cy="78183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1F277543-9BE1-4BD5-918F-0F1D15631A16}"/>
              </a:ext>
            </a:extLst>
          </p:cNvPr>
          <p:cNvSpPr/>
          <p:nvPr/>
        </p:nvSpPr>
        <p:spPr>
          <a:xfrm>
            <a:off x="316176" y="2647161"/>
            <a:ext cx="2659499" cy="78183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BE5A0AA2-CA7A-4969-8971-FFE56306F8FB}"/>
              </a:ext>
            </a:extLst>
          </p:cNvPr>
          <p:cNvSpPr/>
          <p:nvPr/>
        </p:nvSpPr>
        <p:spPr>
          <a:xfrm>
            <a:off x="316176" y="3429001"/>
            <a:ext cx="2659499" cy="59281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CC07EED4-9F5A-43A5-B2DD-2B6CA4EE93AF}"/>
              </a:ext>
            </a:extLst>
          </p:cNvPr>
          <p:cNvSpPr/>
          <p:nvPr/>
        </p:nvSpPr>
        <p:spPr>
          <a:xfrm>
            <a:off x="303727" y="4021811"/>
            <a:ext cx="2659499" cy="32546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769CEB28-43B6-46C6-AC7A-79A467100E93}"/>
              </a:ext>
            </a:extLst>
          </p:cNvPr>
          <p:cNvSpPr/>
          <p:nvPr/>
        </p:nvSpPr>
        <p:spPr>
          <a:xfrm>
            <a:off x="303726" y="4552628"/>
            <a:ext cx="3175643" cy="32546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090475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14AA80-7A96-4FAA-A795-C0BA0770673A}"/>
              </a:ext>
            </a:extLst>
          </p:cNvPr>
          <p:cNvSpPr>
            <a:spLocks noGrp="1"/>
          </p:cNvSpPr>
          <p:nvPr>
            <p:ph type="title"/>
          </p:nvPr>
        </p:nvSpPr>
        <p:spPr/>
        <p:txBody>
          <a:bodyPr/>
          <a:lstStyle/>
          <a:p>
            <a:r>
              <a:rPr lang="de-DE" dirty="0"/>
              <a:t>Fixe Feldänderungen</a:t>
            </a:r>
            <a:endParaRPr lang="en-DE" dirty="0"/>
          </a:p>
        </p:txBody>
      </p:sp>
      <p:sp>
        <p:nvSpPr>
          <p:cNvPr id="3" name="Textplatzhalter 2">
            <a:extLst>
              <a:ext uri="{FF2B5EF4-FFF2-40B4-BE49-F238E27FC236}">
                <a16:creationId xmlns:a16="http://schemas.microsoft.com/office/drawing/2014/main" id="{ADF7A074-F6ED-4755-BFE3-46DB1DF23135}"/>
              </a:ext>
            </a:extLst>
          </p:cNvPr>
          <p:cNvSpPr>
            <a:spLocks noGrp="1"/>
          </p:cNvSpPr>
          <p:nvPr>
            <p:ph type="body" sz="quarter" idx="10"/>
          </p:nvPr>
        </p:nvSpPr>
        <p:spPr/>
        <p:txBody>
          <a:bodyPr/>
          <a:lstStyle/>
          <a:p>
            <a:r>
              <a:rPr lang="de-DE" dirty="0"/>
              <a:t>Auf wie viele Mitglieder wirkt sich die Änderung aus und welches Feld soll geändert werden</a:t>
            </a:r>
          </a:p>
          <a:p>
            <a:r>
              <a:rPr lang="de-DE" dirty="0"/>
              <a:t>Neuer Wert ist ein </a:t>
            </a:r>
            <a:r>
              <a:rPr lang="de-DE" dirty="0" err="1"/>
              <a:t>Fixwert</a:t>
            </a:r>
            <a:r>
              <a:rPr lang="de-DE" dirty="0"/>
              <a:t>, der in o.g. Felder übernommen wird. Wert aus </a:t>
            </a:r>
            <a:r>
              <a:rPr lang="de-DE" dirty="0" err="1"/>
              <a:t>exi</a:t>
            </a:r>
            <a:r>
              <a:rPr lang="de-DE" dirty="0"/>
              <a:t>…. Feldinhalt wird in ein anderes Feld kopiert ( Bsp. Zähler Anfang, Zähler Ende)</a:t>
            </a:r>
          </a:p>
          <a:p>
            <a:r>
              <a:rPr lang="de-DE" dirty="0"/>
              <a:t>Filter auf die zu ändernden Felder</a:t>
            </a:r>
          </a:p>
          <a:p>
            <a:r>
              <a:rPr lang="de-DE" dirty="0"/>
              <a:t>Neuer Feldinhalt bei fixen Änderungen</a:t>
            </a:r>
          </a:p>
          <a:p>
            <a:endParaRPr lang="en-DE" dirty="0"/>
          </a:p>
        </p:txBody>
      </p:sp>
      <p:pic>
        <p:nvPicPr>
          <p:cNvPr id="5" name="Grafik 4">
            <a:extLst>
              <a:ext uri="{FF2B5EF4-FFF2-40B4-BE49-F238E27FC236}">
                <a16:creationId xmlns:a16="http://schemas.microsoft.com/office/drawing/2014/main" id="{21A4C015-FC88-4729-BF60-6FF2DDF1CB68}"/>
              </a:ext>
            </a:extLst>
          </p:cNvPr>
          <p:cNvPicPr>
            <a:picLocks noChangeAspect="1"/>
          </p:cNvPicPr>
          <p:nvPr/>
        </p:nvPicPr>
        <p:blipFill>
          <a:blip r:embed="rId2"/>
          <a:stretch>
            <a:fillRect/>
          </a:stretch>
        </p:blipFill>
        <p:spPr>
          <a:xfrm>
            <a:off x="283063" y="1378523"/>
            <a:ext cx="4625741" cy="3825572"/>
          </a:xfrm>
          <a:prstGeom prst="rect">
            <a:avLst/>
          </a:prstGeom>
        </p:spPr>
      </p:pic>
      <p:sp>
        <p:nvSpPr>
          <p:cNvPr id="8" name="Rechteck: abgerundete Ecken 7">
            <a:extLst>
              <a:ext uri="{FF2B5EF4-FFF2-40B4-BE49-F238E27FC236}">
                <a16:creationId xmlns:a16="http://schemas.microsoft.com/office/drawing/2014/main" id="{7545B867-FD4F-4159-A9D2-FF047C35B8CE}"/>
              </a:ext>
            </a:extLst>
          </p:cNvPr>
          <p:cNvSpPr/>
          <p:nvPr/>
        </p:nvSpPr>
        <p:spPr>
          <a:xfrm>
            <a:off x="481956" y="2048522"/>
            <a:ext cx="4245027" cy="64818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EF4FAFF4-C37E-4FBB-95E2-0B0BDC90A44B}"/>
              </a:ext>
            </a:extLst>
          </p:cNvPr>
          <p:cNvSpPr/>
          <p:nvPr/>
        </p:nvSpPr>
        <p:spPr>
          <a:xfrm>
            <a:off x="473419" y="2708190"/>
            <a:ext cx="4245027" cy="25973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A3EDD3FE-61A1-42F0-A7D0-6B8C81433E50}"/>
              </a:ext>
            </a:extLst>
          </p:cNvPr>
          <p:cNvSpPr/>
          <p:nvPr/>
        </p:nvSpPr>
        <p:spPr>
          <a:xfrm>
            <a:off x="473418" y="3052238"/>
            <a:ext cx="4245027" cy="91115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hteck: abgerundete Ecken 10">
            <a:extLst>
              <a:ext uri="{FF2B5EF4-FFF2-40B4-BE49-F238E27FC236}">
                <a16:creationId xmlns:a16="http://schemas.microsoft.com/office/drawing/2014/main" id="{A6139BAA-A51C-47E9-92B3-30B9A360A143}"/>
              </a:ext>
            </a:extLst>
          </p:cNvPr>
          <p:cNvSpPr/>
          <p:nvPr/>
        </p:nvSpPr>
        <p:spPr>
          <a:xfrm>
            <a:off x="473417" y="4130298"/>
            <a:ext cx="4245027" cy="52782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247780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6EFB0-2E75-4EFF-94D4-F0DD29668ABF}"/>
              </a:ext>
            </a:extLst>
          </p:cNvPr>
          <p:cNvSpPr>
            <a:spLocks noGrp="1"/>
          </p:cNvSpPr>
          <p:nvPr>
            <p:ph type="title"/>
          </p:nvPr>
        </p:nvSpPr>
        <p:spPr/>
        <p:txBody>
          <a:bodyPr/>
          <a:lstStyle/>
          <a:p>
            <a:r>
              <a:rPr lang="de-DE" dirty="0"/>
              <a:t>Änderung aus Datei</a:t>
            </a:r>
            <a:endParaRPr lang="en-DE" dirty="0"/>
          </a:p>
        </p:txBody>
      </p:sp>
      <p:sp>
        <p:nvSpPr>
          <p:cNvPr id="3" name="Textplatzhalter 2">
            <a:extLst>
              <a:ext uri="{FF2B5EF4-FFF2-40B4-BE49-F238E27FC236}">
                <a16:creationId xmlns:a16="http://schemas.microsoft.com/office/drawing/2014/main" id="{C54F71D7-DFCB-4A15-9933-15F86F06D05A}"/>
              </a:ext>
            </a:extLst>
          </p:cNvPr>
          <p:cNvSpPr>
            <a:spLocks noGrp="1"/>
          </p:cNvSpPr>
          <p:nvPr>
            <p:ph type="body" sz="quarter" idx="10"/>
          </p:nvPr>
        </p:nvSpPr>
        <p:spPr/>
        <p:txBody>
          <a:bodyPr>
            <a:normAutofit fontScale="92500" lnSpcReduction="10000"/>
          </a:bodyPr>
          <a:lstStyle/>
          <a:p>
            <a:r>
              <a:rPr lang="de-DE" dirty="0"/>
              <a:t>Welcher Dateityp soll importiert werden. Bitte verwenden Sie die getrennten Werte um Unliebsamkeiten zu vermeiden.</a:t>
            </a:r>
          </a:p>
          <a:p>
            <a:r>
              <a:rPr lang="de-DE" dirty="0"/>
              <a:t>Auswahl der zu importierenden Datei</a:t>
            </a:r>
          </a:p>
          <a:p>
            <a:r>
              <a:rPr lang="de-DE" dirty="0"/>
              <a:t>Trennzeicheneinstellung der zu importierenden Datei</a:t>
            </a:r>
          </a:p>
          <a:p>
            <a:r>
              <a:rPr lang="de-DE" dirty="0"/>
              <a:t>Filterspalten, in diesem Fall muss im Mitglied der Ort mit dem vorhandenen Ort übereistimmen (Bsp. Importiere, wenn im Feld Ort derselbe Ort steht wie im Mitglied)</a:t>
            </a:r>
          </a:p>
          <a:p>
            <a:r>
              <a:rPr lang="de-DE" dirty="0"/>
              <a:t>Welche(s) Feld(er) sollen importiert werden</a:t>
            </a:r>
            <a:endParaRPr lang="en-DE" dirty="0"/>
          </a:p>
        </p:txBody>
      </p:sp>
      <p:pic>
        <p:nvPicPr>
          <p:cNvPr id="5" name="Grafik 4">
            <a:extLst>
              <a:ext uri="{FF2B5EF4-FFF2-40B4-BE49-F238E27FC236}">
                <a16:creationId xmlns:a16="http://schemas.microsoft.com/office/drawing/2014/main" id="{6326B83A-DF6C-44C4-84B0-26C706EBB7D8}"/>
              </a:ext>
            </a:extLst>
          </p:cNvPr>
          <p:cNvPicPr>
            <a:picLocks noChangeAspect="1"/>
          </p:cNvPicPr>
          <p:nvPr/>
        </p:nvPicPr>
        <p:blipFill>
          <a:blip r:embed="rId2"/>
          <a:stretch>
            <a:fillRect/>
          </a:stretch>
        </p:blipFill>
        <p:spPr>
          <a:xfrm>
            <a:off x="362671" y="1271272"/>
            <a:ext cx="6707278" cy="4950939"/>
          </a:xfrm>
          <a:prstGeom prst="rect">
            <a:avLst/>
          </a:prstGeom>
        </p:spPr>
      </p:pic>
      <p:pic>
        <p:nvPicPr>
          <p:cNvPr id="9" name="Grafik 8">
            <a:extLst>
              <a:ext uri="{FF2B5EF4-FFF2-40B4-BE49-F238E27FC236}">
                <a16:creationId xmlns:a16="http://schemas.microsoft.com/office/drawing/2014/main" id="{D4E7524B-71FC-434E-96D1-69E625EB65E3}"/>
              </a:ext>
            </a:extLst>
          </p:cNvPr>
          <p:cNvPicPr>
            <a:picLocks noChangeAspect="1"/>
          </p:cNvPicPr>
          <p:nvPr/>
        </p:nvPicPr>
        <p:blipFill>
          <a:blip r:embed="rId3"/>
          <a:stretch>
            <a:fillRect/>
          </a:stretch>
        </p:blipFill>
        <p:spPr>
          <a:xfrm>
            <a:off x="362670" y="1271272"/>
            <a:ext cx="6707278" cy="4950939"/>
          </a:xfrm>
          <a:prstGeom prst="rect">
            <a:avLst/>
          </a:prstGeom>
        </p:spPr>
      </p:pic>
      <p:pic>
        <p:nvPicPr>
          <p:cNvPr id="11" name="Grafik 10">
            <a:extLst>
              <a:ext uri="{FF2B5EF4-FFF2-40B4-BE49-F238E27FC236}">
                <a16:creationId xmlns:a16="http://schemas.microsoft.com/office/drawing/2014/main" id="{9CB3912A-F2F1-4F30-AF7A-596AFA5C373B}"/>
              </a:ext>
            </a:extLst>
          </p:cNvPr>
          <p:cNvPicPr>
            <a:picLocks noChangeAspect="1"/>
          </p:cNvPicPr>
          <p:nvPr/>
        </p:nvPicPr>
        <p:blipFill>
          <a:blip r:embed="rId4"/>
          <a:stretch>
            <a:fillRect/>
          </a:stretch>
        </p:blipFill>
        <p:spPr>
          <a:xfrm>
            <a:off x="362669" y="1271273"/>
            <a:ext cx="6707279" cy="4950940"/>
          </a:xfrm>
          <a:prstGeom prst="rect">
            <a:avLst/>
          </a:prstGeom>
        </p:spPr>
      </p:pic>
      <p:pic>
        <p:nvPicPr>
          <p:cNvPr id="13" name="Grafik 12">
            <a:extLst>
              <a:ext uri="{FF2B5EF4-FFF2-40B4-BE49-F238E27FC236}">
                <a16:creationId xmlns:a16="http://schemas.microsoft.com/office/drawing/2014/main" id="{9F4F4192-C8E1-4AC1-9528-3B51C6E94BBB}"/>
              </a:ext>
            </a:extLst>
          </p:cNvPr>
          <p:cNvPicPr>
            <a:picLocks noChangeAspect="1"/>
          </p:cNvPicPr>
          <p:nvPr/>
        </p:nvPicPr>
        <p:blipFill>
          <a:blip r:embed="rId5"/>
          <a:stretch>
            <a:fillRect/>
          </a:stretch>
        </p:blipFill>
        <p:spPr>
          <a:xfrm>
            <a:off x="362669" y="1271272"/>
            <a:ext cx="6707278" cy="4950939"/>
          </a:xfrm>
          <a:prstGeom prst="rect">
            <a:avLst/>
          </a:prstGeom>
        </p:spPr>
      </p:pic>
      <p:pic>
        <p:nvPicPr>
          <p:cNvPr id="15" name="Grafik 14">
            <a:extLst>
              <a:ext uri="{FF2B5EF4-FFF2-40B4-BE49-F238E27FC236}">
                <a16:creationId xmlns:a16="http://schemas.microsoft.com/office/drawing/2014/main" id="{FE2751E3-53B8-411B-AEB9-D88EED3BE40E}"/>
              </a:ext>
            </a:extLst>
          </p:cNvPr>
          <p:cNvPicPr>
            <a:picLocks noChangeAspect="1"/>
          </p:cNvPicPr>
          <p:nvPr/>
        </p:nvPicPr>
        <p:blipFill>
          <a:blip r:embed="rId5"/>
          <a:stretch>
            <a:fillRect/>
          </a:stretch>
        </p:blipFill>
        <p:spPr>
          <a:xfrm>
            <a:off x="362669" y="1271272"/>
            <a:ext cx="6707278" cy="4950939"/>
          </a:xfrm>
          <a:prstGeom prst="rect">
            <a:avLst/>
          </a:prstGeom>
        </p:spPr>
      </p:pic>
    </p:spTree>
    <p:extLst>
      <p:ext uri="{BB962C8B-B14F-4D97-AF65-F5344CB8AC3E}">
        <p14:creationId xmlns:p14="http://schemas.microsoft.com/office/powerpoint/2010/main" val="4147163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38FCA-3036-4B0E-8D5D-6AD338AC5FBD}"/>
              </a:ext>
            </a:extLst>
          </p:cNvPr>
          <p:cNvSpPr>
            <a:spLocks noGrp="1"/>
          </p:cNvSpPr>
          <p:nvPr>
            <p:ph type="title"/>
          </p:nvPr>
        </p:nvSpPr>
        <p:spPr/>
        <p:txBody>
          <a:bodyPr/>
          <a:lstStyle/>
          <a:p>
            <a:r>
              <a:rPr lang="de-DE" dirty="0"/>
              <a:t>Referenztabellen ändern</a:t>
            </a:r>
            <a:endParaRPr lang="en-DE" dirty="0"/>
          </a:p>
        </p:txBody>
      </p:sp>
      <p:sp>
        <p:nvSpPr>
          <p:cNvPr id="3" name="Textplatzhalter 2">
            <a:extLst>
              <a:ext uri="{FF2B5EF4-FFF2-40B4-BE49-F238E27FC236}">
                <a16:creationId xmlns:a16="http://schemas.microsoft.com/office/drawing/2014/main" id="{7093DD2B-DE70-4292-A97C-200C687DF879}"/>
              </a:ext>
            </a:extLst>
          </p:cNvPr>
          <p:cNvSpPr>
            <a:spLocks noGrp="1"/>
          </p:cNvSpPr>
          <p:nvPr>
            <p:ph type="body" sz="quarter" idx="10"/>
          </p:nvPr>
        </p:nvSpPr>
        <p:spPr/>
        <p:txBody>
          <a:bodyPr/>
          <a:lstStyle/>
          <a:p>
            <a:pPr marL="0" indent="0">
              <a:buNone/>
            </a:pPr>
            <a:r>
              <a:rPr lang="de-DE" dirty="0"/>
              <a:t>Referenztabelle Beiträge ändern</a:t>
            </a:r>
          </a:p>
          <a:p>
            <a:r>
              <a:rPr lang="de-DE" dirty="0"/>
              <a:t>Welcher Beitrag soll verändert werden</a:t>
            </a:r>
          </a:p>
          <a:p>
            <a:r>
              <a:rPr lang="de-DE" dirty="0"/>
              <a:t>Soll ein Eintrag geändert, hinzugefügt oder gelöscht werden</a:t>
            </a:r>
          </a:p>
          <a:p>
            <a:r>
              <a:rPr lang="de-DE" dirty="0"/>
              <a:t>Welches Feld soll von der Änderung betroffen sein</a:t>
            </a:r>
          </a:p>
          <a:p>
            <a:r>
              <a:rPr lang="de-DE" dirty="0"/>
              <a:t>Inhalt des betroffenen Felds</a:t>
            </a:r>
            <a:endParaRPr lang="en-DE" dirty="0"/>
          </a:p>
        </p:txBody>
      </p:sp>
      <p:pic>
        <p:nvPicPr>
          <p:cNvPr id="5" name="Grafik 4">
            <a:extLst>
              <a:ext uri="{FF2B5EF4-FFF2-40B4-BE49-F238E27FC236}">
                <a16:creationId xmlns:a16="http://schemas.microsoft.com/office/drawing/2014/main" id="{7A219E07-FBA6-4884-97D6-55E3F39871ED}"/>
              </a:ext>
            </a:extLst>
          </p:cNvPr>
          <p:cNvPicPr>
            <a:picLocks noChangeAspect="1"/>
          </p:cNvPicPr>
          <p:nvPr/>
        </p:nvPicPr>
        <p:blipFill>
          <a:blip r:embed="rId2"/>
          <a:stretch>
            <a:fillRect/>
          </a:stretch>
        </p:blipFill>
        <p:spPr>
          <a:xfrm>
            <a:off x="283063" y="1524000"/>
            <a:ext cx="6104149" cy="3612193"/>
          </a:xfrm>
          <a:prstGeom prst="rect">
            <a:avLst/>
          </a:prstGeom>
        </p:spPr>
      </p:pic>
      <p:sp>
        <p:nvSpPr>
          <p:cNvPr id="6" name="Rechteck: abgerundete Ecken 5">
            <a:extLst>
              <a:ext uri="{FF2B5EF4-FFF2-40B4-BE49-F238E27FC236}">
                <a16:creationId xmlns:a16="http://schemas.microsoft.com/office/drawing/2014/main" id="{BED3BE4C-E0A4-47B1-9E55-5E9F78C1D3FC}"/>
              </a:ext>
            </a:extLst>
          </p:cNvPr>
          <p:cNvSpPr/>
          <p:nvPr/>
        </p:nvSpPr>
        <p:spPr>
          <a:xfrm>
            <a:off x="362670" y="1937288"/>
            <a:ext cx="5733330" cy="26347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0A2AF793-47A7-47CF-8E99-AC3C9B602F66}"/>
              </a:ext>
            </a:extLst>
          </p:cNvPr>
          <p:cNvSpPr/>
          <p:nvPr/>
        </p:nvSpPr>
        <p:spPr>
          <a:xfrm>
            <a:off x="370419" y="2190426"/>
            <a:ext cx="5733330" cy="26347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7A5928AB-7209-41E3-952A-BE7CDA15A8B3}"/>
              </a:ext>
            </a:extLst>
          </p:cNvPr>
          <p:cNvSpPr/>
          <p:nvPr/>
        </p:nvSpPr>
        <p:spPr>
          <a:xfrm>
            <a:off x="331674" y="2583051"/>
            <a:ext cx="1946577" cy="144650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0EA9CA18-D461-4DBE-8E15-9EE5620420D0}"/>
              </a:ext>
            </a:extLst>
          </p:cNvPr>
          <p:cNvSpPr/>
          <p:nvPr/>
        </p:nvSpPr>
        <p:spPr>
          <a:xfrm>
            <a:off x="2278251" y="2583051"/>
            <a:ext cx="3825498" cy="144650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787190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01AD7-3D96-4AB4-BFC8-DF7978EA6A88}"/>
              </a:ext>
            </a:extLst>
          </p:cNvPr>
          <p:cNvSpPr>
            <a:spLocks noGrp="1"/>
          </p:cNvSpPr>
          <p:nvPr>
            <p:ph type="title"/>
          </p:nvPr>
        </p:nvSpPr>
        <p:spPr/>
        <p:txBody>
          <a:bodyPr/>
          <a:lstStyle/>
          <a:p>
            <a:r>
              <a:rPr lang="de-DE" dirty="0"/>
              <a:t>Neuvergabe Mitgliedsnummer</a:t>
            </a:r>
            <a:endParaRPr lang="en-DE" dirty="0"/>
          </a:p>
        </p:txBody>
      </p:sp>
      <p:sp>
        <p:nvSpPr>
          <p:cNvPr id="3" name="Textplatzhalter 2">
            <a:extLst>
              <a:ext uri="{FF2B5EF4-FFF2-40B4-BE49-F238E27FC236}">
                <a16:creationId xmlns:a16="http://schemas.microsoft.com/office/drawing/2014/main" id="{3895B287-BF88-4793-8E07-351FB0DB4751}"/>
              </a:ext>
            </a:extLst>
          </p:cNvPr>
          <p:cNvSpPr>
            <a:spLocks noGrp="1"/>
          </p:cNvSpPr>
          <p:nvPr>
            <p:ph type="body" sz="quarter" idx="10"/>
          </p:nvPr>
        </p:nvSpPr>
        <p:spPr/>
        <p:txBody>
          <a:bodyPr/>
          <a:lstStyle/>
          <a:p>
            <a:r>
              <a:rPr lang="de-DE" dirty="0"/>
              <a:t>Welcher Mitgliedsnummernkreis soll angewandt werden. Diesen können wir unter Verwaltung -&gt; Optionen -&gt; Register: Nummernkreise einstellen</a:t>
            </a:r>
          </a:p>
          <a:p>
            <a:r>
              <a:rPr lang="de-DE" dirty="0"/>
              <a:t>Welche Sortierung soll zur Neuvergabe angewandt werden</a:t>
            </a:r>
          </a:p>
          <a:p>
            <a:r>
              <a:rPr lang="de-DE" dirty="0"/>
              <a:t>Sollen bestehende Nummern überschrieben werden</a:t>
            </a:r>
          </a:p>
          <a:p>
            <a:endParaRPr lang="en-DE" dirty="0"/>
          </a:p>
        </p:txBody>
      </p:sp>
      <p:pic>
        <p:nvPicPr>
          <p:cNvPr id="5" name="Grafik 4">
            <a:extLst>
              <a:ext uri="{FF2B5EF4-FFF2-40B4-BE49-F238E27FC236}">
                <a16:creationId xmlns:a16="http://schemas.microsoft.com/office/drawing/2014/main" id="{2438C8C0-5292-4B57-8A33-80E10A3B8C61}"/>
              </a:ext>
            </a:extLst>
          </p:cNvPr>
          <p:cNvPicPr>
            <a:picLocks noChangeAspect="1"/>
          </p:cNvPicPr>
          <p:nvPr/>
        </p:nvPicPr>
        <p:blipFill>
          <a:blip r:embed="rId2"/>
          <a:stretch>
            <a:fillRect/>
          </a:stretch>
        </p:blipFill>
        <p:spPr>
          <a:xfrm>
            <a:off x="1896013" y="1711015"/>
            <a:ext cx="3223539" cy="4412362"/>
          </a:xfrm>
          <a:prstGeom prst="rect">
            <a:avLst/>
          </a:prstGeom>
        </p:spPr>
      </p:pic>
      <p:sp>
        <p:nvSpPr>
          <p:cNvPr id="6" name="Rechteck: abgerundete Ecken 5">
            <a:extLst>
              <a:ext uri="{FF2B5EF4-FFF2-40B4-BE49-F238E27FC236}">
                <a16:creationId xmlns:a16="http://schemas.microsoft.com/office/drawing/2014/main" id="{A173993B-C752-4BCB-BEBE-B33D52D09797}"/>
              </a:ext>
            </a:extLst>
          </p:cNvPr>
          <p:cNvSpPr/>
          <p:nvPr/>
        </p:nvSpPr>
        <p:spPr>
          <a:xfrm>
            <a:off x="2030278" y="4161295"/>
            <a:ext cx="2944678" cy="25572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E324C974-32AA-4FF5-A0E0-99FD99913A9D}"/>
              </a:ext>
            </a:extLst>
          </p:cNvPr>
          <p:cNvSpPr/>
          <p:nvPr/>
        </p:nvSpPr>
        <p:spPr>
          <a:xfrm>
            <a:off x="2030278" y="4414432"/>
            <a:ext cx="2944678" cy="79299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5AC71CE2-73CE-4751-AFF3-0F244247E225}"/>
              </a:ext>
            </a:extLst>
          </p:cNvPr>
          <p:cNvSpPr/>
          <p:nvPr/>
        </p:nvSpPr>
        <p:spPr>
          <a:xfrm>
            <a:off x="2030278" y="5259090"/>
            <a:ext cx="2944678" cy="25572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926117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1DE39-2C0E-4D4F-BB2F-0F51E56F4776}"/>
              </a:ext>
            </a:extLst>
          </p:cNvPr>
          <p:cNvSpPr>
            <a:spLocks noGrp="1"/>
          </p:cNvSpPr>
          <p:nvPr>
            <p:ph type="title"/>
          </p:nvPr>
        </p:nvSpPr>
        <p:spPr/>
        <p:txBody>
          <a:bodyPr/>
          <a:lstStyle/>
          <a:p>
            <a:r>
              <a:rPr lang="de-DE" dirty="0"/>
              <a:t>Geburtstage eintragen</a:t>
            </a:r>
            <a:endParaRPr lang="en-DE" dirty="0"/>
          </a:p>
        </p:txBody>
      </p:sp>
      <p:sp>
        <p:nvSpPr>
          <p:cNvPr id="3" name="Textplatzhalter 2">
            <a:extLst>
              <a:ext uri="{FF2B5EF4-FFF2-40B4-BE49-F238E27FC236}">
                <a16:creationId xmlns:a16="http://schemas.microsoft.com/office/drawing/2014/main" id="{17B1858C-5114-4216-B33E-2F054192258A}"/>
              </a:ext>
            </a:extLst>
          </p:cNvPr>
          <p:cNvSpPr>
            <a:spLocks noGrp="1"/>
          </p:cNvSpPr>
          <p:nvPr>
            <p:ph type="body" sz="quarter" idx="10"/>
          </p:nvPr>
        </p:nvSpPr>
        <p:spPr/>
        <p:txBody>
          <a:bodyPr/>
          <a:lstStyle/>
          <a:p>
            <a:r>
              <a:rPr lang="de-DE" dirty="0"/>
              <a:t>Termine in Kalender einfügen oder löschen</a:t>
            </a:r>
          </a:p>
          <a:p>
            <a:r>
              <a:rPr lang="de-DE" dirty="0"/>
              <a:t>Kalenderauswahl</a:t>
            </a:r>
          </a:p>
          <a:p>
            <a:r>
              <a:rPr lang="de-DE" dirty="0"/>
              <a:t>Anzeigebestimmung für Einträge</a:t>
            </a:r>
            <a:endParaRPr lang="en-DE" dirty="0"/>
          </a:p>
        </p:txBody>
      </p:sp>
      <p:pic>
        <p:nvPicPr>
          <p:cNvPr id="5" name="Grafik 4">
            <a:extLst>
              <a:ext uri="{FF2B5EF4-FFF2-40B4-BE49-F238E27FC236}">
                <a16:creationId xmlns:a16="http://schemas.microsoft.com/office/drawing/2014/main" id="{F4327215-E817-46CB-BDC8-EE32EEB3B550}"/>
              </a:ext>
            </a:extLst>
          </p:cNvPr>
          <p:cNvPicPr>
            <a:picLocks noChangeAspect="1"/>
          </p:cNvPicPr>
          <p:nvPr/>
        </p:nvPicPr>
        <p:blipFill>
          <a:blip r:embed="rId2"/>
          <a:stretch>
            <a:fillRect/>
          </a:stretch>
        </p:blipFill>
        <p:spPr>
          <a:xfrm>
            <a:off x="1334571" y="1929702"/>
            <a:ext cx="5105842" cy="3696020"/>
          </a:xfrm>
          <a:prstGeom prst="rect">
            <a:avLst/>
          </a:prstGeom>
        </p:spPr>
      </p:pic>
      <p:sp>
        <p:nvSpPr>
          <p:cNvPr id="6" name="Rechteck: abgerundete Ecken 5">
            <a:extLst>
              <a:ext uri="{FF2B5EF4-FFF2-40B4-BE49-F238E27FC236}">
                <a16:creationId xmlns:a16="http://schemas.microsoft.com/office/drawing/2014/main" id="{83091D7C-36EF-4CE5-AC0F-510DF5DFEF45}"/>
              </a:ext>
            </a:extLst>
          </p:cNvPr>
          <p:cNvSpPr/>
          <p:nvPr/>
        </p:nvSpPr>
        <p:spPr>
          <a:xfrm>
            <a:off x="1334570" y="2193011"/>
            <a:ext cx="3136691" cy="46494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F1C76695-73C9-4937-B5B0-38E12DBB21F3}"/>
              </a:ext>
            </a:extLst>
          </p:cNvPr>
          <p:cNvSpPr/>
          <p:nvPr/>
        </p:nvSpPr>
        <p:spPr>
          <a:xfrm>
            <a:off x="1334570" y="2744190"/>
            <a:ext cx="3136691" cy="83591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3222B7FC-2C02-4CCF-9C60-92D77B534EF7}"/>
              </a:ext>
            </a:extLst>
          </p:cNvPr>
          <p:cNvSpPr/>
          <p:nvPr/>
        </p:nvSpPr>
        <p:spPr>
          <a:xfrm>
            <a:off x="1334570" y="3999468"/>
            <a:ext cx="4570284" cy="101423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mc:AlternateContent xmlns:mc="http://schemas.openxmlformats.org/markup-compatibility/2006" xmlns:pslz="http://schemas.microsoft.com/office/powerpoint/2016/slidezoom">
        <mc:Choice Requires="pslz">
          <p:graphicFrame>
            <p:nvGraphicFramePr>
              <p:cNvPr id="10" name="Folienzoom 9">
                <a:extLst>
                  <a:ext uri="{FF2B5EF4-FFF2-40B4-BE49-F238E27FC236}">
                    <a16:creationId xmlns:a16="http://schemas.microsoft.com/office/drawing/2014/main" id="{19A095F1-CC0A-445C-8062-E59D9BB2DCF6}"/>
                  </a:ext>
                </a:extLst>
              </p:cNvPr>
              <p:cNvGraphicFramePr>
                <a:graphicFrameLocks noChangeAspect="1"/>
              </p:cNvGraphicFramePr>
              <p:nvPr>
                <p:extLst>
                  <p:ext uri="{D42A27DB-BD31-4B8C-83A1-F6EECF244321}">
                    <p14:modId xmlns:p14="http://schemas.microsoft.com/office/powerpoint/2010/main" val="326260103"/>
                  </p:ext>
                </p:extLst>
              </p:nvPr>
            </p:nvGraphicFramePr>
            <p:xfrm>
              <a:off x="8319427" y="4683394"/>
              <a:ext cx="3048000" cy="1714500"/>
            </p:xfrm>
            <a:graphic>
              <a:graphicData uri="http://schemas.microsoft.com/office/powerpoint/2016/slidezoom">
                <pslz:sldZm>
                  <pslz:sldZmObj sldId="369" cId="992705141">
                    <pslz:zmPr id="{B2473234-4AB4-4B85-B559-82050E942B19}"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0" name="Folienzoom 9">
                <a:extLst>
                  <a:ext uri="{FF2B5EF4-FFF2-40B4-BE49-F238E27FC236}">
                    <a16:creationId xmlns:a16="http://schemas.microsoft.com/office/drawing/2014/main" id="{19A095F1-CC0A-445C-8062-E59D9BB2DCF6}"/>
                  </a:ext>
                </a:extLst>
              </p:cNvPr>
              <p:cNvPicPr>
                <a:picLocks noGrp="1" noRot="1" noChangeAspect="1" noMove="1" noResize="1" noEditPoints="1" noAdjustHandles="1" noChangeArrowheads="1" noChangeShapeType="1"/>
              </p:cNvPicPr>
              <p:nvPr/>
            </p:nvPicPr>
            <p:blipFill>
              <a:blip r:embed="rId4"/>
              <a:stretch>
                <a:fillRect/>
              </a:stretch>
            </p:blipFill>
            <p:spPr>
              <a:xfrm>
                <a:off x="8319427" y="4683394"/>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8443284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F743C-CA44-49C5-ADCE-4E704D4483D1}"/>
              </a:ext>
            </a:extLst>
          </p:cNvPr>
          <p:cNvSpPr>
            <a:spLocks noGrp="1"/>
          </p:cNvSpPr>
          <p:nvPr>
            <p:ph type="title"/>
          </p:nvPr>
        </p:nvSpPr>
        <p:spPr/>
        <p:txBody>
          <a:bodyPr/>
          <a:lstStyle/>
          <a:p>
            <a:r>
              <a:rPr lang="de-DE" dirty="0"/>
              <a:t>Maskendesigner</a:t>
            </a:r>
            <a:endParaRPr lang="en-DE" dirty="0"/>
          </a:p>
        </p:txBody>
      </p:sp>
      <p:sp>
        <p:nvSpPr>
          <p:cNvPr id="3" name="Textplatzhalter 2">
            <a:extLst>
              <a:ext uri="{FF2B5EF4-FFF2-40B4-BE49-F238E27FC236}">
                <a16:creationId xmlns:a16="http://schemas.microsoft.com/office/drawing/2014/main" id="{77C96887-2222-4ED6-80A2-C22B69E9AEE6}"/>
              </a:ext>
            </a:extLst>
          </p:cNvPr>
          <p:cNvSpPr>
            <a:spLocks noGrp="1"/>
          </p:cNvSpPr>
          <p:nvPr>
            <p:ph type="body" sz="quarter" idx="10"/>
          </p:nvPr>
        </p:nvSpPr>
        <p:spPr>
          <a:xfrm>
            <a:off x="283063" y="1524000"/>
            <a:ext cx="11546267" cy="4950939"/>
          </a:xfrm>
        </p:spPr>
        <p:txBody>
          <a:bodyPr/>
          <a:lstStyle/>
          <a:p>
            <a:pPr marL="0" indent="0">
              <a:buNone/>
            </a:pPr>
            <a:r>
              <a:rPr lang="de-DE" dirty="0" err="1"/>
              <a:t>Vereinsadmins</a:t>
            </a:r>
            <a:r>
              <a:rPr lang="de-DE" dirty="0"/>
              <a:t> (oder die Inhaber der Adminrolle) haben die Möglichkeit, spezielle Mitgliedereingabemasken anzulegen. Damit eröffnen sich ganz neue Möglichkeiten</a:t>
            </a:r>
          </a:p>
          <a:p>
            <a:r>
              <a:rPr lang="de-DE" dirty="0"/>
              <a:t>Nicht verwendete Felder können ausgeblendet werden</a:t>
            </a:r>
          </a:p>
          <a:p>
            <a:r>
              <a:rPr lang="de-DE" dirty="0"/>
              <a:t>Eigene Felder können nahtlos eingebunden werden</a:t>
            </a:r>
          </a:p>
          <a:p>
            <a:r>
              <a:rPr lang="de-DE" dirty="0"/>
              <a:t>Neue Register können erstellt werden</a:t>
            </a:r>
          </a:p>
          <a:p>
            <a:r>
              <a:rPr lang="de-DE" dirty="0"/>
              <a:t>Mit Farben und anderen Formatierungsoptionen können Dinge hervorgehoben werden</a:t>
            </a:r>
          </a:p>
          <a:p>
            <a:r>
              <a:rPr lang="de-DE" dirty="0"/>
              <a:t>Je nach Anwendung können Benutzern mehrere Masken zugewiesen werden</a:t>
            </a:r>
          </a:p>
          <a:p>
            <a:r>
              <a:rPr lang="de-DE" dirty="0"/>
              <a:t>Je nach Benutzer können individuelle Masken gesetzt werden</a:t>
            </a:r>
          </a:p>
          <a:p>
            <a:r>
              <a:rPr lang="de-DE" dirty="0"/>
              <a:t>In den Masken kann die Tab-Reihenfolge geändert werden</a:t>
            </a:r>
          </a:p>
          <a:p>
            <a:pPr marL="0" indent="0">
              <a:buNone/>
            </a:pPr>
            <a:r>
              <a:rPr lang="de-DE" dirty="0"/>
              <a:t>Der Maskendesigner kann unter Verwaltung -&gt; Optionen -&gt; Schaltfläche: Maskendesigner gestartet werden</a:t>
            </a:r>
            <a:endParaRPr lang="en-DE" dirty="0"/>
          </a:p>
        </p:txBody>
      </p:sp>
    </p:spTree>
    <p:extLst>
      <p:ext uri="{BB962C8B-B14F-4D97-AF65-F5344CB8AC3E}">
        <p14:creationId xmlns:p14="http://schemas.microsoft.com/office/powerpoint/2010/main" val="1268174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8F55B-0B9B-4D07-B6B1-E662BD7B7E2B}"/>
              </a:ext>
            </a:extLst>
          </p:cNvPr>
          <p:cNvSpPr>
            <a:spLocks noGrp="1"/>
          </p:cNvSpPr>
          <p:nvPr>
            <p:ph type="title"/>
          </p:nvPr>
        </p:nvSpPr>
        <p:spPr/>
        <p:txBody>
          <a:bodyPr/>
          <a:lstStyle/>
          <a:p>
            <a:r>
              <a:rPr lang="de-DE" dirty="0"/>
              <a:t>Masken neu, öffnen, löschen</a:t>
            </a:r>
            <a:endParaRPr lang="en-DE" dirty="0"/>
          </a:p>
        </p:txBody>
      </p:sp>
      <p:sp>
        <p:nvSpPr>
          <p:cNvPr id="3" name="Textplatzhalter 2">
            <a:extLst>
              <a:ext uri="{FF2B5EF4-FFF2-40B4-BE49-F238E27FC236}">
                <a16:creationId xmlns:a16="http://schemas.microsoft.com/office/drawing/2014/main" id="{F07F2676-4A60-4697-AE29-35BF56F91BA4}"/>
              </a:ext>
            </a:extLst>
          </p:cNvPr>
          <p:cNvSpPr>
            <a:spLocks noGrp="1"/>
          </p:cNvSpPr>
          <p:nvPr>
            <p:ph type="body" sz="quarter" idx="10"/>
          </p:nvPr>
        </p:nvSpPr>
        <p:spPr/>
        <p:txBody>
          <a:bodyPr/>
          <a:lstStyle/>
          <a:p>
            <a:r>
              <a:rPr lang="de-DE" dirty="0"/>
              <a:t>Neue Maske anlegen, bestehende öffnen, bearbeitete speichern oder unter neuem Namen speichern</a:t>
            </a:r>
          </a:p>
          <a:p>
            <a:r>
              <a:rPr lang="de-DE" dirty="0"/>
              <a:t>Masken können nur gelöscht werden, wie diese bereits geöffnet wurden</a:t>
            </a:r>
          </a:p>
          <a:p>
            <a:r>
              <a:rPr lang="de-DE" dirty="0"/>
              <a:t>Maske auswählen um zu öffnen</a:t>
            </a:r>
            <a:endParaRPr lang="en-DE" dirty="0"/>
          </a:p>
        </p:txBody>
      </p:sp>
      <p:pic>
        <p:nvPicPr>
          <p:cNvPr id="7" name="Grafik 6">
            <a:extLst>
              <a:ext uri="{FF2B5EF4-FFF2-40B4-BE49-F238E27FC236}">
                <a16:creationId xmlns:a16="http://schemas.microsoft.com/office/drawing/2014/main" id="{C7D3E7B2-01B7-4F80-AE1A-B81401F51983}"/>
              </a:ext>
            </a:extLst>
          </p:cNvPr>
          <p:cNvPicPr>
            <a:picLocks noChangeAspect="1"/>
          </p:cNvPicPr>
          <p:nvPr/>
        </p:nvPicPr>
        <p:blipFill>
          <a:blip r:embed="rId2"/>
          <a:stretch>
            <a:fillRect/>
          </a:stretch>
        </p:blipFill>
        <p:spPr>
          <a:xfrm>
            <a:off x="283063" y="1378523"/>
            <a:ext cx="6707965" cy="3472995"/>
          </a:xfrm>
          <a:prstGeom prst="rect">
            <a:avLst/>
          </a:prstGeom>
        </p:spPr>
      </p:pic>
      <p:sp>
        <p:nvSpPr>
          <p:cNvPr id="8" name="Rechteck: abgerundete Ecken 7">
            <a:extLst>
              <a:ext uri="{FF2B5EF4-FFF2-40B4-BE49-F238E27FC236}">
                <a16:creationId xmlns:a16="http://schemas.microsoft.com/office/drawing/2014/main" id="{3CC1A17D-135F-41C2-A573-AAC8D5D95572}"/>
              </a:ext>
            </a:extLst>
          </p:cNvPr>
          <p:cNvSpPr/>
          <p:nvPr/>
        </p:nvSpPr>
        <p:spPr>
          <a:xfrm>
            <a:off x="283062" y="4525505"/>
            <a:ext cx="3765213" cy="32601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177BF0F5-0559-4B7D-8744-504C252A1BED}"/>
              </a:ext>
            </a:extLst>
          </p:cNvPr>
          <p:cNvSpPr/>
          <p:nvPr/>
        </p:nvSpPr>
        <p:spPr>
          <a:xfrm>
            <a:off x="1907991" y="2373985"/>
            <a:ext cx="2805257" cy="123900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hteck: abgerundete Ecken 11">
            <a:extLst>
              <a:ext uri="{FF2B5EF4-FFF2-40B4-BE49-F238E27FC236}">
                <a16:creationId xmlns:a16="http://schemas.microsoft.com/office/drawing/2014/main" id="{1ED2351E-D644-4CC8-B607-827FC7DE3E57}"/>
              </a:ext>
            </a:extLst>
          </p:cNvPr>
          <p:cNvSpPr/>
          <p:nvPr/>
        </p:nvSpPr>
        <p:spPr>
          <a:xfrm>
            <a:off x="4107748" y="4525504"/>
            <a:ext cx="933554" cy="32601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037024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AAB70-3C2E-4289-B977-9DCD46B0F65F}"/>
              </a:ext>
            </a:extLst>
          </p:cNvPr>
          <p:cNvSpPr>
            <a:spLocks noGrp="1"/>
          </p:cNvSpPr>
          <p:nvPr>
            <p:ph type="title"/>
          </p:nvPr>
        </p:nvSpPr>
        <p:spPr/>
        <p:txBody>
          <a:bodyPr/>
          <a:lstStyle/>
          <a:p>
            <a:r>
              <a:rPr lang="de-DE" dirty="0"/>
              <a:t>Tag 2</a:t>
            </a:r>
            <a:endParaRPr lang="en-DE" dirty="0"/>
          </a:p>
        </p:txBody>
      </p:sp>
      <p:sp>
        <p:nvSpPr>
          <p:cNvPr id="3" name="Textfeld 2">
            <a:extLst>
              <a:ext uri="{FF2B5EF4-FFF2-40B4-BE49-F238E27FC236}">
                <a16:creationId xmlns:a16="http://schemas.microsoft.com/office/drawing/2014/main" id="{D55D466A-7B4F-42A2-8854-DE42C47EF502}"/>
              </a:ext>
            </a:extLst>
          </p:cNvPr>
          <p:cNvSpPr txBox="1"/>
          <p:nvPr/>
        </p:nvSpPr>
        <p:spPr>
          <a:xfrm>
            <a:off x="362311" y="1877568"/>
            <a:ext cx="11308080" cy="295465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dirty="0">
                <a:hlinkClick r:id="rId2" action="ppaction://hlinksldjump">
                  <a:extLst>
                    <a:ext uri="{A12FA001-AC4F-418D-AE19-62706E023703}">
                      <ahyp:hlinkClr xmlns:ahyp="http://schemas.microsoft.com/office/drawing/2018/hyperlinkcolor" val="tx"/>
                    </a:ext>
                  </a:extLst>
                </a:hlinkClick>
              </a:rPr>
              <a:t>Benutzerverwaltung Grundlagen</a:t>
            </a:r>
            <a:endParaRPr lang="de-DE" dirty="0"/>
          </a:p>
          <a:p>
            <a:pPr marL="285750" indent="-285750">
              <a:spcBef>
                <a:spcPts val="600"/>
              </a:spcBef>
              <a:spcAft>
                <a:spcPts val="600"/>
              </a:spcAft>
              <a:buFont typeface="Arial" panose="020B0604020202020204" pitchFamily="34" charset="0"/>
              <a:buChar char="•"/>
            </a:pPr>
            <a:r>
              <a:rPr lang="de-DE" dirty="0">
                <a:hlinkClick r:id="rId3" action="ppaction://hlinksldjump">
                  <a:extLst>
                    <a:ext uri="{A12FA001-AC4F-418D-AE19-62706E023703}">
                      <ahyp:hlinkClr xmlns:ahyp="http://schemas.microsoft.com/office/drawing/2018/hyperlinkcolor" val="tx"/>
                    </a:ext>
                  </a:extLst>
                </a:hlinkClick>
              </a:rPr>
              <a:t>Standardbenutzerverwaltung</a:t>
            </a:r>
            <a:endParaRPr lang="de-DE" dirty="0"/>
          </a:p>
          <a:p>
            <a:pPr marL="285750" indent="-285750">
              <a:spcBef>
                <a:spcPts val="600"/>
              </a:spcBef>
              <a:spcAft>
                <a:spcPts val="600"/>
              </a:spcAft>
              <a:buFont typeface="Arial" panose="020B0604020202020204" pitchFamily="34" charset="0"/>
              <a:buChar char="•"/>
            </a:pPr>
            <a:r>
              <a:rPr lang="de-DE">
                <a:hlinkClick r:id="rId4" action="ppaction://hlinksldjump">
                  <a:extLst>
                    <a:ext uri="{A12FA001-AC4F-418D-AE19-62706E023703}">
                      <ahyp:hlinkClr xmlns:ahyp="http://schemas.microsoft.com/office/drawing/2018/hyperlinkcolor" val="tx"/>
                    </a:ext>
                  </a:extLst>
                </a:hlinkClick>
              </a:rPr>
              <a:t>Benutzerrollen verwenden </a:t>
            </a:r>
            <a:r>
              <a:rPr lang="de-DE" dirty="0">
                <a:hlinkClick r:id="rId4" action="ppaction://hlinksldjump">
                  <a:extLst>
                    <a:ext uri="{A12FA001-AC4F-418D-AE19-62706E023703}">
                      <ahyp:hlinkClr xmlns:ahyp="http://schemas.microsoft.com/office/drawing/2018/hyperlinkcolor" val="tx"/>
                    </a:ext>
                  </a:extLst>
                </a:hlinkClick>
              </a:rPr>
              <a:t>und Rollen zuweisen</a:t>
            </a:r>
            <a:endParaRPr lang="de-DE" dirty="0"/>
          </a:p>
          <a:p>
            <a:pPr marL="285750" indent="-285750">
              <a:spcBef>
                <a:spcPts val="600"/>
              </a:spcBef>
              <a:spcAft>
                <a:spcPts val="600"/>
              </a:spcAft>
              <a:buFont typeface="Arial" panose="020B0604020202020204" pitchFamily="34" charset="0"/>
              <a:buChar char="•"/>
            </a:pPr>
            <a:r>
              <a:rPr lang="de-DE" dirty="0">
                <a:hlinkClick r:id="rId5" action="ppaction://hlinksldjump">
                  <a:extLst>
                    <a:ext uri="{A12FA001-AC4F-418D-AE19-62706E023703}">
                      <ahyp:hlinkClr xmlns:ahyp="http://schemas.microsoft.com/office/drawing/2018/hyperlinkcolor" val="tx"/>
                    </a:ext>
                  </a:extLst>
                </a:hlinkClick>
              </a:rPr>
              <a:t>Der Netxp-Verein Papierkorb</a:t>
            </a:r>
            <a:endParaRPr lang="de-DE" dirty="0"/>
          </a:p>
          <a:p>
            <a:pPr marL="285750" indent="-285750">
              <a:spcBef>
                <a:spcPts val="600"/>
              </a:spcBef>
              <a:spcAft>
                <a:spcPts val="600"/>
              </a:spcAft>
              <a:buFont typeface="Arial" panose="020B0604020202020204" pitchFamily="34" charset="0"/>
              <a:buChar char="•"/>
            </a:pPr>
            <a:r>
              <a:rPr lang="de-DE" dirty="0">
                <a:hlinkClick r:id="rId6" action="ppaction://hlinksldjump">
                  <a:extLst>
                    <a:ext uri="{A12FA001-AC4F-418D-AE19-62706E023703}">
                      <ahyp:hlinkClr xmlns:ahyp="http://schemas.microsoft.com/office/drawing/2018/hyperlinkcolor" val="tx"/>
                    </a:ext>
                  </a:extLst>
                </a:hlinkClick>
              </a:rPr>
              <a:t>Emailversand einrichten</a:t>
            </a:r>
            <a:endParaRPr lang="de-DE" dirty="0"/>
          </a:p>
          <a:p>
            <a:pPr marL="285750" indent="-285750">
              <a:spcBef>
                <a:spcPts val="600"/>
              </a:spcBef>
              <a:spcAft>
                <a:spcPts val="600"/>
              </a:spcAft>
              <a:buFont typeface="Arial" panose="020B0604020202020204" pitchFamily="34" charset="0"/>
              <a:buChar char="•"/>
            </a:pPr>
            <a:r>
              <a:rPr lang="de-DE" dirty="0">
                <a:hlinkClick r:id="rId7" action="ppaction://hlinksldjump">
                  <a:extLst>
                    <a:ext uri="{A12FA001-AC4F-418D-AE19-62706E023703}">
                      <ahyp:hlinkClr xmlns:ahyp="http://schemas.microsoft.com/office/drawing/2018/hyperlinkcolor" val="tx"/>
                    </a:ext>
                  </a:extLst>
                </a:hlinkClick>
              </a:rPr>
              <a:t>DSGVO Löschfunktion aktivieren</a:t>
            </a:r>
            <a:endParaRPr lang="de-DE" dirty="0"/>
          </a:p>
          <a:p>
            <a:pPr marL="285750" indent="-285750">
              <a:spcBef>
                <a:spcPts val="600"/>
              </a:spcBef>
              <a:spcAft>
                <a:spcPts val="600"/>
              </a:spcAft>
              <a:buFont typeface="Arial" panose="020B0604020202020204" pitchFamily="34" charset="0"/>
              <a:buChar char="•"/>
            </a:pPr>
            <a:r>
              <a:rPr lang="de-DE" dirty="0">
                <a:hlinkClick r:id="rId8" action="ppaction://hlinksldjump">
                  <a:extLst>
                    <a:ext uri="{A12FA001-AC4F-418D-AE19-62706E023703}">
                      <ahyp:hlinkClr xmlns:ahyp="http://schemas.microsoft.com/office/drawing/2018/hyperlinkcolor" val="tx"/>
                    </a:ext>
                  </a:extLst>
                </a:hlinkClick>
              </a:rPr>
              <a:t>Datensicherung und Datenrücksicherung mit dem Backup Client</a:t>
            </a:r>
            <a:endParaRPr lang="de-DE" dirty="0"/>
          </a:p>
        </p:txBody>
      </p:sp>
    </p:spTree>
    <p:extLst>
      <p:ext uri="{BB962C8B-B14F-4D97-AF65-F5344CB8AC3E}">
        <p14:creationId xmlns:p14="http://schemas.microsoft.com/office/powerpoint/2010/main" val="2456159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C22FA-C340-4575-9CFB-D8E72F8C6142}"/>
              </a:ext>
            </a:extLst>
          </p:cNvPr>
          <p:cNvSpPr>
            <a:spLocks noGrp="1"/>
          </p:cNvSpPr>
          <p:nvPr>
            <p:ph type="title"/>
          </p:nvPr>
        </p:nvSpPr>
        <p:spPr/>
        <p:txBody>
          <a:bodyPr/>
          <a:lstStyle/>
          <a:p>
            <a:r>
              <a:rPr lang="de-DE" dirty="0"/>
              <a:t>Maskendesigner</a:t>
            </a:r>
            <a:endParaRPr lang="en-DE" dirty="0"/>
          </a:p>
        </p:txBody>
      </p:sp>
      <p:sp>
        <p:nvSpPr>
          <p:cNvPr id="3" name="Textplatzhalter 2">
            <a:extLst>
              <a:ext uri="{FF2B5EF4-FFF2-40B4-BE49-F238E27FC236}">
                <a16:creationId xmlns:a16="http://schemas.microsoft.com/office/drawing/2014/main" id="{90CBD1C8-DD37-47E1-9418-A7EA06385995}"/>
              </a:ext>
            </a:extLst>
          </p:cNvPr>
          <p:cNvSpPr>
            <a:spLocks noGrp="1"/>
          </p:cNvSpPr>
          <p:nvPr>
            <p:ph type="body" sz="quarter" idx="10"/>
          </p:nvPr>
        </p:nvSpPr>
        <p:spPr/>
        <p:txBody>
          <a:bodyPr/>
          <a:lstStyle/>
          <a:p>
            <a:r>
              <a:rPr lang="de-DE" dirty="0"/>
              <a:t>Elementauswahl - hier finden wir nicht gebundene Felder und Strukturelemente, die in den eigenen Masken verwendet werden können. Verwendete Elemente werden nicht mehr angezeigt.</a:t>
            </a:r>
          </a:p>
          <a:p>
            <a:r>
              <a:rPr lang="de-DE" dirty="0"/>
              <a:t>Arbeitsbereich - hier können die Elemente gesetzt werden</a:t>
            </a:r>
          </a:p>
          <a:p>
            <a:r>
              <a:rPr lang="de-DE" dirty="0"/>
              <a:t>Eigenschaften Leiste – Jedes Feld, jedes Element hat bestimmte Eigenschaften, diese können hier verändert werden</a:t>
            </a:r>
            <a:endParaRPr lang="en-DE" dirty="0"/>
          </a:p>
        </p:txBody>
      </p:sp>
      <p:pic>
        <p:nvPicPr>
          <p:cNvPr id="4" name="Grafik 3">
            <a:extLst>
              <a:ext uri="{FF2B5EF4-FFF2-40B4-BE49-F238E27FC236}">
                <a16:creationId xmlns:a16="http://schemas.microsoft.com/office/drawing/2014/main" id="{ABCCDD9C-D433-4B16-9404-6E1FB62FAA5D}"/>
              </a:ext>
            </a:extLst>
          </p:cNvPr>
          <p:cNvPicPr>
            <a:picLocks noChangeAspect="1"/>
          </p:cNvPicPr>
          <p:nvPr/>
        </p:nvPicPr>
        <p:blipFill>
          <a:blip r:embed="rId2"/>
          <a:stretch>
            <a:fillRect/>
          </a:stretch>
        </p:blipFill>
        <p:spPr>
          <a:xfrm>
            <a:off x="283063" y="1524000"/>
            <a:ext cx="6837518" cy="3851542"/>
          </a:xfrm>
          <a:prstGeom prst="rect">
            <a:avLst/>
          </a:prstGeom>
        </p:spPr>
      </p:pic>
      <p:sp>
        <p:nvSpPr>
          <p:cNvPr id="5" name="Rechteck: abgerundete Ecken 4">
            <a:extLst>
              <a:ext uri="{FF2B5EF4-FFF2-40B4-BE49-F238E27FC236}">
                <a16:creationId xmlns:a16="http://schemas.microsoft.com/office/drawing/2014/main" id="{8D54B287-EF29-418B-B6BB-7D0F1FAD0B9E}"/>
              </a:ext>
            </a:extLst>
          </p:cNvPr>
          <p:cNvSpPr/>
          <p:nvPr/>
        </p:nvSpPr>
        <p:spPr>
          <a:xfrm>
            <a:off x="283063" y="1962615"/>
            <a:ext cx="1359883" cy="308517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Rechteck: abgerundete Ecken 5">
            <a:extLst>
              <a:ext uri="{FF2B5EF4-FFF2-40B4-BE49-F238E27FC236}">
                <a16:creationId xmlns:a16="http://schemas.microsoft.com/office/drawing/2014/main" id="{25A627E7-9526-4CD9-B9DA-10D7C4F564E2}"/>
              </a:ext>
            </a:extLst>
          </p:cNvPr>
          <p:cNvSpPr/>
          <p:nvPr/>
        </p:nvSpPr>
        <p:spPr>
          <a:xfrm>
            <a:off x="5876296" y="1962615"/>
            <a:ext cx="1244286" cy="308517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C9288B8B-94DF-4FE4-877B-66ABA77B48E5}"/>
              </a:ext>
            </a:extLst>
          </p:cNvPr>
          <p:cNvSpPr/>
          <p:nvPr/>
        </p:nvSpPr>
        <p:spPr>
          <a:xfrm>
            <a:off x="1642946" y="2085279"/>
            <a:ext cx="4233350" cy="298480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594763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16198-974F-48AD-891B-A8FDB9033F9E}"/>
              </a:ext>
            </a:extLst>
          </p:cNvPr>
          <p:cNvSpPr>
            <a:spLocks noGrp="1"/>
          </p:cNvSpPr>
          <p:nvPr>
            <p:ph type="title"/>
          </p:nvPr>
        </p:nvSpPr>
        <p:spPr/>
        <p:txBody>
          <a:bodyPr/>
          <a:lstStyle/>
          <a:p>
            <a:r>
              <a:rPr lang="de-DE" dirty="0"/>
              <a:t>Elementauswahl</a:t>
            </a:r>
            <a:endParaRPr lang="en-DE" dirty="0"/>
          </a:p>
        </p:txBody>
      </p:sp>
      <p:sp>
        <p:nvSpPr>
          <p:cNvPr id="3" name="Textplatzhalter 2">
            <a:extLst>
              <a:ext uri="{FF2B5EF4-FFF2-40B4-BE49-F238E27FC236}">
                <a16:creationId xmlns:a16="http://schemas.microsoft.com/office/drawing/2014/main" id="{FECB39C4-AF9E-49B9-9B59-110AA3901866}"/>
              </a:ext>
            </a:extLst>
          </p:cNvPr>
          <p:cNvSpPr>
            <a:spLocks noGrp="1"/>
          </p:cNvSpPr>
          <p:nvPr>
            <p:ph type="body" sz="quarter" idx="10"/>
          </p:nvPr>
        </p:nvSpPr>
        <p:spPr/>
        <p:txBody>
          <a:bodyPr/>
          <a:lstStyle/>
          <a:p>
            <a:r>
              <a:rPr lang="de-DE" dirty="0"/>
              <a:t>Allgemein – Strukturelemente</a:t>
            </a:r>
          </a:p>
          <a:p>
            <a:pPr lvl="1"/>
            <a:r>
              <a:rPr lang="de-DE" dirty="0" err="1"/>
              <a:t>GroupBox</a:t>
            </a:r>
            <a:r>
              <a:rPr lang="de-DE" dirty="0"/>
              <a:t> zum gruppieren von Einzelelementen</a:t>
            </a:r>
          </a:p>
          <a:p>
            <a:pPr lvl="1"/>
            <a:r>
              <a:rPr lang="de-DE" dirty="0" err="1"/>
              <a:t>TabControl</a:t>
            </a:r>
            <a:r>
              <a:rPr lang="de-DE" dirty="0"/>
              <a:t> z. B. für Adressen</a:t>
            </a:r>
          </a:p>
          <a:p>
            <a:r>
              <a:rPr lang="de-DE" dirty="0"/>
              <a:t>Mitgliederdaten – Nicht gebundene Felder der Mitgliederverwaltung; An den Symbolen erkennen wir die Datentypen</a:t>
            </a:r>
          </a:p>
          <a:p>
            <a:r>
              <a:rPr lang="de-DE" dirty="0"/>
              <a:t>Eigene Felder – Auflistung aller ungebundenen eigenen Felder</a:t>
            </a:r>
          </a:p>
          <a:p>
            <a:pPr marL="0" indent="0">
              <a:buNone/>
            </a:pPr>
            <a:r>
              <a:rPr lang="de-DE" b="1" dirty="0">
                <a:solidFill>
                  <a:srgbClr val="FF0000"/>
                </a:solidFill>
              </a:rPr>
              <a:t>Elemente können durch Drag and Drop in den Arbeitsbereich übernommen werden </a:t>
            </a:r>
            <a:endParaRPr lang="en-DE" b="1" dirty="0">
              <a:solidFill>
                <a:srgbClr val="FF0000"/>
              </a:solidFill>
            </a:endParaRPr>
          </a:p>
        </p:txBody>
      </p:sp>
      <p:pic>
        <p:nvPicPr>
          <p:cNvPr id="5" name="Grafik 4">
            <a:extLst>
              <a:ext uri="{FF2B5EF4-FFF2-40B4-BE49-F238E27FC236}">
                <a16:creationId xmlns:a16="http://schemas.microsoft.com/office/drawing/2014/main" id="{EE078646-D9D4-4854-8C67-6BF99CAD6470}"/>
              </a:ext>
            </a:extLst>
          </p:cNvPr>
          <p:cNvPicPr>
            <a:picLocks noChangeAspect="1"/>
          </p:cNvPicPr>
          <p:nvPr/>
        </p:nvPicPr>
        <p:blipFill>
          <a:blip r:embed="rId2"/>
          <a:stretch>
            <a:fillRect/>
          </a:stretch>
        </p:blipFill>
        <p:spPr>
          <a:xfrm>
            <a:off x="283063" y="1378524"/>
            <a:ext cx="1837720" cy="2130394"/>
          </a:xfrm>
          <a:prstGeom prst="rect">
            <a:avLst/>
          </a:prstGeom>
        </p:spPr>
      </p:pic>
      <p:pic>
        <p:nvPicPr>
          <p:cNvPr id="7" name="Grafik 6">
            <a:extLst>
              <a:ext uri="{FF2B5EF4-FFF2-40B4-BE49-F238E27FC236}">
                <a16:creationId xmlns:a16="http://schemas.microsoft.com/office/drawing/2014/main" id="{0038189B-508B-43ED-B8FD-53AE74E8A83A}"/>
              </a:ext>
            </a:extLst>
          </p:cNvPr>
          <p:cNvPicPr>
            <a:picLocks noChangeAspect="1"/>
          </p:cNvPicPr>
          <p:nvPr/>
        </p:nvPicPr>
        <p:blipFill>
          <a:blip r:embed="rId3"/>
          <a:stretch>
            <a:fillRect/>
          </a:stretch>
        </p:blipFill>
        <p:spPr>
          <a:xfrm>
            <a:off x="2195498" y="1378523"/>
            <a:ext cx="1928027" cy="4686706"/>
          </a:xfrm>
          <a:prstGeom prst="rect">
            <a:avLst/>
          </a:prstGeom>
        </p:spPr>
      </p:pic>
      <p:pic>
        <p:nvPicPr>
          <p:cNvPr id="9" name="Grafik 8">
            <a:extLst>
              <a:ext uri="{FF2B5EF4-FFF2-40B4-BE49-F238E27FC236}">
                <a16:creationId xmlns:a16="http://schemas.microsoft.com/office/drawing/2014/main" id="{3AB3B77C-E347-4C67-9F35-2DFA045BEB56}"/>
              </a:ext>
            </a:extLst>
          </p:cNvPr>
          <p:cNvPicPr>
            <a:picLocks noChangeAspect="1"/>
          </p:cNvPicPr>
          <p:nvPr/>
        </p:nvPicPr>
        <p:blipFill>
          <a:blip r:embed="rId4"/>
          <a:stretch>
            <a:fillRect/>
          </a:stretch>
        </p:blipFill>
        <p:spPr>
          <a:xfrm>
            <a:off x="4412916" y="1378523"/>
            <a:ext cx="2057578" cy="1867062"/>
          </a:xfrm>
          <a:prstGeom prst="rect">
            <a:avLst/>
          </a:prstGeom>
        </p:spPr>
      </p:pic>
      <p:sp>
        <p:nvSpPr>
          <p:cNvPr id="10" name="Rechteck: abgerundete Ecken 9">
            <a:extLst>
              <a:ext uri="{FF2B5EF4-FFF2-40B4-BE49-F238E27FC236}">
                <a16:creationId xmlns:a16="http://schemas.microsoft.com/office/drawing/2014/main" id="{C4FAA26D-2414-49DD-8FC9-3B94247159DC}"/>
              </a:ext>
            </a:extLst>
          </p:cNvPr>
          <p:cNvSpPr/>
          <p:nvPr/>
        </p:nvSpPr>
        <p:spPr>
          <a:xfrm>
            <a:off x="4378487" y="1274446"/>
            <a:ext cx="2170996" cy="221960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hteck: abgerundete Ecken 10">
            <a:extLst>
              <a:ext uri="{FF2B5EF4-FFF2-40B4-BE49-F238E27FC236}">
                <a16:creationId xmlns:a16="http://schemas.microsoft.com/office/drawing/2014/main" id="{365A6594-0CAB-4D05-9F86-7A6351F32C6D}"/>
              </a:ext>
            </a:extLst>
          </p:cNvPr>
          <p:cNvSpPr/>
          <p:nvPr/>
        </p:nvSpPr>
        <p:spPr>
          <a:xfrm>
            <a:off x="2120783" y="1289314"/>
            <a:ext cx="1987149" cy="495093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hteck: abgerundete Ecken 11">
            <a:extLst>
              <a:ext uri="{FF2B5EF4-FFF2-40B4-BE49-F238E27FC236}">
                <a16:creationId xmlns:a16="http://schemas.microsoft.com/office/drawing/2014/main" id="{3DD9339D-2A5F-4286-A3C7-5906F9A9E771}"/>
              </a:ext>
            </a:extLst>
          </p:cNvPr>
          <p:cNvSpPr/>
          <p:nvPr/>
        </p:nvSpPr>
        <p:spPr>
          <a:xfrm>
            <a:off x="208348" y="1378523"/>
            <a:ext cx="1987149" cy="221960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311128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300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21238-CCA6-447A-A7F3-154937E4D287}"/>
              </a:ext>
            </a:extLst>
          </p:cNvPr>
          <p:cNvSpPr>
            <a:spLocks noGrp="1"/>
          </p:cNvSpPr>
          <p:nvPr>
            <p:ph type="title"/>
          </p:nvPr>
        </p:nvSpPr>
        <p:spPr/>
        <p:txBody>
          <a:bodyPr/>
          <a:lstStyle/>
          <a:p>
            <a:r>
              <a:rPr lang="de-DE" dirty="0"/>
              <a:t>Eigenschaftenleiste</a:t>
            </a:r>
            <a:endParaRPr lang="en-DE" dirty="0"/>
          </a:p>
        </p:txBody>
      </p:sp>
      <p:sp>
        <p:nvSpPr>
          <p:cNvPr id="3" name="Textplatzhalter 2">
            <a:extLst>
              <a:ext uri="{FF2B5EF4-FFF2-40B4-BE49-F238E27FC236}">
                <a16:creationId xmlns:a16="http://schemas.microsoft.com/office/drawing/2014/main" id="{8CA868CA-EB09-400A-B603-C72B8BC6F5EA}"/>
              </a:ext>
            </a:extLst>
          </p:cNvPr>
          <p:cNvSpPr>
            <a:spLocks noGrp="1"/>
          </p:cNvSpPr>
          <p:nvPr>
            <p:ph type="body" sz="quarter" idx="10"/>
          </p:nvPr>
        </p:nvSpPr>
        <p:spPr>
          <a:xfrm>
            <a:off x="4036741" y="1524000"/>
            <a:ext cx="7792589" cy="4950939"/>
          </a:xfrm>
        </p:spPr>
        <p:txBody>
          <a:bodyPr/>
          <a:lstStyle/>
          <a:p>
            <a:pPr marL="0" indent="0">
              <a:buNone/>
            </a:pPr>
            <a:r>
              <a:rPr lang="de-DE" dirty="0"/>
              <a:t>Hier finden wir alle Eigenschaften des im Arbeitsbereich markierten Elements. Ja nach Elementtyp ändern sich natürlich auch die Eigenschaften. Ein Ja/Nein Feld hat andere Charakteristiken, wie eine Datumsbox. Beispiel:</a:t>
            </a:r>
          </a:p>
          <a:p>
            <a:r>
              <a:rPr lang="de-DE" dirty="0"/>
              <a:t>Bestimmt die Hintergrundfarbe </a:t>
            </a:r>
          </a:p>
          <a:p>
            <a:r>
              <a:rPr lang="de-DE" dirty="0"/>
              <a:t>Schriftfarbe und Art</a:t>
            </a:r>
          </a:p>
          <a:p>
            <a:r>
              <a:rPr lang="de-DE" dirty="0"/>
              <a:t>Position in der Maske (ganz nützlich zum gleichmäßigen Ausrichten der Elemente)</a:t>
            </a:r>
          </a:p>
          <a:p>
            <a:endParaRPr lang="de-DE" dirty="0"/>
          </a:p>
          <a:p>
            <a:endParaRPr lang="en-DE" dirty="0"/>
          </a:p>
        </p:txBody>
      </p:sp>
      <p:pic>
        <p:nvPicPr>
          <p:cNvPr id="5" name="Grafik 4">
            <a:extLst>
              <a:ext uri="{FF2B5EF4-FFF2-40B4-BE49-F238E27FC236}">
                <a16:creationId xmlns:a16="http://schemas.microsoft.com/office/drawing/2014/main" id="{9E38161A-98BB-4EF5-8F6C-ABA9EE853AEF}"/>
              </a:ext>
            </a:extLst>
          </p:cNvPr>
          <p:cNvPicPr>
            <a:picLocks noChangeAspect="1"/>
          </p:cNvPicPr>
          <p:nvPr/>
        </p:nvPicPr>
        <p:blipFill>
          <a:blip r:embed="rId2"/>
          <a:stretch>
            <a:fillRect/>
          </a:stretch>
        </p:blipFill>
        <p:spPr>
          <a:xfrm>
            <a:off x="362670" y="1436916"/>
            <a:ext cx="3086367" cy="4534293"/>
          </a:xfrm>
          <a:prstGeom prst="rect">
            <a:avLst/>
          </a:prstGeom>
        </p:spPr>
      </p:pic>
      <p:sp>
        <p:nvSpPr>
          <p:cNvPr id="6" name="Rechteck: abgerundete Ecken 5">
            <a:extLst>
              <a:ext uri="{FF2B5EF4-FFF2-40B4-BE49-F238E27FC236}">
                <a16:creationId xmlns:a16="http://schemas.microsoft.com/office/drawing/2014/main" id="{8AF36F58-4F58-4692-837E-E990D0E71EC0}"/>
              </a:ext>
            </a:extLst>
          </p:cNvPr>
          <p:cNvSpPr/>
          <p:nvPr/>
        </p:nvSpPr>
        <p:spPr>
          <a:xfrm>
            <a:off x="527824" y="2430966"/>
            <a:ext cx="2921213" cy="23045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30DA06E6-3A35-4641-A019-C6342CB52D42}"/>
              </a:ext>
            </a:extLst>
          </p:cNvPr>
          <p:cNvSpPr/>
          <p:nvPr/>
        </p:nvSpPr>
        <p:spPr>
          <a:xfrm>
            <a:off x="527824" y="2936770"/>
            <a:ext cx="2921213" cy="32681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DC5AF234-48CA-4EA4-B6F2-60A4968C6D0E}"/>
              </a:ext>
            </a:extLst>
          </p:cNvPr>
          <p:cNvSpPr/>
          <p:nvPr/>
        </p:nvSpPr>
        <p:spPr>
          <a:xfrm>
            <a:off x="513517" y="5631365"/>
            <a:ext cx="2921213" cy="23045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72988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9AC6A-5E52-4F06-84F4-302542DB6689}"/>
              </a:ext>
            </a:extLst>
          </p:cNvPr>
          <p:cNvSpPr>
            <a:spLocks noGrp="1"/>
          </p:cNvSpPr>
          <p:nvPr>
            <p:ph type="title"/>
          </p:nvPr>
        </p:nvSpPr>
        <p:spPr/>
        <p:txBody>
          <a:bodyPr/>
          <a:lstStyle/>
          <a:p>
            <a:r>
              <a:rPr lang="de-DE" dirty="0"/>
              <a:t>Eigenschaftenleiste</a:t>
            </a:r>
            <a:endParaRPr lang="en-DE" dirty="0"/>
          </a:p>
        </p:txBody>
      </p:sp>
      <p:sp>
        <p:nvSpPr>
          <p:cNvPr id="3" name="Textplatzhalter 2">
            <a:extLst>
              <a:ext uri="{FF2B5EF4-FFF2-40B4-BE49-F238E27FC236}">
                <a16:creationId xmlns:a16="http://schemas.microsoft.com/office/drawing/2014/main" id="{C2939D24-897E-4ED5-AD89-FC0A55153C98}"/>
              </a:ext>
            </a:extLst>
          </p:cNvPr>
          <p:cNvSpPr>
            <a:spLocks noGrp="1"/>
          </p:cNvSpPr>
          <p:nvPr>
            <p:ph type="body" sz="quarter" idx="10"/>
          </p:nvPr>
        </p:nvSpPr>
        <p:spPr>
          <a:xfrm>
            <a:off x="4163122" y="1524000"/>
            <a:ext cx="7666208" cy="4950939"/>
          </a:xfrm>
        </p:spPr>
        <p:txBody>
          <a:bodyPr/>
          <a:lstStyle/>
          <a:p>
            <a:r>
              <a:rPr lang="de-DE" dirty="0"/>
              <a:t>Textfeldgröße</a:t>
            </a:r>
          </a:p>
          <a:p>
            <a:r>
              <a:rPr lang="de-DE" dirty="0"/>
              <a:t>Inhaltsart:</a:t>
            </a:r>
          </a:p>
          <a:p>
            <a:pPr lvl="1"/>
            <a:r>
              <a:rPr lang="de-DE" dirty="0"/>
              <a:t>Email – Inhalt wird auf Mailadressengültigkeit geprüft</a:t>
            </a:r>
          </a:p>
          <a:p>
            <a:pPr lvl="1"/>
            <a:r>
              <a:rPr lang="de-DE" dirty="0" err="1"/>
              <a:t>Phonnumber</a:t>
            </a:r>
            <a:r>
              <a:rPr lang="de-DE" dirty="0"/>
              <a:t> – Inhalt wird als Telefonnummer formatiert</a:t>
            </a:r>
          </a:p>
          <a:p>
            <a:pPr lvl="1"/>
            <a:r>
              <a:rPr lang="de-DE" dirty="0" err="1"/>
              <a:t>WebAdresse</a:t>
            </a:r>
            <a:r>
              <a:rPr lang="de-DE" dirty="0"/>
              <a:t> – Inhalt wird als Webadresse dargestellt</a:t>
            </a:r>
          </a:p>
          <a:p>
            <a:pPr lvl="1"/>
            <a:r>
              <a:rPr lang="de-DE" dirty="0"/>
              <a:t>Zufällige Mitgliedsnummer</a:t>
            </a:r>
          </a:p>
          <a:p>
            <a:r>
              <a:rPr lang="de-DE" dirty="0"/>
              <a:t>Multiline – Ein großes Textfeld hat Zeilenumbrüche</a:t>
            </a:r>
          </a:p>
          <a:p>
            <a:r>
              <a:rPr lang="de-DE" dirty="0"/>
              <a:t>Passwort – Inhalt wird so dargestellt </a:t>
            </a:r>
            <a:r>
              <a:rPr lang="de-DE" baseline="30000" dirty="0"/>
              <a:t>…….</a:t>
            </a:r>
          </a:p>
          <a:p>
            <a:r>
              <a:rPr lang="de-DE" dirty="0" err="1"/>
              <a:t>ReadOnly</a:t>
            </a:r>
            <a:r>
              <a:rPr lang="de-DE" dirty="0"/>
              <a:t> – Feld wird schreibgeschützt eine Änderung des Inhalts ist aber durch Massenänderung möglich. Sollte diese Option eingesetzt werden, sollte in den Benutzerrollen die Massenänderung deaktiviert werden</a:t>
            </a:r>
          </a:p>
          <a:p>
            <a:endParaRPr lang="en-DE" dirty="0"/>
          </a:p>
        </p:txBody>
      </p:sp>
      <p:pic>
        <p:nvPicPr>
          <p:cNvPr id="5" name="Grafik 4">
            <a:extLst>
              <a:ext uri="{FF2B5EF4-FFF2-40B4-BE49-F238E27FC236}">
                <a16:creationId xmlns:a16="http://schemas.microsoft.com/office/drawing/2014/main" id="{29665B5D-257F-4F94-98CD-F22FCDFE18AD}"/>
              </a:ext>
            </a:extLst>
          </p:cNvPr>
          <p:cNvPicPr>
            <a:picLocks noChangeAspect="1"/>
          </p:cNvPicPr>
          <p:nvPr/>
        </p:nvPicPr>
        <p:blipFill>
          <a:blip r:embed="rId2"/>
          <a:stretch>
            <a:fillRect/>
          </a:stretch>
        </p:blipFill>
        <p:spPr>
          <a:xfrm>
            <a:off x="283063" y="1524000"/>
            <a:ext cx="2816460" cy="4795024"/>
          </a:xfrm>
          <a:prstGeom prst="rect">
            <a:avLst/>
          </a:prstGeom>
        </p:spPr>
      </p:pic>
      <p:sp>
        <p:nvSpPr>
          <p:cNvPr id="6" name="Rechteck: abgerundete Ecken 5">
            <a:extLst>
              <a:ext uri="{FF2B5EF4-FFF2-40B4-BE49-F238E27FC236}">
                <a16:creationId xmlns:a16="http://schemas.microsoft.com/office/drawing/2014/main" id="{50369D4F-BC9E-4674-9D13-08BF7D47D97F}"/>
              </a:ext>
            </a:extLst>
          </p:cNvPr>
          <p:cNvSpPr/>
          <p:nvPr/>
        </p:nvSpPr>
        <p:spPr>
          <a:xfrm>
            <a:off x="439177" y="1773044"/>
            <a:ext cx="2527048" cy="219307"/>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39CE5AF2-8E3F-4AB6-8C1C-1A62BEFFD523}"/>
              </a:ext>
            </a:extLst>
          </p:cNvPr>
          <p:cNvSpPr/>
          <p:nvPr/>
        </p:nvSpPr>
        <p:spPr>
          <a:xfrm>
            <a:off x="283063" y="3501481"/>
            <a:ext cx="2921213" cy="21930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E24BFEB4-3200-4472-BEAC-DC36F5D3D7A6}"/>
              </a:ext>
            </a:extLst>
          </p:cNvPr>
          <p:cNvSpPr/>
          <p:nvPr/>
        </p:nvSpPr>
        <p:spPr>
          <a:xfrm>
            <a:off x="283062" y="5048291"/>
            <a:ext cx="2921213" cy="145477"/>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1B538D7C-C36E-4B83-B876-D08DB669D45A}"/>
              </a:ext>
            </a:extLst>
          </p:cNvPr>
          <p:cNvSpPr/>
          <p:nvPr/>
        </p:nvSpPr>
        <p:spPr>
          <a:xfrm>
            <a:off x="273462" y="5207616"/>
            <a:ext cx="2921213" cy="13855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333D140A-022F-401F-B1D3-77D0A16A215A}"/>
              </a:ext>
            </a:extLst>
          </p:cNvPr>
          <p:cNvSpPr/>
          <p:nvPr/>
        </p:nvSpPr>
        <p:spPr>
          <a:xfrm>
            <a:off x="283062" y="5357318"/>
            <a:ext cx="2921213" cy="13855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790988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91AA8-1B45-447B-936C-148F37A954E1}"/>
              </a:ext>
            </a:extLst>
          </p:cNvPr>
          <p:cNvSpPr>
            <a:spLocks noGrp="1"/>
          </p:cNvSpPr>
          <p:nvPr>
            <p:ph type="title"/>
          </p:nvPr>
        </p:nvSpPr>
        <p:spPr/>
        <p:txBody>
          <a:bodyPr/>
          <a:lstStyle/>
          <a:p>
            <a:r>
              <a:rPr lang="de-DE" dirty="0"/>
              <a:t>Maskendesigner Hilfsmittel</a:t>
            </a:r>
            <a:endParaRPr lang="en-DE" dirty="0"/>
          </a:p>
        </p:txBody>
      </p:sp>
      <p:sp>
        <p:nvSpPr>
          <p:cNvPr id="3" name="Textplatzhalter 2">
            <a:extLst>
              <a:ext uri="{FF2B5EF4-FFF2-40B4-BE49-F238E27FC236}">
                <a16:creationId xmlns:a16="http://schemas.microsoft.com/office/drawing/2014/main" id="{51BFFB53-340D-4A81-A344-88CAE678624A}"/>
              </a:ext>
            </a:extLst>
          </p:cNvPr>
          <p:cNvSpPr>
            <a:spLocks noGrp="1"/>
          </p:cNvSpPr>
          <p:nvPr>
            <p:ph type="body" sz="quarter" idx="10"/>
          </p:nvPr>
        </p:nvSpPr>
        <p:spPr>
          <a:xfrm>
            <a:off x="4356410" y="1524000"/>
            <a:ext cx="7472920" cy="4950939"/>
          </a:xfrm>
        </p:spPr>
        <p:txBody>
          <a:bodyPr/>
          <a:lstStyle/>
          <a:p>
            <a:r>
              <a:rPr lang="de-DE" dirty="0"/>
              <a:t>Größe, Ausrichtung ändern</a:t>
            </a:r>
          </a:p>
          <a:p>
            <a:r>
              <a:rPr lang="de-DE" dirty="0"/>
              <a:t>Tab-Reihenfolge ändern – Bei dieser Option kann in der Maske durch aufeinanderfolgende Klicks die Tabulator Reihenfolge bestimmt werden.</a:t>
            </a:r>
            <a:endParaRPr lang="en-DE" dirty="0"/>
          </a:p>
        </p:txBody>
      </p:sp>
      <p:pic>
        <p:nvPicPr>
          <p:cNvPr id="5" name="Grafik 4">
            <a:extLst>
              <a:ext uri="{FF2B5EF4-FFF2-40B4-BE49-F238E27FC236}">
                <a16:creationId xmlns:a16="http://schemas.microsoft.com/office/drawing/2014/main" id="{C570260A-E761-431B-A3AA-8D777A857E7F}"/>
              </a:ext>
            </a:extLst>
          </p:cNvPr>
          <p:cNvPicPr>
            <a:picLocks noChangeAspect="1"/>
          </p:cNvPicPr>
          <p:nvPr/>
        </p:nvPicPr>
        <p:blipFill>
          <a:blip r:embed="rId2"/>
          <a:stretch>
            <a:fillRect/>
          </a:stretch>
        </p:blipFill>
        <p:spPr>
          <a:xfrm>
            <a:off x="283063" y="1378523"/>
            <a:ext cx="3756986" cy="2171888"/>
          </a:xfrm>
          <a:prstGeom prst="rect">
            <a:avLst/>
          </a:prstGeom>
        </p:spPr>
      </p:pic>
      <p:sp>
        <p:nvSpPr>
          <p:cNvPr id="6" name="Rechteck: abgerundete Ecken 5">
            <a:extLst>
              <a:ext uri="{FF2B5EF4-FFF2-40B4-BE49-F238E27FC236}">
                <a16:creationId xmlns:a16="http://schemas.microsoft.com/office/drawing/2014/main" id="{40F7F41D-4FC5-4E8E-8374-386523B5DAD5}"/>
              </a:ext>
            </a:extLst>
          </p:cNvPr>
          <p:cNvSpPr/>
          <p:nvPr/>
        </p:nvSpPr>
        <p:spPr>
          <a:xfrm>
            <a:off x="1784195" y="1810214"/>
            <a:ext cx="2029522" cy="10668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73E58B22-7A85-4BFF-966B-0BC5546B441B}"/>
              </a:ext>
            </a:extLst>
          </p:cNvPr>
          <p:cNvSpPr/>
          <p:nvPr/>
        </p:nvSpPr>
        <p:spPr>
          <a:xfrm>
            <a:off x="1784195" y="3092605"/>
            <a:ext cx="2029522" cy="234176"/>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9" name="Grafik 8">
            <a:extLst>
              <a:ext uri="{FF2B5EF4-FFF2-40B4-BE49-F238E27FC236}">
                <a16:creationId xmlns:a16="http://schemas.microsoft.com/office/drawing/2014/main" id="{B497D878-70EA-4A5C-898A-D4986431F2F3}"/>
              </a:ext>
            </a:extLst>
          </p:cNvPr>
          <p:cNvPicPr>
            <a:picLocks noChangeAspect="1"/>
          </p:cNvPicPr>
          <p:nvPr/>
        </p:nvPicPr>
        <p:blipFill>
          <a:blip r:embed="rId3"/>
          <a:stretch>
            <a:fillRect/>
          </a:stretch>
        </p:blipFill>
        <p:spPr>
          <a:xfrm>
            <a:off x="4751114" y="3092605"/>
            <a:ext cx="5410669" cy="3200677"/>
          </a:xfrm>
          <a:prstGeom prst="rect">
            <a:avLst/>
          </a:prstGeom>
        </p:spPr>
      </p:pic>
      <mc:AlternateContent xmlns:mc="http://schemas.openxmlformats.org/markup-compatibility/2006" xmlns:pslz="http://schemas.microsoft.com/office/powerpoint/2016/slidezoom">
        <mc:Choice Requires="pslz">
          <p:graphicFrame>
            <p:nvGraphicFramePr>
              <p:cNvPr id="8" name="Folienzoom 7">
                <a:extLst>
                  <a:ext uri="{FF2B5EF4-FFF2-40B4-BE49-F238E27FC236}">
                    <a16:creationId xmlns:a16="http://schemas.microsoft.com/office/drawing/2014/main" id="{EACB5D14-BC33-4FEF-A479-C9CC07D399C8}"/>
                  </a:ext>
                </a:extLst>
              </p:cNvPr>
              <p:cNvGraphicFramePr>
                <a:graphicFrameLocks noChangeAspect="1"/>
              </p:cNvGraphicFramePr>
              <p:nvPr>
                <p:extLst>
                  <p:ext uri="{D42A27DB-BD31-4B8C-83A1-F6EECF244321}">
                    <p14:modId xmlns:p14="http://schemas.microsoft.com/office/powerpoint/2010/main" val="2630806014"/>
                  </p:ext>
                </p:extLst>
              </p:nvPr>
            </p:nvGraphicFramePr>
            <p:xfrm>
              <a:off x="8374209" y="4720590"/>
              <a:ext cx="3048000" cy="1714500"/>
            </p:xfrm>
            <a:graphic>
              <a:graphicData uri="http://schemas.microsoft.com/office/powerpoint/2016/slidezoom">
                <pslz:sldZm>
                  <pslz:sldZmObj sldId="369" cId="992705141">
                    <pslz:zmPr id="{66EF343A-5610-44C2-A386-5ED78D2C564F}"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8" name="Folienzoom 7">
                <a:extLst>
                  <a:ext uri="{FF2B5EF4-FFF2-40B4-BE49-F238E27FC236}">
                    <a16:creationId xmlns:a16="http://schemas.microsoft.com/office/drawing/2014/main" id="{EACB5D14-BC33-4FEF-A479-C9CC07D399C8}"/>
                  </a:ext>
                </a:extLst>
              </p:cNvPr>
              <p:cNvPicPr>
                <a:picLocks noGrp="1" noRot="1" noChangeAspect="1" noMove="1" noResize="1" noEditPoints="1" noAdjustHandles="1" noChangeArrowheads="1" noChangeShapeType="1"/>
              </p:cNvPicPr>
              <p:nvPr/>
            </p:nvPicPr>
            <p:blipFill>
              <a:blip r:embed="rId5"/>
              <a:stretch>
                <a:fillRect/>
              </a:stretch>
            </p:blipFill>
            <p:spPr>
              <a:xfrm>
                <a:off x="8374209" y="472059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696712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098A4-34C3-450A-AC6A-BD620B5C29A5}"/>
              </a:ext>
            </a:extLst>
          </p:cNvPr>
          <p:cNvSpPr>
            <a:spLocks noGrp="1"/>
          </p:cNvSpPr>
          <p:nvPr>
            <p:ph type="title"/>
          </p:nvPr>
        </p:nvSpPr>
        <p:spPr/>
        <p:txBody>
          <a:bodyPr/>
          <a:lstStyle/>
          <a:p>
            <a:r>
              <a:rPr lang="de-DE" dirty="0"/>
              <a:t>Mitgliedermasken Benutzern zuordnen</a:t>
            </a:r>
            <a:endParaRPr lang="en-DE" dirty="0"/>
          </a:p>
        </p:txBody>
      </p:sp>
      <p:sp>
        <p:nvSpPr>
          <p:cNvPr id="3" name="Textplatzhalter 2">
            <a:extLst>
              <a:ext uri="{FF2B5EF4-FFF2-40B4-BE49-F238E27FC236}">
                <a16:creationId xmlns:a16="http://schemas.microsoft.com/office/drawing/2014/main" id="{5E37C4C5-D7D7-4A4B-BB2F-24FB2E12FBBF}"/>
              </a:ext>
            </a:extLst>
          </p:cNvPr>
          <p:cNvSpPr>
            <a:spLocks noGrp="1"/>
          </p:cNvSpPr>
          <p:nvPr>
            <p:ph type="body" sz="quarter" idx="10"/>
          </p:nvPr>
        </p:nvSpPr>
        <p:spPr/>
        <p:txBody>
          <a:bodyPr/>
          <a:lstStyle/>
          <a:p>
            <a:r>
              <a:rPr lang="de-DE" dirty="0"/>
              <a:t>Hier aktivieren wir die Funktion „angepasste Mitgliedermasken“</a:t>
            </a:r>
          </a:p>
          <a:p>
            <a:r>
              <a:rPr lang="de-DE" dirty="0"/>
              <a:t>Wir wählen die Mitgliedermaske(n) aus, die wir dem Benutzer zuordnen wollen</a:t>
            </a:r>
          </a:p>
          <a:p>
            <a:r>
              <a:rPr lang="de-DE" dirty="0"/>
              <a:t>Wir fügen die Maske(n) dem Benutzer zu oder entfernen sie</a:t>
            </a:r>
          </a:p>
          <a:p>
            <a:r>
              <a:rPr lang="de-DE" dirty="0"/>
              <a:t>Hier sehen wir die bereits zugeordneten Masken</a:t>
            </a:r>
          </a:p>
          <a:p>
            <a:r>
              <a:rPr lang="de-DE" dirty="0"/>
              <a:t>Hier setzen wir die gewünschte Maske auf „Standard“ diese wird dann  anzeigt, wenn ein Mitglied geöffnet wird.</a:t>
            </a:r>
          </a:p>
          <a:p>
            <a:endParaRPr lang="en-DE" dirty="0"/>
          </a:p>
        </p:txBody>
      </p:sp>
      <p:pic>
        <p:nvPicPr>
          <p:cNvPr id="5" name="Grafik 4">
            <a:extLst>
              <a:ext uri="{FF2B5EF4-FFF2-40B4-BE49-F238E27FC236}">
                <a16:creationId xmlns:a16="http://schemas.microsoft.com/office/drawing/2014/main" id="{98756ACE-EEDA-4066-B7D0-51B344761EF3}"/>
              </a:ext>
            </a:extLst>
          </p:cNvPr>
          <p:cNvPicPr>
            <a:picLocks noChangeAspect="1"/>
          </p:cNvPicPr>
          <p:nvPr/>
        </p:nvPicPr>
        <p:blipFill>
          <a:blip r:embed="rId2"/>
          <a:stretch>
            <a:fillRect/>
          </a:stretch>
        </p:blipFill>
        <p:spPr>
          <a:xfrm>
            <a:off x="283062" y="1378523"/>
            <a:ext cx="5959795" cy="4963774"/>
          </a:xfrm>
          <a:prstGeom prst="rect">
            <a:avLst/>
          </a:prstGeom>
        </p:spPr>
      </p:pic>
      <p:sp>
        <p:nvSpPr>
          <p:cNvPr id="6" name="Rechteck: abgerundete Ecken 5">
            <a:extLst>
              <a:ext uri="{FF2B5EF4-FFF2-40B4-BE49-F238E27FC236}">
                <a16:creationId xmlns:a16="http://schemas.microsoft.com/office/drawing/2014/main" id="{8D77A6A2-F627-49F9-BB9B-DAB43C3A933E}"/>
              </a:ext>
            </a:extLst>
          </p:cNvPr>
          <p:cNvSpPr/>
          <p:nvPr/>
        </p:nvSpPr>
        <p:spPr>
          <a:xfrm>
            <a:off x="299260" y="2518760"/>
            <a:ext cx="246292" cy="23275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1BEB0666-0E22-463D-9BE9-44B39D1CCB22}"/>
              </a:ext>
            </a:extLst>
          </p:cNvPr>
          <p:cNvSpPr/>
          <p:nvPr/>
        </p:nvSpPr>
        <p:spPr>
          <a:xfrm>
            <a:off x="283061" y="3092605"/>
            <a:ext cx="2875775" cy="272630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5FDC225D-1EF4-44B5-BB34-72C0889A4D3D}"/>
              </a:ext>
            </a:extLst>
          </p:cNvPr>
          <p:cNvSpPr/>
          <p:nvPr/>
        </p:nvSpPr>
        <p:spPr>
          <a:xfrm>
            <a:off x="3262959" y="3092605"/>
            <a:ext cx="2875775" cy="226079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67647BA4-E94E-46E2-9964-425D99117715}"/>
              </a:ext>
            </a:extLst>
          </p:cNvPr>
          <p:cNvSpPr/>
          <p:nvPr/>
        </p:nvSpPr>
        <p:spPr>
          <a:xfrm>
            <a:off x="2169622" y="2751515"/>
            <a:ext cx="2028305" cy="27959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3FC36F9D-8DBE-4368-B02E-A642B101595F}"/>
              </a:ext>
            </a:extLst>
          </p:cNvPr>
          <p:cNvSpPr/>
          <p:nvPr/>
        </p:nvSpPr>
        <p:spPr>
          <a:xfrm>
            <a:off x="3431986" y="5339681"/>
            <a:ext cx="2706748" cy="27959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491309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147DE-C578-4EF8-8E32-BAC702A18D3C}"/>
              </a:ext>
            </a:extLst>
          </p:cNvPr>
          <p:cNvSpPr>
            <a:spLocks noGrp="1"/>
          </p:cNvSpPr>
          <p:nvPr>
            <p:ph type="title"/>
          </p:nvPr>
        </p:nvSpPr>
        <p:spPr/>
        <p:txBody>
          <a:bodyPr/>
          <a:lstStyle/>
          <a:p>
            <a:r>
              <a:rPr lang="de-DE" dirty="0"/>
              <a:t>Mehrere Masken im Benutzer</a:t>
            </a:r>
            <a:endParaRPr lang="en-DE" dirty="0"/>
          </a:p>
        </p:txBody>
      </p:sp>
      <p:sp>
        <p:nvSpPr>
          <p:cNvPr id="3" name="Textplatzhalter 2">
            <a:extLst>
              <a:ext uri="{FF2B5EF4-FFF2-40B4-BE49-F238E27FC236}">
                <a16:creationId xmlns:a16="http://schemas.microsoft.com/office/drawing/2014/main" id="{307CD122-E6E3-4B66-B608-27CAC8AB6CB0}"/>
              </a:ext>
            </a:extLst>
          </p:cNvPr>
          <p:cNvSpPr>
            <a:spLocks noGrp="1"/>
          </p:cNvSpPr>
          <p:nvPr>
            <p:ph type="body" sz="quarter" idx="10"/>
          </p:nvPr>
        </p:nvSpPr>
        <p:spPr/>
        <p:txBody>
          <a:bodyPr/>
          <a:lstStyle/>
          <a:p>
            <a:pPr marL="0" indent="0">
              <a:buNone/>
            </a:pPr>
            <a:r>
              <a:rPr lang="de-DE" dirty="0"/>
              <a:t>Hier können Masken durchgeschaltet werden, wenn dem Benutzer mehr als eine Maske zugeordnet wurde. So können für verschiedene Pflege- oder Erfassungsaufgaben, unterschiedliche Masken verwendet werden, die durch ihren Aufbau eine schnelle und komfortable Arbeit zulassen</a:t>
            </a:r>
            <a:endParaRPr lang="en-DE" dirty="0"/>
          </a:p>
        </p:txBody>
      </p:sp>
      <p:pic>
        <p:nvPicPr>
          <p:cNvPr id="5" name="Grafik 4">
            <a:extLst>
              <a:ext uri="{FF2B5EF4-FFF2-40B4-BE49-F238E27FC236}">
                <a16:creationId xmlns:a16="http://schemas.microsoft.com/office/drawing/2014/main" id="{F5E8C6FF-782F-459D-9D73-9A470907BF6C}"/>
              </a:ext>
            </a:extLst>
          </p:cNvPr>
          <p:cNvPicPr>
            <a:picLocks noChangeAspect="1"/>
          </p:cNvPicPr>
          <p:nvPr/>
        </p:nvPicPr>
        <p:blipFill>
          <a:blip r:embed="rId2"/>
          <a:stretch>
            <a:fillRect/>
          </a:stretch>
        </p:blipFill>
        <p:spPr>
          <a:xfrm>
            <a:off x="283063" y="1643498"/>
            <a:ext cx="6935493" cy="4574343"/>
          </a:xfrm>
          <a:prstGeom prst="rect">
            <a:avLst/>
          </a:prstGeom>
        </p:spPr>
      </p:pic>
      <p:sp>
        <p:nvSpPr>
          <p:cNvPr id="6" name="Rechteck: abgerundete Ecken 5">
            <a:extLst>
              <a:ext uri="{FF2B5EF4-FFF2-40B4-BE49-F238E27FC236}">
                <a16:creationId xmlns:a16="http://schemas.microsoft.com/office/drawing/2014/main" id="{5AC047D4-BDF6-41C2-872E-B95BD56F722F}"/>
              </a:ext>
            </a:extLst>
          </p:cNvPr>
          <p:cNvSpPr/>
          <p:nvPr/>
        </p:nvSpPr>
        <p:spPr>
          <a:xfrm>
            <a:off x="5969620" y="5315415"/>
            <a:ext cx="1352420" cy="66907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mc:AlternateContent xmlns:mc="http://schemas.openxmlformats.org/markup-compatibility/2006" xmlns:pslz="http://schemas.microsoft.com/office/powerpoint/2016/slidezoom">
        <mc:Choice Requires="pslz">
          <p:graphicFrame>
            <p:nvGraphicFramePr>
              <p:cNvPr id="8" name="Folienzoom 7">
                <a:extLst>
                  <a:ext uri="{FF2B5EF4-FFF2-40B4-BE49-F238E27FC236}">
                    <a16:creationId xmlns:a16="http://schemas.microsoft.com/office/drawing/2014/main" id="{877D5CA2-DB7E-480D-A04A-AD1A6ED649DB}"/>
                  </a:ext>
                </a:extLst>
              </p:cNvPr>
              <p:cNvGraphicFramePr>
                <a:graphicFrameLocks noChangeAspect="1"/>
              </p:cNvGraphicFramePr>
              <p:nvPr>
                <p:extLst>
                  <p:ext uri="{D42A27DB-BD31-4B8C-83A1-F6EECF244321}">
                    <p14:modId xmlns:p14="http://schemas.microsoft.com/office/powerpoint/2010/main" val="4148798551"/>
                  </p:ext>
                </p:extLst>
              </p:nvPr>
            </p:nvGraphicFramePr>
            <p:xfrm>
              <a:off x="8556702" y="4792701"/>
              <a:ext cx="3048000" cy="1714500"/>
            </p:xfrm>
            <a:graphic>
              <a:graphicData uri="http://schemas.microsoft.com/office/powerpoint/2016/slidezoom">
                <pslz:sldZm>
                  <pslz:sldZmObj sldId="369" cId="992705141">
                    <pslz:zmPr id="{7BE28862-B2E5-4671-8209-2A5686DD6822}"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8" name="Folienzoom 7">
                <a:extLst>
                  <a:ext uri="{FF2B5EF4-FFF2-40B4-BE49-F238E27FC236}">
                    <a16:creationId xmlns:a16="http://schemas.microsoft.com/office/drawing/2014/main" id="{877D5CA2-DB7E-480D-A04A-AD1A6ED649DB}"/>
                  </a:ext>
                </a:extLst>
              </p:cNvPr>
              <p:cNvPicPr>
                <a:picLocks noGrp="1" noRot="1" noChangeAspect="1" noMove="1" noResize="1" noEditPoints="1" noAdjustHandles="1" noChangeArrowheads="1" noChangeShapeType="1"/>
              </p:cNvPicPr>
              <p:nvPr/>
            </p:nvPicPr>
            <p:blipFill>
              <a:blip r:embed="rId4"/>
              <a:stretch>
                <a:fillRect/>
              </a:stretch>
            </p:blipFill>
            <p:spPr>
              <a:xfrm>
                <a:off x="8556702" y="4792701"/>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895704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F743C-CA44-49C5-ADCE-4E704D4483D1}"/>
              </a:ext>
            </a:extLst>
          </p:cNvPr>
          <p:cNvSpPr>
            <a:spLocks noGrp="1"/>
          </p:cNvSpPr>
          <p:nvPr>
            <p:ph type="title"/>
          </p:nvPr>
        </p:nvSpPr>
        <p:spPr/>
        <p:txBody>
          <a:bodyPr/>
          <a:lstStyle/>
          <a:p>
            <a:r>
              <a:rPr lang="de-DE" dirty="0"/>
              <a:t>Benutzerverwaltung Grundlagen</a:t>
            </a:r>
            <a:endParaRPr lang="en-DE" dirty="0"/>
          </a:p>
        </p:txBody>
      </p:sp>
      <p:sp>
        <p:nvSpPr>
          <p:cNvPr id="3" name="Textplatzhalter 2">
            <a:extLst>
              <a:ext uri="{FF2B5EF4-FFF2-40B4-BE49-F238E27FC236}">
                <a16:creationId xmlns:a16="http://schemas.microsoft.com/office/drawing/2014/main" id="{77C96887-2222-4ED6-80A2-C22B69E9AEE6}"/>
              </a:ext>
            </a:extLst>
          </p:cNvPr>
          <p:cNvSpPr>
            <a:spLocks noGrp="1"/>
          </p:cNvSpPr>
          <p:nvPr>
            <p:ph type="body" sz="quarter" idx="10"/>
          </p:nvPr>
        </p:nvSpPr>
        <p:spPr>
          <a:xfrm>
            <a:off x="283063" y="1524001"/>
            <a:ext cx="11820705" cy="4950940"/>
          </a:xfrm>
        </p:spPr>
        <p:txBody>
          <a:bodyPr>
            <a:normAutofit lnSpcReduction="10000"/>
          </a:bodyPr>
          <a:lstStyle/>
          <a:p>
            <a:pPr marL="0" indent="0">
              <a:buNone/>
            </a:pPr>
            <a:r>
              <a:rPr lang="de-DE" dirty="0"/>
              <a:t>Zu den Hauptaufgaben des Netxp-Verein Admins gehört die Benutzerverwaltung. Diese finden wir im Hauptmenüpunkt Benutzer -&gt; Benutzerliste.</a:t>
            </a:r>
          </a:p>
          <a:p>
            <a:pPr marL="0" indent="0">
              <a:buNone/>
            </a:pPr>
            <a:r>
              <a:rPr lang="de-DE" dirty="0"/>
              <a:t>In  Netxp-Verein ist die Anzahl der Benutzer weder beschränkt, noch führt die Erhöhung der Anzahl der Benutzer zu einer Änderung des Preises.</a:t>
            </a:r>
          </a:p>
          <a:p>
            <a:pPr marL="0" indent="0">
              <a:buNone/>
            </a:pPr>
            <a:r>
              <a:rPr lang="de-DE" dirty="0"/>
              <a:t>Grundsätzlich haben wir zwei Möglichkeiten die Benutzer zu verwalten. Eine einfache Standardisierte Benutzerverwaltung, bei der wir mit vorgegebenen Benutzerrechten für z. B. Kassier, Schriftführer etc.  Arbeiten und einer, bei der wir diese vorbenannten Benutzerrollen selbst anlegen und damit anpassen können.</a:t>
            </a:r>
          </a:p>
          <a:p>
            <a:pPr marL="0" indent="0">
              <a:buNone/>
            </a:pPr>
            <a:r>
              <a:rPr lang="de-DE" dirty="0"/>
              <a:t>Bei beiden Optionen kann die Erweiterung auf s.g. „erweiterte Einschränkungen“ aktiviert werden. Mit dieser werden unsere Benutzer auf bestimmte Abteilungen oder Projekte einschränkt.</a:t>
            </a:r>
          </a:p>
          <a:p>
            <a:pPr marL="0" indent="0">
              <a:buNone/>
            </a:pPr>
            <a:r>
              <a:rPr lang="de-DE" dirty="0"/>
              <a:t>Standardgemäß ist die einfache Benutzerverwaltung aktiviert, wenn die Individualrollenbasierte Verwaltung aktiviert werden soll, muss die unter Verwaltung -&gt; Optionen -&gt; Register: Allgemein aktiviert werden. Nach einem Neustart steht diese zur Verfügung</a:t>
            </a:r>
            <a:endParaRPr lang="en-DE" dirty="0"/>
          </a:p>
        </p:txBody>
      </p:sp>
    </p:spTree>
    <p:extLst>
      <p:ext uri="{BB962C8B-B14F-4D97-AF65-F5344CB8AC3E}">
        <p14:creationId xmlns:p14="http://schemas.microsoft.com/office/powerpoint/2010/main" val="1096552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36D69-7A75-42EC-B664-5A8B21569642}"/>
              </a:ext>
            </a:extLst>
          </p:cNvPr>
          <p:cNvSpPr>
            <a:spLocks noGrp="1"/>
          </p:cNvSpPr>
          <p:nvPr>
            <p:ph type="title"/>
          </p:nvPr>
        </p:nvSpPr>
        <p:spPr/>
        <p:txBody>
          <a:bodyPr/>
          <a:lstStyle/>
          <a:p>
            <a:r>
              <a:rPr lang="de-DE" dirty="0"/>
              <a:t>Benutzerliste</a:t>
            </a:r>
            <a:endParaRPr lang="en-DE" dirty="0"/>
          </a:p>
        </p:txBody>
      </p:sp>
      <p:sp>
        <p:nvSpPr>
          <p:cNvPr id="3" name="Textplatzhalter 2">
            <a:extLst>
              <a:ext uri="{FF2B5EF4-FFF2-40B4-BE49-F238E27FC236}">
                <a16:creationId xmlns:a16="http://schemas.microsoft.com/office/drawing/2014/main" id="{9BB6DCB5-C0C9-41D7-9729-ED5B70EE8544}"/>
              </a:ext>
            </a:extLst>
          </p:cNvPr>
          <p:cNvSpPr>
            <a:spLocks noGrp="1"/>
          </p:cNvSpPr>
          <p:nvPr>
            <p:ph type="body" sz="quarter" idx="10"/>
          </p:nvPr>
        </p:nvSpPr>
        <p:spPr>
          <a:xfrm>
            <a:off x="7321265" y="1524001"/>
            <a:ext cx="4477554" cy="5101388"/>
          </a:xfrm>
        </p:spPr>
        <p:txBody>
          <a:bodyPr>
            <a:normAutofit/>
          </a:bodyPr>
          <a:lstStyle/>
          <a:p>
            <a:r>
              <a:rPr lang="de-DE" dirty="0"/>
              <a:t>Benutzername ist der Anmeldename für den Benutzer. Bitte achten Sie auf das Funktionsprinzip, so muss bei Funktionärsänderung nur das Passwort zurückgesetzt werden und nicht der Benutzer neu angelegt werden.</a:t>
            </a:r>
          </a:p>
          <a:p>
            <a:r>
              <a:rPr lang="de-DE" dirty="0"/>
              <a:t>Rechtematrize </a:t>
            </a:r>
          </a:p>
          <a:p>
            <a:r>
              <a:rPr lang="de-DE" dirty="0"/>
              <a:t>Sparten und Gruppeneinschränkungen</a:t>
            </a:r>
          </a:p>
          <a:p>
            <a:r>
              <a:rPr lang="de-DE" dirty="0"/>
              <a:t>Sonderrecht „Kassenprüfer“ kann nur bei gebuchter elektronischer Belegablage verteilt werden</a:t>
            </a:r>
            <a:endParaRPr lang="en-DE" dirty="0"/>
          </a:p>
        </p:txBody>
      </p:sp>
      <p:pic>
        <p:nvPicPr>
          <p:cNvPr id="5" name="Grafik 4">
            <a:extLst>
              <a:ext uri="{FF2B5EF4-FFF2-40B4-BE49-F238E27FC236}">
                <a16:creationId xmlns:a16="http://schemas.microsoft.com/office/drawing/2014/main" id="{E2809208-3598-4D75-B6C5-86F925E4573D}"/>
              </a:ext>
            </a:extLst>
          </p:cNvPr>
          <p:cNvPicPr>
            <a:picLocks noChangeAspect="1"/>
          </p:cNvPicPr>
          <p:nvPr/>
        </p:nvPicPr>
        <p:blipFill>
          <a:blip r:embed="rId2"/>
          <a:stretch>
            <a:fillRect/>
          </a:stretch>
        </p:blipFill>
        <p:spPr>
          <a:xfrm>
            <a:off x="283063" y="1524000"/>
            <a:ext cx="6916912" cy="3930316"/>
          </a:xfrm>
          <a:prstGeom prst="rect">
            <a:avLst/>
          </a:prstGeom>
        </p:spPr>
      </p:pic>
      <p:sp>
        <p:nvSpPr>
          <p:cNvPr id="6" name="Rechteck: abgerundete Ecken 5">
            <a:extLst>
              <a:ext uri="{FF2B5EF4-FFF2-40B4-BE49-F238E27FC236}">
                <a16:creationId xmlns:a16="http://schemas.microsoft.com/office/drawing/2014/main" id="{7F9D8C51-90DB-46F2-BB41-F286246BEDDD}"/>
              </a:ext>
            </a:extLst>
          </p:cNvPr>
          <p:cNvSpPr/>
          <p:nvPr/>
        </p:nvSpPr>
        <p:spPr>
          <a:xfrm>
            <a:off x="876252" y="2414337"/>
            <a:ext cx="719937" cy="2037347"/>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B0D3089A-B756-41A3-B6E7-0B651A59CE5D}"/>
              </a:ext>
            </a:extLst>
          </p:cNvPr>
          <p:cNvSpPr/>
          <p:nvPr/>
        </p:nvSpPr>
        <p:spPr>
          <a:xfrm>
            <a:off x="1598146" y="2418183"/>
            <a:ext cx="2604886" cy="2032125"/>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0B433D23-F163-46D3-A742-88FBF4F0380A}"/>
              </a:ext>
            </a:extLst>
          </p:cNvPr>
          <p:cNvSpPr/>
          <p:nvPr/>
        </p:nvSpPr>
        <p:spPr>
          <a:xfrm>
            <a:off x="4204989" y="2416807"/>
            <a:ext cx="1714548" cy="2032125"/>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5B896E1E-CC66-4E19-A477-B9E6C13B63A6}"/>
              </a:ext>
            </a:extLst>
          </p:cNvPr>
          <p:cNvSpPr/>
          <p:nvPr/>
        </p:nvSpPr>
        <p:spPr>
          <a:xfrm>
            <a:off x="5923456" y="2412888"/>
            <a:ext cx="437239" cy="2038796"/>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1156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36D69-7A75-42EC-B664-5A8B21569642}"/>
              </a:ext>
            </a:extLst>
          </p:cNvPr>
          <p:cNvSpPr>
            <a:spLocks noGrp="1"/>
          </p:cNvSpPr>
          <p:nvPr>
            <p:ph type="title"/>
          </p:nvPr>
        </p:nvSpPr>
        <p:spPr/>
        <p:txBody>
          <a:bodyPr/>
          <a:lstStyle/>
          <a:p>
            <a:r>
              <a:rPr lang="de-DE" dirty="0"/>
              <a:t>Benutzerliste</a:t>
            </a:r>
            <a:endParaRPr lang="en-DE" dirty="0"/>
          </a:p>
        </p:txBody>
      </p:sp>
      <p:sp>
        <p:nvSpPr>
          <p:cNvPr id="3" name="Textplatzhalter 2">
            <a:extLst>
              <a:ext uri="{FF2B5EF4-FFF2-40B4-BE49-F238E27FC236}">
                <a16:creationId xmlns:a16="http://schemas.microsoft.com/office/drawing/2014/main" id="{9BB6DCB5-C0C9-41D7-9729-ED5B70EE8544}"/>
              </a:ext>
            </a:extLst>
          </p:cNvPr>
          <p:cNvSpPr>
            <a:spLocks noGrp="1"/>
          </p:cNvSpPr>
          <p:nvPr>
            <p:ph type="body" sz="quarter" idx="10"/>
          </p:nvPr>
        </p:nvSpPr>
        <p:spPr>
          <a:xfrm>
            <a:off x="7321265" y="1524001"/>
            <a:ext cx="4477554" cy="5101388"/>
          </a:xfrm>
        </p:spPr>
        <p:txBody>
          <a:bodyPr>
            <a:normAutofit lnSpcReduction="10000"/>
          </a:bodyPr>
          <a:lstStyle/>
          <a:p>
            <a:r>
              <a:rPr lang="de-DE" dirty="0"/>
              <a:t>Sperrvermerk – Benutzer kann sich NICHT anmelden</a:t>
            </a:r>
          </a:p>
          <a:p>
            <a:r>
              <a:rPr lang="de-DE" dirty="0"/>
              <a:t>Benutzer anzeigen</a:t>
            </a:r>
          </a:p>
          <a:p>
            <a:r>
              <a:rPr lang="de-DE" dirty="0"/>
              <a:t>Neuen Benutzer anlegen</a:t>
            </a:r>
          </a:p>
          <a:p>
            <a:r>
              <a:rPr lang="de-DE" dirty="0"/>
              <a:t>Benutzer kopieren (alle Einstellungen werden im neuen Benutzer vorgeschlagen)</a:t>
            </a:r>
          </a:p>
          <a:p>
            <a:r>
              <a:rPr lang="de-DE" dirty="0"/>
              <a:t>Benutzer sperren / entsperren</a:t>
            </a:r>
          </a:p>
          <a:p>
            <a:r>
              <a:rPr lang="de-DE" dirty="0"/>
              <a:t>Mit dem Benutzer anmelden. So können die Einstellungen für neu angelegte Benutzer überprüft werden.</a:t>
            </a:r>
          </a:p>
          <a:p>
            <a:r>
              <a:rPr lang="de-DE" dirty="0"/>
              <a:t>Login per Mail an den Benutzer senden</a:t>
            </a:r>
            <a:endParaRPr lang="en-DE" dirty="0"/>
          </a:p>
        </p:txBody>
      </p:sp>
      <p:pic>
        <p:nvPicPr>
          <p:cNvPr id="5" name="Grafik 4">
            <a:extLst>
              <a:ext uri="{FF2B5EF4-FFF2-40B4-BE49-F238E27FC236}">
                <a16:creationId xmlns:a16="http://schemas.microsoft.com/office/drawing/2014/main" id="{E2809208-3598-4D75-B6C5-86F925E4573D}"/>
              </a:ext>
            </a:extLst>
          </p:cNvPr>
          <p:cNvPicPr>
            <a:picLocks noChangeAspect="1"/>
          </p:cNvPicPr>
          <p:nvPr/>
        </p:nvPicPr>
        <p:blipFill>
          <a:blip r:embed="rId2"/>
          <a:stretch>
            <a:fillRect/>
          </a:stretch>
        </p:blipFill>
        <p:spPr>
          <a:xfrm>
            <a:off x="283063" y="1524000"/>
            <a:ext cx="6916912" cy="3930316"/>
          </a:xfrm>
          <a:prstGeom prst="rect">
            <a:avLst/>
          </a:prstGeom>
        </p:spPr>
      </p:pic>
      <p:sp>
        <p:nvSpPr>
          <p:cNvPr id="10" name="Rechteck: abgerundete Ecken 9">
            <a:extLst>
              <a:ext uri="{FF2B5EF4-FFF2-40B4-BE49-F238E27FC236}">
                <a16:creationId xmlns:a16="http://schemas.microsoft.com/office/drawing/2014/main" id="{C5BF749F-3D91-4D95-BD5F-1E99BE53B653}"/>
              </a:ext>
            </a:extLst>
          </p:cNvPr>
          <p:cNvSpPr/>
          <p:nvPr/>
        </p:nvSpPr>
        <p:spPr>
          <a:xfrm>
            <a:off x="6360695" y="2409247"/>
            <a:ext cx="529389" cy="2038796"/>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hteck: abgerundete Ecken 10">
            <a:extLst>
              <a:ext uri="{FF2B5EF4-FFF2-40B4-BE49-F238E27FC236}">
                <a16:creationId xmlns:a16="http://schemas.microsoft.com/office/drawing/2014/main" id="{199C178C-EA45-4132-8E28-1098BDC4731F}"/>
              </a:ext>
            </a:extLst>
          </p:cNvPr>
          <p:cNvSpPr/>
          <p:nvPr/>
        </p:nvSpPr>
        <p:spPr>
          <a:xfrm>
            <a:off x="293041" y="5119779"/>
            <a:ext cx="942201" cy="334537"/>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hteck: abgerundete Ecken 11">
            <a:extLst>
              <a:ext uri="{FF2B5EF4-FFF2-40B4-BE49-F238E27FC236}">
                <a16:creationId xmlns:a16="http://schemas.microsoft.com/office/drawing/2014/main" id="{C1C7070F-61AA-46FD-AB9B-E8B9619C3272}"/>
              </a:ext>
            </a:extLst>
          </p:cNvPr>
          <p:cNvSpPr/>
          <p:nvPr/>
        </p:nvSpPr>
        <p:spPr>
          <a:xfrm>
            <a:off x="1245220" y="5119779"/>
            <a:ext cx="942201" cy="334537"/>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echteck: abgerundete Ecken 12">
            <a:extLst>
              <a:ext uri="{FF2B5EF4-FFF2-40B4-BE49-F238E27FC236}">
                <a16:creationId xmlns:a16="http://schemas.microsoft.com/office/drawing/2014/main" id="{2791B8C6-E6F0-4623-84FF-20F75EB6F87E}"/>
              </a:ext>
            </a:extLst>
          </p:cNvPr>
          <p:cNvSpPr/>
          <p:nvPr/>
        </p:nvSpPr>
        <p:spPr>
          <a:xfrm>
            <a:off x="2197399" y="5119779"/>
            <a:ext cx="1035085" cy="334537"/>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hteck: abgerundete Ecken 13">
            <a:extLst>
              <a:ext uri="{FF2B5EF4-FFF2-40B4-BE49-F238E27FC236}">
                <a16:creationId xmlns:a16="http://schemas.microsoft.com/office/drawing/2014/main" id="{19D753CF-8AF9-46C8-9D04-12709BCBC2A7}"/>
              </a:ext>
            </a:extLst>
          </p:cNvPr>
          <p:cNvSpPr/>
          <p:nvPr/>
        </p:nvSpPr>
        <p:spPr>
          <a:xfrm>
            <a:off x="3242462" y="5119779"/>
            <a:ext cx="960570" cy="334537"/>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Rechteck: abgerundete Ecken 14">
            <a:extLst>
              <a:ext uri="{FF2B5EF4-FFF2-40B4-BE49-F238E27FC236}">
                <a16:creationId xmlns:a16="http://schemas.microsoft.com/office/drawing/2014/main" id="{CDECF830-FEF3-44CA-A7C1-CE52A753C6B5}"/>
              </a:ext>
            </a:extLst>
          </p:cNvPr>
          <p:cNvSpPr/>
          <p:nvPr/>
        </p:nvSpPr>
        <p:spPr>
          <a:xfrm>
            <a:off x="4203032" y="5119780"/>
            <a:ext cx="960570" cy="34255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hteck: abgerundete Ecken 15">
            <a:extLst>
              <a:ext uri="{FF2B5EF4-FFF2-40B4-BE49-F238E27FC236}">
                <a16:creationId xmlns:a16="http://schemas.microsoft.com/office/drawing/2014/main" id="{97F777CA-88A1-4022-BA78-5278E218955D}"/>
              </a:ext>
            </a:extLst>
          </p:cNvPr>
          <p:cNvSpPr/>
          <p:nvPr/>
        </p:nvSpPr>
        <p:spPr>
          <a:xfrm>
            <a:off x="5173580" y="5111758"/>
            <a:ext cx="960570" cy="34255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hteck: abgerundete Ecken 16">
            <a:extLst>
              <a:ext uri="{FF2B5EF4-FFF2-40B4-BE49-F238E27FC236}">
                <a16:creationId xmlns:a16="http://schemas.microsoft.com/office/drawing/2014/main" id="{3A78854D-7FE5-4910-8F32-F6AE0C70D63E}"/>
              </a:ext>
            </a:extLst>
          </p:cNvPr>
          <p:cNvSpPr/>
          <p:nvPr/>
        </p:nvSpPr>
        <p:spPr>
          <a:xfrm>
            <a:off x="6144128" y="5111758"/>
            <a:ext cx="960570" cy="34255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8223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56A40-F0DC-40AC-92F6-B32796B1D92B}"/>
              </a:ext>
            </a:extLst>
          </p:cNvPr>
          <p:cNvSpPr>
            <a:spLocks noGrp="1"/>
          </p:cNvSpPr>
          <p:nvPr>
            <p:ph type="title"/>
          </p:nvPr>
        </p:nvSpPr>
        <p:spPr/>
        <p:txBody>
          <a:bodyPr/>
          <a:lstStyle/>
          <a:p>
            <a:r>
              <a:rPr lang="de-DE" dirty="0"/>
              <a:t>Wichtige Einstellungen in Netxp-Verein </a:t>
            </a:r>
            <a:endParaRPr lang="en-DE" dirty="0"/>
          </a:p>
        </p:txBody>
      </p:sp>
      <p:sp>
        <p:nvSpPr>
          <p:cNvPr id="3" name="Textplatzhalter 2">
            <a:extLst>
              <a:ext uri="{FF2B5EF4-FFF2-40B4-BE49-F238E27FC236}">
                <a16:creationId xmlns:a16="http://schemas.microsoft.com/office/drawing/2014/main" id="{96160DB4-9FC9-4F5F-8EF5-8F989CC07F1E}"/>
              </a:ext>
            </a:extLst>
          </p:cNvPr>
          <p:cNvSpPr>
            <a:spLocks noGrp="1"/>
          </p:cNvSpPr>
          <p:nvPr>
            <p:ph type="body" sz="quarter" idx="10"/>
          </p:nvPr>
        </p:nvSpPr>
        <p:spPr>
          <a:xfrm>
            <a:off x="283063" y="1524000"/>
            <a:ext cx="11546267" cy="4950939"/>
          </a:xfrm>
        </p:spPr>
        <p:txBody>
          <a:bodyPr>
            <a:normAutofit/>
          </a:bodyPr>
          <a:lstStyle/>
          <a:p>
            <a:r>
              <a:rPr lang="de-DE" dirty="0"/>
              <a:t>Alle wichtigen Einstellungen finden wir an verschiedenen Orten.</a:t>
            </a:r>
          </a:p>
          <a:p>
            <a:pPr lvl="1"/>
            <a:r>
              <a:rPr lang="de-DE" dirty="0"/>
              <a:t>Einstellungen mit Wirkbereich für den Verein, Benutzer übergreifend finden wir </a:t>
            </a:r>
            <a:br>
              <a:rPr lang="de-DE" dirty="0"/>
            </a:br>
            <a:r>
              <a:rPr lang="de-DE" dirty="0"/>
              <a:t>unter Verwaltung -&gt; Optionen.</a:t>
            </a:r>
          </a:p>
          <a:p>
            <a:pPr lvl="1"/>
            <a:r>
              <a:rPr lang="de-DE" dirty="0"/>
              <a:t>Einstellungen, die Benutzerbezogen eingestellt werden können, finden wir in den Einstellungen des Benutzers, in der Benutzerliste.</a:t>
            </a:r>
          </a:p>
          <a:p>
            <a:pPr lvl="1"/>
            <a:endParaRPr lang="de-DE" dirty="0"/>
          </a:p>
          <a:p>
            <a:pPr marL="457200" lvl="1" indent="0">
              <a:buNone/>
            </a:pPr>
            <a:r>
              <a:rPr lang="de-DE" dirty="0"/>
              <a:t>DEMO</a:t>
            </a:r>
          </a:p>
        </p:txBody>
      </p:sp>
    </p:spTree>
    <p:extLst>
      <p:ext uri="{BB962C8B-B14F-4D97-AF65-F5344CB8AC3E}">
        <p14:creationId xmlns:p14="http://schemas.microsoft.com/office/powerpoint/2010/main" val="2560799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52C993-4BC1-4B67-8052-F104C8DA28A2}"/>
              </a:ext>
            </a:extLst>
          </p:cNvPr>
          <p:cNvSpPr>
            <a:spLocks noGrp="1"/>
          </p:cNvSpPr>
          <p:nvPr>
            <p:ph type="title"/>
          </p:nvPr>
        </p:nvSpPr>
        <p:spPr/>
        <p:txBody>
          <a:bodyPr/>
          <a:lstStyle/>
          <a:p>
            <a:r>
              <a:rPr lang="de-DE" dirty="0"/>
              <a:t>Benutzer anlegen / ändern (Standard)</a:t>
            </a:r>
            <a:endParaRPr lang="en-DE" dirty="0"/>
          </a:p>
        </p:txBody>
      </p:sp>
      <p:sp>
        <p:nvSpPr>
          <p:cNvPr id="3" name="Textplatzhalter 2">
            <a:extLst>
              <a:ext uri="{FF2B5EF4-FFF2-40B4-BE49-F238E27FC236}">
                <a16:creationId xmlns:a16="http://schemas.microsoft.com/office/drawing/2014/main" id="{1D953EA2-757A-490B-BEB4-6DF82EC38374}"/>
              </a:ext>
            </a:extLst>
          </p:cNvPr>
          <p:cNvSpPr>
            <a:spLocks noGrp="1"/>
          </p:cNvSpPr>
          <p:nvPr>
            <p:ph type="body" sz="quarter" idx="10"/>
          </p:nvPr>
        </p:nvSpPr>
        <p:spPr/>
        <p:txBody>
          <a:bodyPr>
            <a:normAutofit/>
          </a:bodyPr>
          <a:lstStyle/>
          <a:p>
            <a:r>
              <a:rPr lang="de-DE" dirty="0"/>
              <a:t>Benutzer – Zugangsdaten erstellen, mit diesen Daten kann der Benutzer sich an Netxp-Verein anmelden</a:t>
            </a:r>
          </a:p>
          <a:p>
            <a:r>
              <a:rPr lang="de-DE" dirty="0"/>
              <a:t>Personendaten des Nutzers. Achtung: Email, Handy und </a:t>
            </a:r>
            <a:r>
              <a:rPr lang="de-DE" dirty="0" err="1"/>
              <a:t>GebDat</a:t>
            </a:r>
            <a:r>
              <a:rPr lang="de-DE" dirty="0"/>
              <a:t>. werden zum wiederherstellen des Passworts verwendet. Achten Sie darauf, IMMER ein Mitglied zu referenzieren.</a:t>
            </a:r>
          </a:p>
          <a:p>
            <a:r>
              <a:rPr lang="de-DE" dirty="0"/>
              <a:t>Berechtigungsmatrix (Mehrfachnennung möglich)</a:t>
            </a:r>
          </a:p>
        </p:txBody>
      </p:sp>
      <p:pic>
        <p:nvPicPr>
          <p:cNvPr id="5" name="Grafik 4">
            <a:extLst>
              <a:ext uri="{FF2B5EF4-FFF2-40B4-BE49-F238E27FC236}">
                <a16:creationId xmlns:a16="http://schemas.microsoft.com/office/drawing/2014/main" id="{DBEAFB7F-7B05-4399-80B4-F96DEC3C032B}"/>
              </a:ext>
            </a:extLst>
          </p:cNvPr>
          <p:cNvPicPr>
            <a:picLocks noChangeAspect="1"/>
          </p:cNvPicPr>
          <p:nvPr/>
        </p:nvPicPr>
        <p:blipFill>
          <a:blip r:embed="rId2"/>
          <a:stretch>
            <a:fillRect/>
          </a:stretch>
        </p:blipFill>
        <p:spPr>
          <a:xfrm>
            <a:off x="283063" y="1524000"/>
            <a:ext cx="6961576" cy="4668078"/>
          </a:xfrm>
          <a:prstGeom prst="rect">
            <a:avLst/>
          </a:prstGeom>
        </p:spPr>
      </p:pic>
      <p:sp>
        <p:nvSpPr>
          <p:cNvPr id="6" name="Rechteck: abgerundete Ecken 5">
            <a:extLst>
              <a:ext uri="{FF2B5EF4-FFF2-40B4-BE49-F238E27FC236}">
                <a16:creationId xmlns:a16="http://schemas.microsoft.com/office/drawing/2014/main" id="{55D69DC5-28F3-478C-89AC-DC944A2EC0DF}"/>
              </a:ext>
            </a:extLst>
          </p:cNvPr>
          <p:cNvSpPr/>
          <p:nvPr/>
        </p:nvSpPr>
        <p:spPr>
          <a:xfrm>
            <a:off x="362670" y="1820693"/>
            <a:ext cx="6789970" cy="75994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5BD786D8-056B-42E1-B297-94B17B6A65B3}"/>
              </a:ext>
            </a:extLst>
          </p:cNvPr>
          <p:cNvSpPr/>
          <p:nvPr/>
        </p:nvSpPr>
        <p:spPr>
          <a:xfrm>
            <a:off x="362670" y="2580642"/>
            <a:ext cx="6789970" cy="169671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440AF110-C8C2-4063-B948-CE9D3F97DE23}"/>
              </a:ext>
            </a:extLst>
          </p:cNvPr>
          <p:cNvSpPr/>
          <p:nvPr/>
        </p:nvSpPr>
        <p:spPr>
          <a:xfrm>
            <a:off x="362670" y="4280597"/>
            <a:ext cx="6789970" cy="1226123"/>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68861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52C993-4BC1-4B67-8052-F104C8DA28A2}"/>
              </a:ext>
            </a:extLst>
          </p:cNvPr>
          <p:cNvSpPr>
            <a:spLocks noGrp="1"/>
          </p:cNvSpPr>
          <p:nvPr>
            <p:ph type="title"/>
          </p:nvPr>
        </p:nvSpPr>
        <p:spPr/>
        <p:txBody>
          <a:bodyPr/>
          <a:lstStyle/>
          <a:p>
            <a:r>
              <a:rPr lang="de-DE" dirty="0"/>
              <a:t>Benutzer anlegen / ändern (Standard)</a:t>
            </a:r>
            <a:endParaRPr lang="en-DE" dirty="0"/>
          </a:p>
        </p:txBody>
      </p:sp>
      <p:sp>
        <p:nvSpPr>
          <p:cNvPr id="3" name="Textplatzhalter 2">
            <a:extLst>
              <a:ext uri="{FF2B5EF4-FFF2-40B4-BE49-F238E27FC236}">
                <a16:creationId xmlns:a16="http://schemas.microsoft.com/office/drawing/2014/main" id="{1D953EA2-757A-490B-BEB4-6DF82EC38374}"/>
              </a:ext>
            </a:extLst>
          </p:cNvPr>
          <p:cNvSpPr>
            <a:spLocks noGrp="1"/>
          </p:cNvSpPr>
          <p:nvPr>
            <p:ph type="body" sz="quarter" idx="10"/>
          </p:nvPr>
        </p:nvSpPr>
        <p:spPr/>
        <p:txBody>
          <a:bodyPr>
            <a:normAutofit/>
          </a:bodyPr>
          <a:lstStyle/>
          <a:p>
            <a:r>
              <a:rPr lang="de-DE" dirty="0"/>
              <a:t>Mit den erweiterten Einstellungen kann ein SPARTENSCHATZMEISTER auf:</a:t>
            </a:r>
          </a:p>
          <a:p>
            <a:pPr lvl="1"/>
            <a:r>
              <a:rPr lang="de-DE" dirty="0"/>
              <a:t>Konten</a:t>
            </a:r>
          </a:p>
          <a:p>
            <a:pPr lvl="1"/>
            <a:r>
              <a:rPr lang="de-DE" dirty="0"/>
              <a:t>Bestimmte Beiträge</a:t>
            </a:r>
          </a:p>
          <a:p>
            <a:pPr lvl="1"/>
            <a:r>
              <a:rPr lang="de-DE" dirty="0"/>
              <a:t>EA-Stellen </a:t>
            </a:r>
          </a:p>
          <a:p>
            <a:pPr lvl="1"/>
            <a:r>
              <a:rPr lang="de-DE" dirty="0"/>
              <a:t>Gebuchte Sparten und Projekte</a:t>
            </a:r>
          </a:p>
          <a:p>
            <a:pPr lvl="1"/>
            <a:r>
              <a:rPr lang="de-DE" dirty="0"/>
              <a:t>Und Budgets</a:t>
            </a:r>
          </a:p>
          <a:p>
            <a:pPr marL="457200" lvl="1" indent="0">
              <a:buNone/>
            </a:pPr>
            <a:r>
              <a:rPr lang="de-DE" dirty="0"/>
              <a:t>eingeschränkt werden</a:t>
            </a:r>
          </a:p>
        </p:txBody>
      </p:sp>
      <p:pic>
        <p:nvPicPr>
          <p:cNvPr id="5" name="Grafik 4">
            <a:extLst>
              <a:ext uri="{FF2B5EF4-FFF2-40B4-BE49-F238E27FC236}">
                <a16:creationId xmlns:a16="http://schemas.microsoft.com/office/drawing/2014/main" id="{DBEAFB7F-7B05-4399-80B4-F96DEC3C032B}"/>
              </a:ext>
            </a:extLst>
          </p:cNvPr>
          <p:cNvPicPr>
            <a:picLocks noChangeAspect="1"/>
          </p:cNvPicPr>
          <p:nvPr/>
        </p:nvPicPr>
        <p:blipFill>
          <a:blip r:embed="rId2"/>
          <a:stretch>
            <a:fillRect/>
          </a:stretch>
        </p:blipFill>
        <p:spPr>
          <a:xfrm>
            <a:off x="283063" y="1524000"/>
            <a:ext cx="6961576" cy="4668078"/>
          </a:xfrm>
          <a:prstGeom prst="rect">
            <a:avLst/>
          </a:prstGeom>
        </p:spPr>
      </p:pic>
      <p:sp>
        <p:nvSpPr>
          <p:cNvPr id="8" name="Rechteck: abgerundete Ecken 7">
            <a:extLst>
              <a:ext uri="{FF2B5EF4-FFF2-40B4-BE49-F238E27FC236}">
                <a16:creationId xmlns:a16="http://schemas.microsoft.com/office/drawing/2014/main" id="{440AF110-C8C2-4063-B948-CE9D3F97DE23}"/>
              </a:ext>
            </a:extLst>
          </p:cNvPr>
          <p:cNvSpPr/>
          <p:nvPr/>
        </p:nvSpPr>
        <p:spPr>
          <a:xfrm>
            <a:off x="362670" y="5720080"/>
            <a:ext cx="6789970" cy="396240"/>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686956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3E93F-9EA3-469E-A96A-47E7EF5B2BDF}"/>
              </a:ext>
            </a:extLst>
          </p:cNvPr>
          <p:cNvSpPr>
            <a:spLocks noGrp="1"/>
          </p:cNvSpPr>
          <p:nvPr>
            <p:ph type="title"/>
          </p:nvPr>
        </p:nvSpPr>
        <p:spPr/>
        <p:txBody>
          <a:bodyPr/>
          <a:lstStyle/>
          <a:p>
            <a:r>
              <a:rPr lang="de-DE" dirty="0"/>
              <a:t>Erweiterte Einstellungen - Allgemein</a:t>
            </a:r>
            <a:endParaRPr lang="en-DE" dirty="0"/>
          </a:p>
        </p:txBody>
      </p:sp>
      <p:sp>
        <p:nvSpPr>
          <p:cNvPr id="3" name="Textplatzhalter 2">
            <a:extLst>
              <a:ext uri="{FF2B5EF4-FFF2-40B4-BE49-F238E27FC236}">
                <a16:creationId xmlns:a16="http://schemas.microsoft.com/office/drawing/2014/main" id="{FAA21E71-F753-4515-BD6B-6586F04F0657}"/>
              </a:ext>
            </a:extLst>
          </p:cNvPr>
          <p:cNvSpPr>
            <a:spLocks noGrp="1"/>
          </p:cNvSpPr>
          <p:nvPr>
            <p:ph type="body" sz="quarter" idx="10"/>
          </p:nvPr>
        </p:nvSpPr>
        <p:spPr/>
        <p:txBody>
          <a:bodyPr>
            <a:normAutofit lnSpcReduction="10000"/>
          </a:bodyPr>
          <a:lstStyle/>
          <a:p>
            <a:r>
              <a:rPr lang="de-DE" dirty="0"/>
              <a:t>Lesender Zugriff: Bei Standardbenutzerrollen – Benutzer darf keine Daten verändern</a:t>
            </a:r>
          </a:p>
          <a:p>
            <a:r>
              <a:rPr lang="de-DE" dirty="0"/>
              <a:t>Zusatz: </a:t>
            </a:r>
          </a:p>
          <a:p>
            <a:pPr lvl="1"/>
            <a:r>
              <a:rPr lang="de-DE" dirty="0"/>
              <a:t>Ohne dieses Recht können keine Mitglieder gelöscht werden</a:t>
            </a:r>
          </a:p>
          <a:p>
            <a:pPr lvl="1"/>
            <a:r>
              <a:rPr lang="de-DE" dirty="0"/>
              <a:t>Zuweisungssperre, so dass Konten keine anderen FINTS Zugänge zugeordnet werden</a:t>
            </a:r>
          </a:p>
          <a:p>
            <a:pPr lvl="1"/>
            <a:r>
              <a:rPr lang="de-DE" dirty="0"/>
              <a:t>Auftragsfreigabe aktivieren, wenn bei Bestandskonten die Auftragsfreigabe für diesen Benutzer aktiviert wird, muss diese Option aktiviert werden</a:t>
            </a:r>
          </a:p>
        </p:txBody>
      </p:sp>
      <p:pic>
        <p:nvPicPr>
          <p:cNvPr id="5" name="Grafik 4">
            <a:extLst>
              <a:ext uri="{FF2B5EF4-FFF2-40B4-BE49-F238E27FC236}">
                <a16:creationId xmlns:a16="http://schemas.microsoft.com/office/drawing/2014/main" id="{98D2A122-D711-4FFF-ACB5-6737865400BB}"/>
              </a:ext>
            </a:extLst>
          </p:cNvPr>
          <p:cNvPicPr>
            <a:picLocks noChangeAspect="1"/>
          </p:cNvPicPr>
          <p:nvPr/>
        </p:nvPicPr>
        <p:blipFill>
          <a:blip r:embed="rId2"/>
          <a:stretch>
            <a:fillRect/>
          </a:stretch>
        </p:blipFill>
        <p:spPr>
          <a:xfrm>
            <a:off x="283063" y="1524000"/>
            <a:ext cx="6858594" cy="4854361"/>
          </a:xfrm>
          <a:prstGeom prst="rect">
            <a:avLst/>
          </a:prstGeom>
        </p:spPr>
      </p:pic>
      <p:sp>
        <p:nvSpPr>
          <p:cNvPr id="6" name="Rechteck: abgerundete Ecken 5">
            <a:extLst>
              <a:ext uri="{FF2B5EF4-FFF2-40B4-BE49-F238E27FC236}">
                <a16:creationId xmlns:a16="http://schemas.microsoft.com/office/drawing/2014/main" id="{C2BBBBC1-C53C-49DB-9829-4DF44C9300AD}"/>
              </a:ext>
            </a:extLst>
          </p:cNvPr>
          <p:cNvSpPr/>
          <p:nvPr/>
        </p:nvSpPr>
        <p:spPr>
          <a:xfrm>
            <a:off x="317375" y="2661920"/>
            <a:ext cx="6789970" cy="965200"/>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DAA56550-EEA1-41DC-A78A-824F01B5C9E4}"/>
              </a:ext>
            </a:extLst>
          </p:cNvPr>
          <p:cNvSpPr/>
          <p:nvPr/>
        </p:nvSpPr>
        <p:spPr>
          <a:xfrm>
            <a:off x="317375" y="3627120"/>
            <a:ext cx="6789970" cy="843280"/>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94300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3E93F-9EA3-469E-A96A-47E7EF5B2BDF}"/>
              </a:ext>
            </a:extLst>
          </p:cNvPr>
          <p:cNvSpPr>
            <a:spLocks noGrp="1"/>
          </p:cNvSpPr>
          <p:nvPr>
            <p:ph type="title"/>
          </p:nvPr>
        </p:nvSpPr>
        <p:spPr/>
        <p:txBody>
          <a:bodyPr/>
          <a:lstStyle/>
          <a:p>
            <a:r>
              <a:rPr lang="de-DE" dirty="0"/>
              <a:t>Erweiterte Einstellungen - Allgemein</a:t>
            </a:r>
            <a:endParaRPr lang="en-DE" dirty="0"/>
          </a:p>
        </p:txBody>
      </p:sp>
      <p:sp>
        <p:nvSpPr>
          <p:cNvPr id="3" name="Textplatzhalter 2">
            <a:extLst>
              <a:ext uri="{FF2B5EF4-FFF2-40B4-BE49-F238E27FC236}">
                <a16:creationId xmlns:a16="http://schemas.microsoft.com/office/drawing/2014/main" id="{FAA21E71-F753-4515-BD6B-6586F04F0657}"/>
              </a:ext>
            </a:extLst>
          </p:cNvPr>
          <p:cNvSpPr>
            <a:spLocks noGrp="1"/>
          </p:cNvSpPr>
          <p:nvPr>
            <p:ph type="body" sz="quarter" idx="10"/>
          </p:nvPr>
        </p:nvSpPr>
        <p:spPr/>
        <p:txBody>
          <a:bodyPr>
            <a:normAutofit/>
          </a:bodyPr>
          <a:lstStyle/>
          <a:p>
            <a:r>
              <a:rPr lang="de-DE" dirty="0"/>
              <a:t>Benutzer darf Datensicherungen erzeugen. Achtung, dies bedeutet auch, dass der Benutzer Backups wiederherstellen kann. Stellt der Benutzer z.B. Daten her, die mehrere Wochen alt sind, werden Daten, die nach dem erstellen des Backups erfasst wurden unwiederbringlich gelöscht.</a:t>
            </a:r>
          </a:p>
        </p:txBody>
      </p:sp>
      <p:pic>
        <p:nvPicPr>
          <p:cNvPr id="5" name="Grafik 4">
            <a:extLst>
              <a:ext uri="{FF2B5EF4-FFF2-40B4-BE49-F238E27FC236}">
                <a16:creationId xmlns:a16="http://schemas.microsoft.com/office/drawing/2014/main" id="{98D2A122-D711-4FFF-ACB5-6737865400BB}"/>
              </a:ext>
            </a:extLst>
          </p:cNvPr>
          <p:cNvPicPr>
            <a:picLocks noChangeAspect="1"/>
          </p:cNvPicPr>
          <p:nvPr/>
        </p:nvPicPr>
        <p:blipFill>
          <a:blip r:embed="rId2"/>
          <a:stretch>
            <a:fillRect/>
          </a:stretch>
        </p:blipFill>
        <p:spPr>
          <a:xfrm>
            <a:off x="283063" y="1524000"/>
            <a:ext cx="6858594" cy="4854361"/>
          </a:xfrm>
          <a:prstGeom prst="rect">
            <a:avLst/>
          </a:prstGeom>
        </p:spPr>
      </p:pic>
      <p:sp>
        <p:nvSpPr>
          <p:cNvPr id="8" name="Rechteck: abgerundete Ecken 7">
            <a:extLst>
              <a:ext uri="{FF2B5EF4-FFF2-40B4-BE49-F238E27FC236}">
                <a16:creationId xmlns:a16="http://schemas.microsoft.com/office/drawing/2014/main" id="{61DCDD45-B768-46D8-B119-26CB808F0A9D}"/>
              </a:ext>
            </a:extLst>
          </p:cNvPr>
          <p:cNvSpPr/>
          <p:nvPr/>
        </p:nvSpPr>
        <p:spPr>
          <a:xfrm>
            <a:off x="321440" y="4490720"/>
            <a:ext cx="6789970" cy="1188720"/>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4122273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3E93F-9EA3-469E-A96A-47E7EF5B2BDF}"/>
              </a:ext>
            </a:extLst>
          </p:cNvPr>
          <p:cNvSpPr>
            <a:spLocks noGrp="1"/>
          </p:cNvSpPr>
          <p:nvPr>
            <p:ph type="title"/>
          </p:nvPr>
        </p:nvSpPr>
        <p:spPr/>
        <p:txBody>
          <a:bodyPr/>
          <a:lstStyle/>
          <a:p>
            <a:r>
              <a:rPr lang="de-DE" dirty="0"/>
              <a:t>Erweiterte Einstellungen - Kommunikation</a:t>
            </a:r>
            <a:endParaRPr lang="en-DE" dirty="0"/>
          </a:p>
        </p:txBody>
      </p:sp>
      <p:sp>
        <p:nvSpPr>
          <p:cNvPr id="3" name="Textplatzhalter 2">
            <a:extLst>
              <a:ext uri="{FF2B5EF4-FFF2-40B4-BE49-F238E27FC236}">
                <a16:creationId xmlns:a16="http://schemas.microsoft.com/office/drawing/2014/main" id="{FAA21E71-F753-4515-BD6B-6586F04F0657}"/>
              </a:ext>
            </a:extLst>
          </p:cNvPr>
          <p:cNvSpPr>
            <a:spLocks noGrp="1"/>
          </p:cNvSpPr>
          <p:nvPr>
            <p:ph type="body" sz="quarter" idx="10"/>
          </p:nvPr>
        </p:nvSpPr>
        <p:spPr>
          <a:xfrm>
            <a:off x="7351776" y="1524000"/>
            <a:ext cx="4645152" cy="4950939"/>
          </a:xfrm>
        </p:spPr>
        <p:txBody>
          <a:bodyPr>
            <a:normAutofit/>
          </a:bodyPr>
          <a:lstStyle/>
          <a:p>
            <a:r>
              <a:rPr lang="de-DE" dirty="0"/>
              <a:t>Einstellungen für den SMS Versand. Mit der eingetragenen SMS Absenderkennung werden die SMS versandt. Möglich sind 16 Nummern oder 11 Alphazeichen. Kontingentverbrauch des Verein oder des Benutzers kann gewählt werden. </a:t>
            </a:r>
          </a:p>
          <a:p>
            <a:r>
              <a:rPr lang="de-DE" dirty="0"/>
              <a:t>Emailsignaturen hinzufügen</a:t>
            </a:r>
          </a:p>
          <a:p>
            <a:r>
              <a:rPr lang="de-DE" dirty="0"/>
              <a:t>Emailvorlagen hinzufügen</a:t>
            </a:r>
          </a:p>
        </p:txBody>
      </p:sp>
      <p:pic>
        <p:nvPicPr>
          <p:cNvPr id="6" name="Grafik 5">
            <a:extLst>
              <a:ext uri="{FF2B5EF4-FFF2-40B4-BE49-F238E27FC236}">
                <a16:creationId xmlns:a16="http://schemas.microsoft.com/office/drawing/2014/main" id="{4DD6C02E-4E0F-4DDE-8415-7B025C98A345}"/>
              </a:ext>
            </a:extLst>
          </p:cNvPr>
          <p:cNvPicPr>
            <a:picLocks noChangeAspect="1"/>
          </p:cNvPicPr>
          <p:nvPr/>
        </p:nvPicPr>
        <p:blipFill>
          <a:blip r:embed="rId2"/>
          <a:stretch>
            <a:fillRect/>
          </a:stretch>
        </p:blipFill>
        <p:spPr>
          <a:xfrm>
            <a:off x="362670" y="1524000"/>
            <a:ext cx="6322610" cy="4977374"/>
          </a:xfrm>
          <a:prstGeom prst="rect">
            <a:avLst/>
          </a:prstGeom>
        </p:spPr>
      </p:pic>
      <p:sp>
        <p:nvSpPr>
          <p:cNvPr id="9" name="Rechteck: abgerundete Ecken 8">
            <a:extLst>
              <a:ext uri="{FF2B5EF4-FFF2-40B4-BE49-F238E27FC236}">
                <a16:creationId xmlns:a16="http://schemas.microsoft.com/office/drawing/2014/main" id="{EAB79F93-2984-4CF1-8538-259FD779C33B}"/>
              </a:ext>
            </a:extLst>
          </p:cNvPr>
          <p:cNvSpPr/>
          <p:nvPr/>
        </p:nvSpPr>
        <p:spPr>
          <a:xfrm>
            <a:off x="372240" y="2011680"/>
            <a:ext cx="5774560" cy="1524512"/>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3F06AA3B-2FF3-4269-B5BC-4D08C727B7E9}"/>
              </a:ext>
            </a:extLst>
          </p:cNvPr>
          <p:cNvSpPr/>
          <p:nvPr/>
        </p:nvSpPr>
        <p:spPr>
          <a:xfrm>
            <a:off x="372240" y="3565646"/>
            <a:ext cx="5774560" cy="1524513"/>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hteck: abgerundete Ecken 10">
            <a:extLst>
              <a:ext uri="{FF2B5EF4-FFF2-40B4-BE49-F238E27FC236}">
                <a16:creationId xmlns:a16="http://schemas.microsoft.com/office/drawing/2014/main" id="{92AD758F-21A1-4868-BBC3-CA641BAC64C9}"/>
              </a:ext>
            </a:extLst>
          </p:cNvPr>
          <p:cNvSpPr/>
          <p:nvPr/>
        </p:nvSpPr>
        <p:spPr>
          <a:xfrm>
            <a:off x="372240" y="5122339"/>
            <a:ext cx="5774560" cy="1379035"/>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73595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3E93F-9EA3-469E-A96A-47E7EF5B2BDF}"/>
              </a:ext>
            </a:extLst>
          </p:cNvPr>
          <p:cNvSpPr>
            <a:spLocks noGrp="1"/>
          </p:cNvSpPr>
          <p:nvPr>
            <p:ph type="title"/>
          </p:nvPr>
        </p:nvSpPr>
        <p:spPr/>
        <p:txBody>
          <a:bodyPr/>
          <a:lstStyle/>
          <a:p>
            <a:r>
              <a:rPr lang="de-DE" dirty="0"/>
              <a:t>Erweiterte Einstellungen - Allgemein</a:t>
            </a:r>
            <a:endParaRPr lang="en-DE" dirty="0"/>
          </a:p>
        </p:txBody>
      </p:sp>
      <p:sp>
        <p:nvSpPr>
          <p:cNvPr id="3" name="Textplatzhalter 2">
            <a:extLst>
              <a:ext uri="{FF2B5EF4-FFF2-40B4-BE49-F238E27FC236}">
                <a16:creationId xmlns:a16="http://schemas.microsoft.com/office/drawing/2014/main" id="{FAA21E71-F753-4515-BD6B-6586F04F0657}"/>
              </a:ext>
            </a:extLst>
          </p:cNvPr>
          <p:cNvSpPr>
            <a:spLocks noGrp="1"/>
          </p:cNvSpPr>
          <p:nvPr>
            <p:ph type="body" sz="quarter" idx="10"/>
          </p:nvPr>
        </p:nvSpPr>
        <p:spPr>
          <a:xfrm>
            <a:off x="283063" y="1524000"/>
            <a:ext cx="11713865" cy="4950939"/>
          </a:xfrm>
        </p:spPr>
        <p:txBody>
          <a:bodyPr>
            <a:normAutofit/>
          </a:bodyPr>
          <a:lstStyle/>
          <a:p>
            <a:pPr marL="0" indent="0">
              <a:buNone/>
            </a:pPr>
            <a:r>
              <a:rPr lang="de-DE" dirty="0"/>
              <a:t>Mitgliedermasken werden im Teil Mitgliedermasken behandelt.  Im Bereich der erweiterten Einstellungen, können viele weitere Rechte geschaltet werden</a:t>
            </a:r>
          </a:p>
          <a:p>
            <a:pPr marL="0" indent="0">
              <a:buNone/>
            </a:pPr>
            <a:endParaRPr lang="de-DE" dirty="0"/>
          </a:p>
          <a:p>
            <a:pPr marL="0" indent="0">
              <a:buNone/>
            </a:pPr>
            <a:endParaRPr lang="de-DE" dirty="0"/>
          </a:p>
          <a:p>
            <a:pPr marL="0" indent="0">
              <a:buNone/>
            </a:pPr>
            <a:r>
              <a:rPr lang="de-DE" dirty="0"/>
              <a:t>DEMO</a:t>
            </a:r>
          </a:p>
        </p:txBody>
      </p:sp>
    </p:spTree>
    <p:extLst>
      <p:ext uri="{BB962C8B-B14F-4D97-AF65-F5344CB8AC3E}">
        <p14:creationId xmlns:p14="http://schemas.microsoft.com/office/powerpoint/2010/main" val="2878741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3E93F-9EA3-469E-A96A-47E7EF5B2BDF}"/>
              </a:ext>
            </a:extLst>
          </p:cNvPr>
          <p:cNvSpPr>
            <a:spLocks noGrp="1"/>
          </p:cNvSpPr>
          <p:nvPr>
            <p:ph type="title"/>
          </p:nvPr>
        </p:nvSpPr>
        <p:spPr/>
        <p:txBody>
          <a:bodyPr/>
          <a:lstStyle/>
          <a:p>
            <a:r>
              <a:rPr lang="de-DE" dirty="0"/>
              <a:t>Einschränkungen – Sparten § Gruppen</a:t>
            </a:r>
            <a:endParaRPr lang="en-DE" dirty="0"/>
          </a:p>
        </p:txBody>
      </p:sp>
      <p:sp>
        <p:nvSpPr>
          <p:cNvPr id="3" name="Textplatzhalter 2">
            <a:extLst>
              <a:ext uri="{FF2B5EF4-FFF2-40B4-BE49-F238E27FC236}">
                <a16:creationId xmlns:a16="http://schemas.microsoft.com/office/drawing/2014/main" id="{FAA21E71-F753-4515-BD6B-6586F04F0657}"/>
              </a:ext>
            </a:extLst>
          </p:cNvPr>
          <p:cNvSpPr>
            <a:spLocks noGrp="1"/>
          </p:cNvSpPr>
          <p:nvPr>
            <p:ph type="body" sz="quarter" idx="10"/>
          </p:nvPr>
        </p:nvSpPr>
        <p:spPr>
          <a:xfrm>
            <a:off x="7351776" y="1524000"/>
            <a:ext cx="4645152" cy="4950939"/>
          </a:xfrm>
        </p:spPr>
        <p:txBody>
          <a:bodyPr>
            <a:normAutofit lnSpcReduction="10000"/>
          </a:bodyPr>
          <a:lstStyle/>
          <a:p>
            <a:r>
              <a:rPr lang="de-DE" dirty="0"/>
              <a:t>Einschränkung des Nutzers auf bestimmte Abteilungen oder Gruppen</a:t>
            </a:r>
          </a:p>
          <a:p>
            <a:r>
              <a:rPr lang="de-DE" dirty="0"/>
              <a:t>Mit aktivierten Filtern kann der Nutzer auch nach diesen Gruppen oder Abteilungen filtern</a:t>
            </a:r>
          </a:p>
          <a:p>
            <a:r>
              <a:rPr lang="de-DE" dirty="0"/>
              <a:t>„lesender Zugriff“ der Nutzer kann an der gewählten Sparte/Gruppe keine Änderungen vornehmen</a:t>
            </a:r>
          </a:p>
          <a:p>
            <a:r>
              <a:rPr lang="de-DE" dirty="0"/>
              <a:t>Schreibender Zugriff – erklärt sich von selbst </a:t>
            </a:r>
          </a:p>
          <a:p>
            <a:r>
              <a:rPr lang="de-DE" dirty="0"/>
              <a:t>Dem eingeschränkten Benutzer das Recht gewähren Mitglieder anzulegen</a:t>
            </a:r>
          </a:p>
          <a:p>
            <a:endParaRPr lang="de-DE" dirty="0"/>
          </a:p>
        </p:txBody>
      </p:sp>
      <p:pic>
        <p:nvPicPr>
          <p:cNvPr id="5" name="Grafik 4">
            <a:extLst>
              <a:ext uri="{FF2B5EF4-FFF2-40B4-BE49-F238E27FC236}">
                <a16:creationId xmlns:a16="http://schemas.microsoft.com/office/drawing/2014/main" id="{952C9969-FA44-4C8F-AD61-F188CA5A81E2}"/>
              </a:ext>
            </a:extLst>
          </p:cNvPr>
          <p:cNvPicPr>
            <a:picLocks noChangeAspect="1"/>
          </p:cNvPicPr>
          <p:nvPr/>
        </p:nvPicPr>
        <p:blipFill>
          <a:blip r:embed="rId2"/>
          <a:stretch>
            <a:fillRect/>
          </a:stretch>
        </p:blipFill>
        <p:spPr>
          <a:xfrm>
            <a:off x="283063" y="1524000"/>
            <a:ext cx="6851786" cy="4608576"/>
          </a:xfrm>
          <a:prstGeom prst="rect">
            <a:avLst/>
          </a:prstGeom>
        </p:spPr>
      </p:pic>
      <p:sp>
        <p:nvSpPr>
          <p:cNvPr id="12" name="Rechteck: abgerundete Ecken 11">
            <a:extLst>
              <a:ext uri="{FF2B5EF4-FFF2-40B4-BE49-F238E27FC236}">
                <a16:creationId xmlns:a16="http://schemas.microsoft.com/office/drawing/2014/main" id="{1513B280-46B3-4444-A46D-92371E6B2701}"/>
              </a:ext>
            </a:extLst>
          </p:cNvPr>
          <p:cNvSpPr/>
          <p:nvPr/>
        </p:nvSpPr>
        <p:spPr>
          <a:xfrm>
            <a:off x="321440" y="3043603"/>
            <a:ext cx="4543168" cy="2369645"/>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echteck: abgerundete Ecken 12">
            <a:extLst>
              <a:ext uri="{FF2B5EF4-FFF2-40B4-BE49-F238E27FC236}">
                <a16:creationId xmlns:a16="http://schemas.microsoft.com/office/drawing/2014/main" id="{1B75837F-FD4C-450A-8CD2-0DC103A1F37A}"/>
              </a:ext>
            </a:extLst>
          </p:cNvPr>
          <p:cNvSpPr/>
          <p:nvPr/>
        </p:nvSpPr>
        <p:spPr>
          <a:xfrm>
            <a:off x="321440" y="5565648"/>
            <a:ext cx="5475856" cy="56692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87242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86707-8547-483E-8629-CC17DDAE7392}"/>
              </a:ext>
            </a:extLst>
          </p:cNvPr>
          <p:cNvSpPr>
            <a:spLocks noGrp="1"/>
          </p:cNvSpPr>
          <p:nvPr>
            <p:ph type="title"/>
          </p:nvPr>
        </p:nvSpPr>
        <p:spPr/>
        <p:txBody>
          <a:bodyPr/>
          <a:lstStyle/>
          <a:p>
            <a:r>
              <a:rPr lang="de-DE" dirty="0"/>
              <a:t>Einschränkungen - Vorlagen</a:t>
            </a:r>
            <a:endParaRPr lang="en-DE" dirty="0"/>
          </a:p>
        </p:txBody>
      </p:sp>
      <p:sp>
        <p:nvSpPr>
          <p:cNvPr id="3" name="Textplatzhalter 2">
            <a:extLst>
              <a:ext uri="{FF2B5EF4-FFF2-40B4-BE49-F238E27FC236}">
                <a16:creationId xmlns:a16="http://schemas.microsoft.com/office/drawing/2014/main" id="{FE6EE651-F57C-4CC7-963F-CD73D3F4364D}"/>
              </a:ext>
            </a:extLst>
          </p:cNvPr>
          <p:cNvSpPr>
            <a:spLocks noGrp="1"/>
          </p:cNvSpPr>
          <p:nvPr>
            <p:ph type="body" sz="quarter" idx="10"/>
          </p:nvPr>
        </p:nvSpPr>
        <p:spPr/>
        <p:txBody>
          <a:bodyPr/>
          <a:lstStyle/>
          <a:p>
            <a:pPr marL="0" indent="0">
              <a:buNone/>
            </a:pPr>
            <a:r>
              <a:rPr lang="de-DE" dirty="0"/>
              <a:t>Hier kann ein Nutzer auf die Verwendung bestimmter Vorlagen eingeschränkt werden. Dies eignet sich vor allem bei Mehrspartenvereinen um zu verhindern, dass die Abteilungen gegenseitig Briefpapier oder Rechnungsvorlagen verwenden.</a:t>
            </a:r>
          </a:p>
          <a:p>
            <a:pPr marL="0" indent="0">
              <a:buNone/>
            </a:pPr>
            <a:endParaRPr lang="en-DE" dirty="0"/>
          </a:p>
        </p:txBody>
      </p:sp>
      <p:pic>
        <p:nvPicPr>
          <p:cNvPr id="5" name="Grafik 4">
            <a:extLst>
              <a:ext uri="{FF2B5EF4-FFF2-40B4-BE49-F238E27FC236}">
                <a16:creationId xmlns:a16="http://schemas.microsoft.com/office/drawing/2014/main" id="{A2CE2FEB-8F3B-4465-864C-BCC611BFF346}"/>
              </a:ext>
            </a:extLst>
          </p:cNvPr>
          <p:cNvPicPr>
            <a:picLocks noChangeAspect="1"/>
          </p:cNvPicPr>
          <p:nvPr/>
        </p:nvPicPr>
        <p:blipFill>
          <a:blip r:embed="rId2"/>
          <a:stretch>
            <a:fillRect/>
          </a:stretch>
        </p:blipFill>
        <p:spPr>
          <a:xfrm>
            <a:off x="283063" y="1524000"/>
            <a:ext cx="6363251" cy="5044877"/>
          </a:xfrm>
          <a:prstGeom prst="rect">
            <a:avLst/>
          </a:prstGeom>
        </p:spPr>
      </p:pic>
    </p:spTree>
    <p:extLst>
      <p:ext uri="{BB962C8B-B14F-4D97-AF65-F5344CB8AC3E}">
        <p14:creationId xmlns:p14="http://schemas.microsoft.com/office/powerpoint/2010/main" val="2819444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0396D-21A7-4FE6-86C9-992DD124D60A}"/>
              </a:ext>
            </a:extLst>
          </p:cNvPr>
          <p:cNvSpPr>
            <a:spLocks noGrp="1"/>
          </p:cNvSpPr>
          <p:nvPr>
            <p:ph type="title"/>
          </p:nvPr>
        </p:nvSpPr>
        <p:spPr/>
        <p:txBody>
          <a:bodyPr/>
          <a:lstStyle/>
          <a:p>
            <a:r>
              <a:rPr lang="de-DE" dirty="0"/>
              <a:t>Einschränkungen – Reiter Mitgliederdaten</a:t>
            </a:r>
            <a:endParaRPr lang="en-DE" dirty="0"/>
          </a:p>
        </p:txBody>
      </p:sp>
      <p:sp>
        <p:nvSpPr>
          <p:cNvPr id="3" name="Textplatzhalter 2">
            <a:extLst>
              <a:ext uri="{FF2B5EF4-FFF2-40B4-BE49-F238E27FC236}">
                <a16:creationId xmlns:a16="http://schemas.microsoft.com/office/drawing/2014/main" id="{8126D0BF-7CAD-41CD-A75C-BF53EDB96CF5}"/>
              </a:ext>
            </a:extLst>
          </p:cNvPr>
          <p:cNvSpPr>
            <a:spLocks noGrp="1"/>
          </p:cNvSpPr>
          <p:nvPr>
            <p:ph type="body" sz="quarter" idx="10"/>
          </p:nvPr>
        </p:nvSpPr>
        <p:spPr/>
        <p:txBody>
          <a:bodyPr/>
          <a:lstStyle/>
          <a:p>
            <a:pPr marL="0" indent="0">
              <a:buNone/>
            </a:pPr>
            <a:r>
              <a:rPr lang="de-DE" dirty="0"/>
              <a:t>Mit dieser Einstellung können ganze Register in der Mitgliederverwaltung ausgeblendet werden. So kann einerseits der Verein die Mitgliederverwaltung auf benötigte Register einschränken oder für bestimmte Benutzer empfindliche Daten (z.B. Kontodaten) ausblenden</a:t>
            </a:r>
            <a:endParaRPr lang="en-DE" dirty="0"/>
          </a:p>
        </p:txBody>
      </p:sp>
      <p:pic>
        <p:nvPicPr>
          <p:cNvPr id="5" name="Grafik 4">
            <a:extLst>
              <a:ext uri="{FF2B5EF4-FFF2-40B4-BE49-F238E27FC236}">
                <a16:creationId xmlns:a16="http://schemas.microsoft.com/office/drawing/2014/main" id="{7318413B-E484-42B3-B12A-A4B280BD677B}"/>
              </a:ext>
            </a:extLst>
          </p:cNvPr>
          <p:cNvPicPr>
            <a:picLocks noChangeAspect="1"/>
          </p:cNvPicPr>
          <p:nvPr/>
        </p:nvPicPr>
        <p:blipFill>
          <a:blip r:embed="rId2"/>
          <a:stretch>
            <a:fillRect/>
          </a:stretch>
        </p:blipFill>
        <p:spPr>
          <a:xfrm>
            <a:off x="283063" y="1524000"/>
            <a:ext cx="6837065" cy="4910833"/>
          </a:xfrm>
          <a:prstGeom prst="rect">
            <a:avLst/>
          </a:prstGeom>
        </p:spPr>
      </p:pic>
    </p:spTree>
    <p:extLst>
      <p:ext uri="{BB962C8B-B14F-4D97-AF65-F5344CB8AC3E}">
        <p14:creationId xmlns:p14="http://schemas.microsoft.com/office/powerpoint/2010/main" val="847991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0396D-21A7-4FE6-86C9-992DD124D60A}"/>
              </a:ext>
            </a:extLst>
          </p:cNvPr>
          <p:cNvSpPr>
            <a:spLocks noGrp="1"/>
          </p:cNvSpPr>
          <p:nvPr>
            <p:ph type="title"/>
          </p:nvPr>
        </p:nvSpPr>
        <p:spPr/>
        <p:txBody>
          <a:bodyPr/>
          <a:lstStyle/>
          <a:p>
            <a:r>
              <a:rPr lang="de-DE" dirty="0"/>
              <a:t>Einschränkungen – Eigene Tabellen</a:t>
            </a:r>
            <a:endParaRPr lang="en-DE" dirty="0"/>
          </a:p>
        </p:txBody>
      </p:sp>
      <p:sp>
        <p:nvSpPr>
          <p:cNvPr id="3" name="Textplatzhalter 2">
            <a:extLst>
              <a:ext uri="{FF2B5EF4-FFF2-40B4-BE49-F238E27FC236}">
                <a16:creationId xmlns:a16="http://schemas.microsoft.com/office/drawing/2014/main" id="{8126D0BF-7CAD-41CD-A75C-BF53EDB96CF5}"/>
              </a:ext>
            </a:extLst>
          </p:cNvPr>
          <p:cNvSpPr>
            <a:spLocks noGrp="1"/>
          </p:cNvSpPr>
          <p:nvPr>
            <p:ph type="body" sz="quarter" idx="10"/>
          </p:nvPr>
        </p:nvSpPr>
        <p:spPr/>
        <p:txBody>
          <a:bodyPr/>
          <a:lstStyle/>
          <a:p>
            <a:pPr marL="0" indent="0">
              <a:buNone/>
            </a:pPr>
            <a:r>
              <a:rPr lang="de-DE" dirty="0"/>
              <a:t>Bestimmte „Eigene Tabellen“ könne hier für den Nutzer freigegeben werden. Bitte beachten Sie, dass bei </a:t>
            </a:r>
            <a:r>
              <a:rPr lang="de-DE" dirty="0" err="1"/>
              <a:t>verschachteltewn</a:t>
            </a:r>
            <a:r>
              <a:rPr lang="de-DE" dirty="0"/>
              <a:t> Tabellen, ALLE beteiligten Tabellen freigegeben werden müssen. Stammdatentabellen können über „Tabelle ausblende“ in den Einstellungen der eigenen Tabellen ausgeblendet werden.</a:t>
            </a:r>
            <a:endParaRPr lang="en-DE" dirty="0"/>
          </a:p>
        </p:txBody>
      </p:sp>
      <p:pic>
        <p:nvPicPr>
          <p:cNvPr id="6" name="Grafik 5">
            <a:extLst>
              <a:ext uri="{FF2B5EF4-FFF2-40B4-BE49-F238E27FC236}">
                <a16:creationId xmlns:a16="http://schemas.microsoft.com/office/drawing/2014/main" id="{692B941A-EB48-4D93-8103-1BF84BDC5C31}"/>
              </a:ext>
            </a:extLst>
          </p:cNvPr>
          <p:cNvPicPr>
            <a:picLocks noChangeAspect="1"/>
          </p:cNvPicPr>
          <p:nvPr/>
        </p:nvPicPr>
        <p:blipFill>
          <a:blip r:embed="rId2"/>
          <a:stretch>
            <a:fillRect/>
          </a:stretch>
        </p:blipFill>
        <p:spPr>
          <a:xfrm>
            <a:off x="283063" y="1378523"/>
            <a:ext cx="6834909" cy="4302949"/>
          </a:xfrm>
          <a:prstGeom prst="rect">
            <a:avLst/>
          </a:prstGeom>
        </p:spPr>
      </p:pic>
    </p:spTree>
    <p:extLst>
      <p:ext uri="{BB962C8B-B14F-4D97-AF65-F5344CB8AC3E}">
        <p14:creationId xmlns:p14="http://schemas.microsoft.com/office/powerpoint/2010/main" val="2049419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D6880-FA5B-4275-AD16-7116699ABBBB}"/>
              </a:ext>
            </a:extLst>
          </p:cNvPr>
          <p:cNvSpPr>
            <a:spLocks noGrp="1"/>
          </p:cNvSpPr>
          <p:nvPr>
            <p:ph type="title"/>
          </p:nvPr>
        </p:nvSpPr>
        <p:spPr/>
        <p:txBody>
          <a:bodyPr/>
          <a:lstStyle/>
          <a:p>
            <a:r>
              <a:rPr lang="de-DE" dirty="0"/>
              <a:t>Verwaltung -&gt; Optionen</a:t>
            </a:r>
            <a:endParaRPr lang="en-DE" dirty="0"/>
          </a:p>
        </p:txBody>
      </p:sp>
      <p:sp>
        <p:nvSpPr>
          <p:cNvPr id="3" name="Textplatzhalter 2">
            <a:extLst>
              <a:ext uri="{FF2B5EF4-FFF2-40B4-BE49-F238E27FC236}">
                <a16:creationId xmlns:a16="http://schemas.microsoft.com/office/drawing/2014/main" id="{FB407C1C-7313-4049-BA6D-76BE6204C02B}"/>
              </a:ext>
            </a:extLst>
          </p:cNvPr>
          <p:cNvSpPr>
            <a:spLocks noGrp="1"/>
          </p:cNvSpPr>
          <p:nvPr>
            <p:ph type="body" sz="quarter" idx="10"/>
          </p:nvPr>
        </p:nvSpPr>
        <p:spPr>
          <a:xfrm>
            <a:off x="283063" y="1524000"/>
            <a:ext cx="11546267" cy="4950939"/>
          </a:xfrm>
        </p:spPr>
        <p:txBody>
          <a:bodyPr/>
          <a:lstStyle/>
          <a:p>
            <a:r>
              <a:rPr lang="de-DE" dirty="0"/>
              <a:t>Verein -&gt; Allgemein: </a:t>
            </a:r>
          </a:p>
          <a:p>
            <a:pPr lvl="1"/>
            <a:r>
              <a:rPr lang="de-DE" dirty="0"/>
              <a:t>Name und Anschrift des Vereins f. Spendenquittungen</a:t>
            </a:r>
          </a:p>
          <a:p>
            <a:pPr lvl="1"/>
            <a:r>
              <a:rPr lang="de-DE" dirty="0"/>
              <a:t>Aktivierung der Kalenderwebfreigabe, hiermit kann der Kalender auf z.B. der Internetseite des Vereins freigeben werden</a:t>
            </a:r>
          </a:p>
          <a:p>
            <a:pPr lvl="1"/>
            <a:r>
              <a:rPr lang="de-DE" dirty="0"/>
              <a:t>Umschalten auf individuelle Benutzerrollen</a:t>
            </a:r>
          </a:p>
          <a:p>
            <a:r>
              <a:rPr lang="de-DE" dirty="0"/>
              <a:t>Verein -&gt; Erweitert:</a:t>
            </a:r>
          </a:p>
          <a:p>
            <a:pPr lvl="1"/>
            <a:r>
              <a:rPr lang="de-DE" dirty="0"/>
              <a:t>Viele weitere Optionen in der Auflistung, eine Erklärung finden wir unten</a:t>
            </a:r>
          </a:p>
          <a:p>
            <a:r>
              <a:rPr lang="de-DE" dirty="0"/>
              <a:t>Verein -&gt; Eigene Dateien und Belegarchiv</a:t>
            </a:r>
          </a:p>
          <a:p>
            <a:endParaRPr lang="en-DE" dirty="0"/>
          </a:p>
        </p:txBody>
      </p:sp>
    </p:spTree>
    <p:extLst>
      <p:ext uri="{BB962C8B-B14F-4D97-AF65-F5344CB8AC3E}">
        <p14:creationId xmlns:p14="http://schemas.microsoft.com/office/powerpoint/2010/main" val="3056304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84C76-4B5D-4322-9C75-94D45C447A5B}"/>
              </a:ext>
            </a:extLst>
          </p:cNvPr>
          <p:cNvSpPr>
            <a:spLocks noGrp="1"/>
          </p:cNvSpPr>
          <p:nvPr>
            <p:ph type="title"/>
          </p:nvPr>
        </p:nvSpPr>
        <p:spPr/>
        <p:txBody>
          <a:bodyPr/>
          <a:lstStyle/>
          <a:p>
            <a:r>
              <a:rPr lang="de-DE" dirty="0"/>
              <a:t>Einschränkungen - Übungsleiter</a:t>
            </a:r>
            <a:endParaRPr lang="en-DE" dirty="0"/>
          </a:p>
        </p:txBody>
      </p:sp>
      <p:sp>
        <p:nvSpPr>
          <p:cNvPr id="3" name="Textplatzhalter 2">
            <a:extLst>
              <a:ext uri="{FF2B5EF4-FFF2-40B4-BE49-F238E27FC236}">
                <a16:creationId xmlns:a16="http://schemas.microsoft.com/office/drawing/2014/main" id="{5F6CE5B5-831E-4A7B-B1C6-0F28602712F5}"/>
              </a:ext>
            </a:extLst>
          </p:cNvPr>
          <p:cNvSpPr>
            <a:spLocks noGrp="1"/>
          </p:cNvSpPr>
          <p:nvPr>
            <p:ph type="body" sz="quarter" idx="10"/>
          </p:nvPr>
        </p:nvSpPr>
        <p:spPr/>
        <p:txBody>
          <a:bodyPr/>
          <a:lstStyle/>
          <a:p>
            <a:r>
              <a:rPr lang="de-DE" dirty="0"/>
              <a:t>Diesem Nutzer bestimmte Übungsleiter freigeben, der Nutzer kann Stunden erfassen. Der Übungsleiter kann aber auch die Stunden entsprechend abrechnen.</a:t>
            </a:r>
            <a:endParaRPr lang="en-DE" dirty="0"/>
          </a:p>
        </p:txBody>
      </p:sp>
      <p:pic>
        <p:nvPicPr>
          <p:cNvPr id="5" name="Grafik 4">
            <a:extLst>
              <a:ext uri="{FF2B5EF4-FFF2-40B4-BE49-F238E27FC236}">
                <a16:creationId xmlns:a16="http://schemas.microsoft.com/office/drawing/2014/main" id="{B3009C1B-E21F-4E22-9A40-B72F53FB028C}"/>
              </a:ext>
            </a:extLst>
          </p:cNvPr>
          <p:cNvPicPr>
            <a:picLocks noChangeAspect="1"/>
          </p:cNvPicPr>
          <p:nvPr/>
        </p:nvPicPr>
        <p:blipFill>
          <a:blip r:embed="rId2"/>
          <a:stretch>
            <a:fillRect/>
          </a:stretch>
        </p:blipFill>
        <p:spPr>
          <a:xfrm>
            <a:off x="283063" y="1524000"/>
            <a:ext cx="6892506" cy="4352544"/>
          </a:xfrm>
          <a:prstGeom prst="rect">
            <a:avLst/>
          </a:prstGeom>
        </p:spPr>
      </p:pic>
    </p:spTree>
    <p:extLst>
      <p:ext uri="{BB962C8B-B14F-4D97-AF65-F5344CB8AC3E}">
        <p14:creationId xmlns:p14="http://schemas.microsoft.com/office/powerpoint/2010/main" val="17769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1B1211-B977-4641-9381-04208E0EBA57}"/>
              </a:ext>
            </a:extLst>
          </p:cNvPr>
          <p:cNvSpPr>
            <a:spLocks noGrp="1"/>
          </p:cNvSpPr>
          <p:nvPr>
            <p:ph type="title"/>
          </p:nvPr>
        </p:nvSpPr>
        <p:spPr/>
        <p:txBody>
          <a:bodyPr/>
          <a:lstStyle/>
          <a:p>
            <a:r>
              <a:rPr lang="de-DE" dirty="0"/>
              <a:t>Erweiterte Einschränkungen</a:t>
            </a:r>
            <a:endParaRPr lang="en-DE" dirty="0"/>
          </a:p>
        </p:txBody>
      </p:sp>
      <p:sp>
        <p:nvSpPr>
          <p:cNvPr id="3" name="Textplatzhalter 2">
            <a:extLst>
              <a:ext uri="{FF2B5EF4-FFF2-40B4-BE49-F238E27FC236}">
                <a16:creationId xmlns:a16="http://schemas.microsoft.com/office/drawing/2014/main" id="{B71FF445-FA96-4916-8109-9098DD5F8FD0}"/>
              </a:ext>
            </a:extLst>
          </p:cNvPr>
          <p:cNvSpPr>
            <a:spLocks noGrp="1"/>
          </p:cNvSpPr>
          <p:nvPr>
            <p:ph type="body" sz="quarter" idx="10"/>
          </p:nvPr>
        </p:nvSpPr>
        <p:spPr>
          <a:xfrm>
            <a:off x="283063" y="1524000"/>
            <a:ext cx="11546267" cy="4950939"/>
          </a:xfrm>
        </p:spPr>
        <p:txBody>
          <a:bodyPr/>
          <a:lstStyle/>
          <a:p>
            <a:pPr marL="0" indent="0">
              <a:buNone/>
            </a:pPr>
            <a:r>
              <a:rPr lang="de-DE" dirty="0"/>
              <a:t>Dieses Register kann speziell für Abteilungsschatzmeister aktiviert werden. Mithilfe dieser Einstellungen wird der untergeordnete Schatzmeister auf Buchungen seiner Abteilung eingeschränkt. Bitte achten Sie darauf, den Nutzer nur auf ein bestimmtes Konto oder eine bestimmte Sparte freizugeben. </a:t>
            </a:r>
          </a:p>
          <a:p>
            <a:pPr marL="0" indent="0">
              <a:buNone/>
            </a:pPr>
            <a:r>
              <a:rPr lang="de-DE" dirty="0"/>
              <a:t>Bitte stellen Sie nicht ein, dass ein Nutzer nur auf Buchungen eines Konto, einer Sparte, eines Beitrags und einer EA Stelle freizugeben. Bei Abteilungsbestandskonten empfehlen wir die Einstellung auf die Abteilung im jeweiligen Konto durchzuführen.</a:t>
            </a:r>
          </a:p>
          <a:p>
            <a:pPr marL="0" indent="0">
              <a:buNone/>
            </a:pPr>
            <a:endParaRPr lang="en-DE" dirty="0"/>
          </a:p>
        </p:txBody>
      </p:sp>
    </p:spTree>
    <p:extLst>
      <p:ext uri="{BB962C8B-B14F-4D97-AF65-F5344CB8AC3E}">
        <p14:creationId xmlns:p14="http://schemas.microsoft.com/office/powerpoint/2010/main" val="1336718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DC27E-33EA-419A-8091-A698BB2181E6}"/>
              </a:ext>
            </a:extLst>
          </p:cNvPr>
          <p:cNvSpPr>
            <a:spLocks noGrp="1"/>
          </p:cNvSpPr>
          <p:nvPr>
            <p:ph type="title"/>
          </p:nvPr>
        </p:nvSpPr>
        <p:spPr/>
        <p:txBody>
          <a:bodyPr/>
          <a:lstStyle/>
          <a:p>
            <a:r>
              <a:rPr lang="de-DE" dirty="0"/>
              <a:t>Erweiterte Einschränkungen </a:t>
            </a:r>
            <a:endParaRPr lang="en-DE" dirty="0"/>
          </a:p>
        </p:txBody>
      </p:sp>
      <p:sp>
        <p:nvSpPr>
          <p:cNvPr id="3" name="Textplatzhalter 2">
            <a:extLst>
              <a:ext uri="{FF2B5EF4-FFF2-40B4-BE49-F238E27FC236}">
                <a16:creationId xmlns:a16="http://schemas.microsoft.com/office/drawing/2014/main" id="{283D4A40-4EEB-49C0-99B4-9CE22804EFAC}"/>
              </a:ext>
            </a:extLst>
          </p:cNvPr>
          <p:cNvSpPr>
            <a:spLocks noGrp="1"/>
          </p:cNvSpPr>
          <p:nvPr>
            <p:ph type="body" sz="quarter" idx="10"/>
          </p:nvPr>
        </p:nvSpPr>
        <p:spPr/>
        <p:txBody>
          <a:bodyPr/>
          <a:lstStyle/>
          <a:p>
            <a:r>
              <a:rPr lang="de-DE" dirty="0"/>
              <a:t>Konten für Benutzer freigeben. Bei Girokonten muss der entsprechende Bankzugang ebenfalls auf dem PC des Nutzers angelegt werden</a:t>
            </a:r>
          </a:p>
          <a:p>
            <a:r>
              <a:rPr lang="de-DE" dirty="0"/>
              <a:t>Beiträge könne gesehen und in der Höhe verändert werden</a:t>
            </a:r>
          </a:p>
          <a:p>
            <a:r>
              <a:rPr lang="de-DE" dirty="0"/>
              <a:t>EA-Stellen die der Spartenschatzmeister buchen darf.</a:t>
            </a:r>
          </a:p>
          <a:p>
            <a:r>
              <a:rPr lang="de-DE" dirty="0"/>
              <a:t>Budget für die Auswertung der Abteilungsbudgets</a:t>
            </a:r>
            <a:endParaRPr lang="en-DE" dirty="0"/>
          </a:p>
        </p:txBody>
      </p:sp>
      <p:pic>
        <p:nvPicPr>
          <p:cNvPr id="5" name="Grafik 4">
            <a:extLst>
              <a:ext uri="{FF2B5EF4-FFF2-40B4-BE49-F238E27FC236}">
                <a16:creationId xmlns:a16="http://schemas.microsoft.com/office/drawing/2014/main" id="{E98981B2-A3DF-459C-B261-ABE2DE1CF2DF}"/>
              </a:ext>
            </a:extLst>
          </p:cNvPr>
          <p:cNvPicPr>
            <a:picLocks noChangeAspect="1"/>
          </p:cNvPicPr>
          <p:nvPr/>
        </p:nvPicPr>
        <p:blipFill>
          <a:blip r:embed="rId2"/>
          <a:stretch>
            <a:fillRect/>
          </a:stretch>
        </p:blipFill>
        <p:spPr>
          <a:xfrm>
            <a:off x="283064" y="1524000"/>
            <a:ext cx="6889914" cy="4504944"/>
          </a:xfrm>
          <a:prstGeom prst="rect">
            <a:avLst/>
          </a:prstGeom>
        </p:spPr>
      </p:pic>
      <p:pic>
        <p:nvPicPr>
          <p:cNvPr id="7" name="Grafik 6">
            <a:extLst>
              <a:ext uri="{FF2B5EF4-FFF2-40B4-BE49-F238E27FC236}">
                <a16:creationId xmlns:a16="http://schemas.microsoft.com/office/drawing/2014/main" id="{47755B89-89DA-435E-A571-022E90D1A407}"/>
              </a:ext>
            </a:extLst>
          </p:cNvPr>
          <p:cNvPicPr>
            <a:picLocks noChangeAspect="1"/>
          </p:cNvPicPr>
          <p:nvPr/>
        </p:nvPicPr>
        <p:blipFill>
          <a:blip r:embed="rId3"/>
          <a:stretch>
            <a:fillRect/>
          </a:stretch>
        </p:blipFill>
        <p:spPr>
          <a:xfrm>
            <a:off x="515549" y="1706434"/>
            <a:ext cx="6275395" cy="4315531"/>
          </a:xfrm>
          <a:prstGeom prst="rect">
            <a:avLst/>
          </a:prstGeom>
        </p:spPr>
      </p:pic>
      <p:pic>
        <p:nvPicPr>
          <p:cNvPr id="9" name="Grafik 8">
            <a:extLst>
              <a:ext uri="{FF2B5EF4-FFF2-40B4-BE49-F238E27FC236}">
                <a16:creationId xmlns:a16="http://schemas.microsoft.com/office/drawing/2014/main" id="{E86049A8-F6B3-48A6-9E4F-04B06373690A}"/>
              </a:ext>
            </a:extLst>
          </p:cNvPr>
          <p:cNvPicPr>
            <a:picLocks noChangeAspect="1"/>
          </p:cNvPicPr>
          <p:nvPr/>
        </p:nvPicPr>
        <p:blipFill>
          <a:blip r:embed="rId4"/>
          <a:stretch>
            <a:fillRect/>
          </a:stretch>
        </p:blipFill>
        <p:spPr>
          <a:xfrm>
            <a:off x="714618" y="1931805"/>
            <a:ext cx="6009270" cy="4612019"/>
          </a:xfrm>
          <a:prstGeom prst="rect">
            <a:avLst/>
          </a:prstGeom>
        </p:spPr>
      </p:pic>
      <p:pic>
        <p:nvPicPr>
          <p:cNvPr id="11" name="Grafik 10">
            <a:extLst>
              <a:ext uri="{FF2B5EF4-FFF2-40B4-BE49-F238E27FC236}">
                <a16:creationId xmlns:a16="http://schemas.microsoft.com/office/drawing/2014/main" id="{F726CC33-BE46-4EE0-8808-BDE49907A447}"/>
              </a:ext>
            </a:extLst>
          </p:cNvPr>
          <p:cNvPicPr>
            <a:picLocks noChangeAspect="1"/>
          </p:cNvPicPr>
          <p:nvPr/>
        </p:nvPicPr>
        <p:blipFill>
          <a:blip r:embed="rId5"/>
          <a:stretch>
            <a:fillRect/>
          </a:stretch>
        </p:blipFill>
        <p:spPr>
          <a:xfrm>
            <a:off x="927030" y="2229769"/>
            <a:ext cx="6248090" cy="4024546"/>
          </a:xfrm>
          <a:prstGeom prst="rect">
            <a:avLst/>
          </a:prstGeom>
        </p:spPr>
      </p:pic>
    </p:spTree>
    <p:extLst>
      <p:ext uri="{BB962C8B-B14F-4D97-AF65-F5344CB8AC3E}">
        <p14:creationId xmlns:p14="http://schemas.microsoft.com/office/powerpoint/2010/main" val="365024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028AB-A86E-4C11-8A8F-7858709165FB}"/>
              </a:ext>
            </a:extLst>
          </p:cNvPr>
          <p:cNvSpPr>
            <a:spLocks noGrp="1"/>
          </p:cNvSpPr>
          <p:nvPr>
            <p:ph type="title"/>
          </p:nvPr>
        </p:nvSpPr>
        <p:spPr/>
        <p:txBody>
          <a:bodyPr/>
          <a:lstStyle/>
          <a:p>
            <a:r>
              <a:rPr lang="de-DE" dirty="0"/>
              <a:t>Erweiterte Einschränkungen</a:t>
            </a:r>
            <a:endParaRPr lang="en-DE" dirty="0"/>
          </a:p>
        </p:txBody>
      </p:sp>
      <p:sp>
        <p:nvSpPr>
          <p:cNvPr id="3" name="Textplatzhalter 2">
            <a:extLst>
              <a:ext uri="{FF2B5EF4-FFF2-40B4-BE49-F238E27FC236}">
                <a16:creationId xmlns:a16="http://schemas.microsoft.com/office/drawing/2014/main" id="{7FEACD02-BFFA-4414-BA7F-2C1FA9AF5B26}"/>
              </a:ext>
            </a:extLst>
          </p:cNvPr>
          <p:cNvSpPr>
            <a:spLocks noGrp="1"/>
          </p:cNvSpPr>
          <p:nvPr>
            <p:ph type="body" sz="quarter" idx="10"/>
          </p:nvPr>
        </p:nvSpPr>
        <p:spPr/>
        <p:txBody>
          <a:bodyPr/>
          <a:lstStyle/>
          <a:p>
            <a:r>
              <a:rPr lang="de-DE" dirty="0"/>
              <a:t>Einstellung für Wahl- oder Pflichtangabe von Projekt oder Sparte. Muss beispielsweise eine Sparte bei der Buchung angeben werden, muss eine der unten angerhakten verwendet werden.</a:t>
            </a:r>
          </a:p>
          <a:p>
            <a:r>
              <a:rPr lang="de-DE" dirty="0"/>
              <a:t>Sparten oder Projekte, die nicht angehakt sind, können auch nicht </a:t>
            </a:r>
            <a:r>
              <a:rPr lang="de-DE" dirty="0" err="1"/>
              <a:t>eingese</a:t>
            </a:r>
            <a:endParaRPr lang="de-DE" dirty="0"/>
          </a:p>
          <a:p>
            <a:r>
              <a:rPr lang="de-DE" dirty="0"/>
              <a:t>werden.</a:t>
            </a:r>
            <a:endParaRPr lang="en-DE" dirty="0"/>
          </a:p>
        </p:txBody>
      </p:sp>
      <p:pic>
        <p:nvPicPr>
          <p:cNvPr id="5" name="Grafik 4">
            <a:extLst>
              <a:ext uri="{FF2B5EF4-FFF2-40B4-BE49-F238E27FC236}">
                <a16:creationId xmlns:a16="http://schemas.microsoft.com/office/drawing/2014/main" id="{8DFA4B89-5C07-4339-A6C1-3C71EDE4206E}"/>
              </a:ext>
            </a:extLst>
          </p:cNvPr>
          <p:cNvPicPr>
            <a:picLocks noChangeAspect="1"/>
          </p:cNvPicPr>
          <p:nvPr/>
        </p:nvPicPr>
        <p:blipFill>
          <a:blip r:embed="rId2"/>
          <a:stretch>
            <a:fillRect/>
          </a:stretch>
        </p:blipFill>
        <p:spPr>
          <a:xfrm>
            <a:off x="283063" y="1524000"/>
            <a:ext cx="6931152" cy="3050375"/>
          </a:xfrm>
          <a:prstGeom prst="rect">
            <a:avLst/>
          </a:prstGeom>
        </p:spPr>
      </p:pic>
      <p:sp>
        <p:nvSpPr>
          <p:cNvPr id="6" name="Rechteck: abgerundete Ecken 5">
            <a:extLst>
              <a:ext uri="{FF2B5EF4-FFF2-40B4-BE49-F238E27FC236}">
                <a16:creationId xmlns:a16="http://schemas.microsoft.com/office/drawing/2014/main" id="{13DB1D98-592B-4208-A107-A9E75D41513D}"/>
              </a:ext>
            </a:extLst>
          </p:cNvPr>
          <p:cNvSpPr/>
          <p:nvPr/>
        </p:nvSpPr>
        <p:spPr>
          <a:xfrm>
            <a:off x="283062" y="2103120"/>
            <a:ext cx="6931151" cy="621792"/>
          </a:xfrm>
          <a:prstGeom prst="roundRect">
            <a:avLst>
              <a:gd name="adj" fmla="val 12903"/>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1561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481FC-AE56-4AC7-90BC-175743DDAC60}"/>
              </a:ext>
            </a:extLst>
          </p:cNvPr>
          <p:cNvSpPr>
            <a:spLocks noGrp="1"/>
          </p:cNvSpPr>
          <p:nvPr>
            <p:ph type="title"/>
          </p:nvPr>
        </p:nvSpPr>
        <p:spPr/>
        <p:txBody>
          <a:bodyPr/>
          <a:lstStyle/>
          <a:p>
            <a:r>
              <a:rPr lang="de-DE" dirty="0"/>
              <a:t>Freigaben - Mitgliederliste</a:t>
            </a:r>
            <a:endParaRPr lang="en-DE" dirty="0"/>
          </a:p>
        </p:txBody>
      </p:sp>
      <p:sp>
        <p:nvSpPr>
          <p:cNvPr id="3" name="Textplatzhalter 2">
            <a:extLst>
              <a:ext uri="{FF2B5EF4-FFF2-40B4-BE49-F238E27FC236}">
                <a16:creationId xmlns:a16="http://schemas.microsoft.com/office/drawing/2014/main" id="{01B95FAA-F208-4098-9FA2-D0F3A5CEEEE1}"/>
              </a:ext>
            </a:extLst>
          </p:cNvPr>
          <p:cNvSpPr>
            <a:spLocks noGrp="1"/>
          </p:cNvSpPr>
          <p:nvPr>
            <p:ph type="body" sz="quarter" idx="10"/>
          </p:nvPr>
        </p:nvSpPr>
        <p:spPr/>
        <p:txBody>
          <a:bodyPr/>
          <a:lstStyle/>
          <a:p>
            <a:r>
              <a:rPr lang="de-DE" dirty="0"/>
              <a:t>Zusätzliche Informationen, die in der Mitgliederliste angezeigt werden können.</a:t>
            </a:r>
          </a:p>
          <a:p>
            <a:r>
              <a:rPr lang="de-DE" dirty="0"/>
              <a:t>ACHTUNG: Soll auf Basis von eigenen Feldern oder eigenen Tabellen Abrechnungen erstellt werden, MÜSSEN diese hier aktiviert sein!</a:t>
            </a:r>
          </a:p>
          <a:p>
            <a:endParaRPr lang="en-DE" dirty="0"/>
          </a:p>
        </p:txBody>
      </p:sp>
      <p:pic>
        <p:nvPicPr>
          <p:cNvPr id="5" name="Grafik 4">
            <a:extLst>
              <a:ext uri="{FF2B5EF4-FFF2-40B4-BE49-F238E27FC236}">
                <a16:creationId xmlns:a16="http://schemas.microsoft.com/office/drawing/2014/main" id="{D1A64F43-57E0-4978-B9CA-87C5AEBEE6AB}"/>
              </a:ext>
            </a:extLst>
          </p:cNvPr>
          <p:cNvPicPr>
            <a:picLocks noChangeAspect="1"/>
          </p:cNvPicPr>
          <p:nvPr/>
        </p:nvPicPr>
        <p:blipFill>
          <a:blip r:embed="rId2"/>
          <a:stretch>
            <a:fillRect/>
          </a:stretch>
        </p:blipFill>
        <p:spPr>
          <a:xfrm>
            <a:off x="283063" y="1524000"/>
            <a:ext cx="6075065" cy="4954611"/>
          </a:xfrm>
          <a:prstGeom prst="rect">
            <a:avLst/>
          </a:prstGeom>
        </p:spPr>
      </p:pic>
      <p:sp>
        <p:nvSpPr>
          <p:cNvPr id="6" name="Rechteck: abgerundete Ecken 5">
            <a:extLst>
              <a:ext uri="{FF2B5EF4-FFF2-40B4-BE49-F238E27FC236}">
                <a16:creationId xmlns:a16="http://schemas.microsoft.com/office/drawing/2014/main" id="{E9FC60A9-B875-40CB-A965-72A975D32759}"/>
              </a:ext>
            </a:extLst>
          </p:cNvPr>
          <p:cNvSpPr/>
          <p:nvPr/>
        </p:nvSpPr>
        <p:spPr>
          <a:xfrm>
            <a:off x="283063" y="2505456"/>
            <a:ext cx="5611770" cy="3858768"/>
          </a:xfrm>
          <a:prstGeom prst="roundRect">
            <a:avLst>
              <a:gd name="adj" fmla="val 12903"/>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75456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AF529-1AD3-424B-A3E6-5CDE4E6BE7D9}"/>
              </a:ext>
            </a:extLst>
          </p:cNvPr>
          <p:cNvSpPr>
            <a:spLocks noGrp="1"/>
          </p:cNvSpPr>
          <p:nvPr>
            <p:ph type="title"/>
          </p:nvPr>
        </p:nvSpPr>
        <p:spPr/>
        <p:txBody>
          <a:bodyPr/>
          <a:lstStyle/>
          <a:p>
            <a:r>
              <a:rPr lang="de-DE" dirty="0"/>
              <a:t>Dokumente und Rechnungen freigeben </a:t>
            </a:r>
            <a:endParaRPr lang="en-DE" dirty="0"/>
          </a:p>
        </p:txBody>
      </p:sp>
      <p:sp>
        <p:nvSpPr>
          <p:cNvPr id="3" name="Textplatzhalter 2">
            <a:extLst>
              <a:ext uri="{FF2B5EF4-FFF2-40B4-BE49-F238E27FC236}">
                <a16:creationId xmlns:a16="http://schemas.microsoft.com/office/drawing/2014/main" id="{3CB2D54D-42DF-4485-9ECD-96EDFF1497D6}"/>
              </a:ext>
            </a:extLst>
          </p:cNvPr>
          <p:cNvSpPr>
            <a:spLocks noGrp="1"/>
          </p:cNvSpPr>
          <p:nvPr>
            <p:ph type="body" sz="quarter" idx="10"/>
          </p:nvPr>
        </p:nvSpPr>
        <p:spPr/>
        <p:txBody>
          <a:bodyPr/>
          <a:lstStyle/>
          <a:p>
            <a:r>
              <a:rPr lang="de-DE" dirty="0"/>
              <a:t>Hier können wir dem Benutzer, Dokumente oder Rechnungen freigeben, die ein anderer Benutzer erstellt hat. Ist diese Funktion nicht aktiviert, kann nur der Ersteller von Dokumenten diese auch sehen und bearbeiten (buchen).</a:t>
            </a:r>
            <a:endParaRPr lang="en-DE" dirty="0"/>
          </a:p>
        </p:txBody>
      </p:sp>
      <p:pic>
        <p:nvPicPr>
          <p:cNvPr id="5" name="Grafik 4">
            <a:extLst>
              <a:ext uri="{FF2B5EF4-FFF2-40B4-BE49-F238E27FC236}">
                <a16:creationId xmlns:a16="http://schemas.microsoft.com/office/drawing/2014/main" id="{2D101B01-114D-454A-BD28-72DC3E7684B7}"/>
              </a:ext>
            </a:extLst>
          </p:cNvPr>
          <p:cNvPicPr>
            <a:picLocks noChangeAspect="1"/>
          </p:cNvPicPr>
          <p:nvPr/>
        </p:nvPicPr>
        <p:blipFill>
          <a:blip r:embed="rId2"/>
          <a:stretch>
            <a:fillRect/>
          </a:stretch>
        </p:blipFill>
        <p:spPr>
          <a:xfrm>
            <a:off x="283063" y="1524000"/>
            <a:ext cx="6690940" cy="4305673"/>
          </a:xfrm>
          <a:prstGeom prst="rect">
            <a:avLst/>
          </a:prstGeom>
        </p:spPr>
      </p:pic>
    </p:spTree>
    <p:extLst>
      <p:ext uri="{BB962C8B-B14F-4D97-AF65-F5344CB8AC3E}">
        <p14:creationId xmlns:p14="http://schemas.microsoft.com/office/powerpoint/2010/main" val="446453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0BE8E-3C5B-438A-8A0B-209537D9564D}"/>
              </a:ext>
            </a:extLst>
          </p:cNvPr>
          <p:cNvSpPr>
            <a:spLocks noGrp="1"/>
          </p:cNvSpPr>
          <p:nvPr>
            <p:ph type="title"/>
          </p:nvPr>
        </p:nvSpPr>
        <p:spPr/>
        <p:txBody>
          <a:bodyPr/>
          <a:lstStyle/>
          <a:p>
            <a:r>
              <a:rPr lang="de-DE" dirty="0"/>
              <a:t>Newsletter und Statusmails</a:t>
            </a:r>
            <a:endParaRPr lang="en-DE" dirty="0"/>
          </a:p>
        </p:txBody>
      </p:sp>
      <p:sp>
        <p:nvSpPr>
          <p:cNvPr id="3" name="Textplatzhalter 2">
            <a:extLst>
              <a:ext uri="{FF2B5EF4-FFF2-40B4-BE49-F238E27FC236}">
                <a16:creationId xmlns:a16="http://schemas.microsoft.com/office/drawing/2014/main" id="{CBD5D532-7890-4826-8A93-51287A8A0C14}"/>
              </a:ext>
            </a:extLst>
          </p:cNvPr>
          <p:cNvSpPr>
            <a:spLocks noGrp="1"/>
          </p:cNvSpPr>
          <p:nvPr>
            <p:ph type="body" sz="quarter" idx="10"/>
          </p:nvPr>
        </p:nvSpPr>
        <p:spPr/>
        <p:txBody>
          <a:bodyPr/>
          <a:lstStyle/>
          <a:p>
            <a:pPr marL="0" indent="0">
              <a:buNone/>
            </a:pPr>
            <a:r>
              <a:rPr lang="de-DE" dirty="0"/>
              <a:t>Netxp versendet zu jedem Monatsanfang Statusmails für jeden Verein. Mit dieser Option aktivieren Sie den Newsletter für den aktuellen Benutzer. Auch wählen sie ob wichtige Mitgliederdaten wie Geburtstage oder Jubiläen enthalten sein sollen. Bei der Versendung als Excelliste kann ein Passwort gesetzt werden. Dieses muss zu öffnen der Liste eingeben werden.</a:t>
            </a:r>
            <a:endParaRPr lang="en-DE" dirty="0"/>
          </a:p>
        </p:txBody>
      </p:sp>
      <p:pic>
        <p:nvPicPr>
          <p:cNvPr id="5" name="Grafik 4">
            <a:extLst>
              <a:ext uri="{FF2B5EF4-FFF2-40B4-BE49-F238E27FC236}">
                <a16:creationId xmlns:a16="http://schemas.microsoft.com/office/drawing/2014/main" id="{C93F41E7-93C5-45F3-829E-C71F64E32D2E}"/>
              </a:ext>
            </a:extLst>
          </p:cNvPr>
          <p:cNvPicPr>
            <a:picLocks noChangeAspect="1"/>
          </p:cNvPicPr>
          <p:nvPr/>
        </p:nvPicPr>
        <p:blipFill>
          <a:blip r:embed="rId2"/>
          <a:stretch>
            <a:fillRect/>
          </a:stretch>
        </p:blipFill>
        <p:spPr>
          <a:xfrm>
            <a:off x="283063" y="1524000"/>
            <a:ext cx="6825498" cy="4572000"/>
          </a:xfrm>
          <a:prstGeom prst="rect">
            <a:avLst/>
          </a:prstGeom>
        </p:spPr>
      </p:pic>
      <p:sp>
        <p:nvSpPr>
          <p:cNvPr id="6" name="Rechteck: abgerundete Ecken 5">
            <a:extLst>
              <a:ext uri="{FF2B5EF4-FFF2-40B4-BE49-F238E27FC236}">
                <a16:creationId xmlns:a16="http://schemas.microsoft.com/office/drawing/2014/main" id="{1B03ED2D-DB10-44D8-8763-A2C8002D67E5}"/>
              </a:ext>
            </a:extLst>
          </p:cNvPr>
          <p:cNvSpPr/>
          <p:nvPr/>
        </p:nvSpPr>
        <p:spPr>
          <a:xfrm>
            <a:off x="283063" y="2292096"/>
            <a:ext cx="3447689" cy="2645664"/>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36798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0BE8E-3C5B-438A-8A0B-209537D9564D}"/>
              </a:ext>
            </a:extLst>
          </p:cNvPr>
          <p:cNvSpPr>
            <a:spLocks noGrp="1"/>
          </p:cNvSpPr>
          <p:nvPr>
            <p:ph type="title"/>
          </p:nvPr>
        </p:nvSpPr>
        <p:spPr/>
        <p:txBody>
          <a:bodyPr/>
          <a:lstStyle/>
          <a:p>
            <a:r>
              <a:rPr lang="de-DE" dirty="0"/>
              <a:t>Newsletter und Statusmails</a:t>
            </a:r>
            <a:endParaRPr lang="en-DE" dirty="0"/>
          </a:p>
        </p:txBody>
      </p:sp>
      <p:sp>
        <p:nvSpPr>
          <p:cNvPr id="3" name="Textplatzhalter 2">
            <a:extLst>
              <a:ext uri="{FF2B5EF4-FFF2-40B4-BE49-F238E27FC236}">
                <a16:creationId xmlns:a16="http://schemas.microsoft.com/office/drawing/2014/main" id="{CBD5D532-7890-4826-8A93-51287A8A0C14}"/>
              </a:ext>
            </a:extLst>
          </p:cNvPr>
          <p:cNvSpPr>
            <a:spLocks noGrp="1"/>
          </p:cNvSpPr>
          <p:nvPr>
            <p:ph type="body" sz="quarter" idx="10"/>
          </p:nvPr>
        </p:nvSpPr>
        <p:spPr/>
        <p:txBody>
          <a:bodyPr/>
          <a:lstStyle/>
          <a:p>
            <a:pPr marL="0" indent="0">
              <a:buNone/>
            </a:pPr>
            <a:r>
              <a:rPr lang="de-DE" dirty="0"/>
              <a:t>Eine Möglichkeit automatisiert Mitglieder aufnehmen zu können, besteht darin, so genannte VCards im Onlinespeicher von Netxp-.Verein zu speichern. Mit dieser Option wird die Neumitgliederaufnahme an Benutzer gemeldet.</a:t>
            </a:r>
          </a:p>
          <a:p>
            <a:pPr marL="0" indent="0">
              <a:buNone/>
            </a:pPr>
            <a:r>
              <a:rPr lang="de-DE" dirty="0"/>
              <a:t>Mögliche Optionen zum weiteren Versand von Statusmails bei Eintritt eines Ereignisses.</a:t>
            </a:r>
            <a:endParaRPr lang="en-DE" dirty="0"/>
          </a:p>
        </p:txBody>
      </p:sp>
      <p:pic>
        <p:nvPicPr>
          <p:cNvPr id="5" name="Grafik 4">
            <a:extLst>
              <a:ext uri="{FF2B5EF4-FFF2-40B4-BE49-F238E27FC236}">
                <a16:creationId xmlns:a16="http://schemas.microsoft.com/office/drawing/2014/main" id="{C93F41E7-93C5-45F3-829E-C71F64E32D2E}"/>
              </a:ext>
            </a:extLst>
          </p:cNvPr>
          <p:cNvPicPr>
            <a:picLocks noChangeAspect="1"/>
          </p:cNvPicPr>
          <p:nvPr/>
        </p:nvPicPr>
        <p:blipFill>
          <a:blip r:embed="rId2"/>
          <a:stretch>
            <a:fillRect/>
          </a:stretch>
        </p:blipFill>
        <p:spPr>
          <a:xfrm>
            <a:off x="283063" y="1524000"/>
            <a:ext cx="6825498" cy="4572000"/>
          </a:xfrm>
          <a:prstGeom prst="rect">
            <a:avLst/>
          </a:prstGeom>
        </p:spPr>
      </p:pic>
      <p:sp>
        <p:nvSpPr>
          <p:cNvPr id="6" name="Rechteck: abgerundete Ecken 5">
            <a:extLst>
              <a:ext uri="{FF2B5EF4-FFF2-40B4-BE49-F238E27FC236}">
                <a16:creationId xmlns:a16="http://schemas.microsoft.com/office/drawing/2014/main" id="{1B03ED2D-DB10-44D8-8763-A2C8002D67E5}"/>
              </a:ext>
            </a:extLst>
          </p:cNvPr>
          <p:cNvSpPr/>
          <p:nvPr/>
        </p:nvSpPr>
        <p:spPr>
          <a:xfrm>
            <a:off x="283063" y="5010912"/>
            <a:ext cx="3447689" cy="1030224"/>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71D196C4-3648-4075-B6DE-5296A86CF1C8}"/>
              </a:ext>
            </a:extLst>
          </p:cNvPr>
          <p:cNvSpPr/>
          <p:nvPr/>
        </p:nvSpPr>
        <p:spPr>
          <a:xfrm>
            <a:off x="3818743" y="2292096"/>
            <a:ext cx="2960009" cy="1895856"/>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26718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0BE8E-3C5B-438A-8A0B-209537D9564D}"/>
              </a:ext>
            </a:extLst>
          </p:cNvPr>
          <p:cNvSpPr>
            <a:spLocks noGrp="1"/>
          </p:cNvSpPr>
          <p:nvPr>
            <p:ph type="title"/>
          </p:nvPr>
        </p:nvSpPr>
        <p:spPr/>
        <p:txBody>
          <a:bodyPr/>
          <a:lstStyle/>
          <a:p>
            <a:r>
              <a:rPr lang="de-DE" dirty="0"/>
              <a:t>Newsletter und Statusmails</a:t>
            </a:r>
            <a:endParaRPr lang="en-DE" dirty="0"/>
          </a:p>
        </p:txBody>
      </p:sp>
      <p:sp>
        <p:nvSpPr>
          <p:cNvPr id="3" name="Textplatzhalter 2">
            <a:extLst>
              <a:ext uri="{FF2B5EF4-FFF2-40B4-BE49-F238E27FC236}">
                <a16:creationId xmlns:a16="http://schemas.microsoft.com/office/drawing/2014/main" id="{CBD5D532-7890-4826-8A93-51287A8A0C14}"/>
              </a:ext>
            </a:extLst>
          </p:cNvPr>
          <p:cNvSpPr>
            <a:spLocks noGrp="1"/>
          </p:cNvSpPr>
          <p:nvPr>
            <p:ph type="body" sz="quarter" idx="10"/>
          </p:nvPr>
        </p:nvSpPr>
        <p:spPr/>
        <p:txBody>
          <a:bodyPr/>
          <a:lstStyle/>
          <a:p>
            <a:pPr marL="0" indent="0">
              <a:buNone/>
            </a:pPr>
            <a:r>
              <a:rPr lang="de-DE" dirty="0"/>
              <a:t>Eine Möglichkeit automatisiert Mitglieder aufnehmen zu können, besteht darin, so genannte VCards im Onlinespeicher von Netxp-.Verein zu speichern. Mit dieser Option wird die Neumitgliederaufnahme an Benutzer gemeldet.</a:t>
            </a:r>
          </a:p>
          <a:p>
            <a:pPr marL="0" indent="0">
              <a:buNone/>
            </a:pPr>
            <a:r>
              <a:rPr lang="de-DE" dirty="0"/>
              <a:t>Mögliche Optionen zum weiteren Versand von Statusmails bei Eintritt eines Ereignisses.</a:t>
            </a:r>
            <a:endParaRPr lang="en-DE" dirty="0"/>
          </a:p>
        </p:txBody>
      </p:sp>
      <p:pic>
        <p:nvPicPr>
          <p:cNvPr id="5" name="Grafik 4">
            <a:extLst>
              <a:ext uri="{FF2B5EF4-FFF2-40B4-BE49-F238E27FC236}">
                <a16:creationId xmlns:a16="http://schemas.microsoft.com/office/drawing/2014/main" id="{C93F41E7-93C5-45F3-829E-C71F64E32D2E}"/>
              </a:ext>
            </a:extLst>
          </p:cNvPr>
          <p:cNvPicPr>
            <a:picLocks noChangeAspect="1"/>
          </p:cNvPicPr>
          <p:nvPr/>
        </p:nvPicPr>
        <p:blipFill>
          <a:blip r:embed="rId2"/>
          <a:stretch>
            <a:fillRect/>
          </a:stretch>
        </p:blipFill>
        <p:spPr>
          <a:xfrm>
            <a:off x="283063" y="1524000"/>
            <a:ext cx="6825498" cy="4572000"/>
          </a:xfrm>
          <a:prstGeom prst="rect">
            <a:avLst/>
          </a:prstGeom>
        </p:spPr>
      </p:pic>
      <p:sp>
        <p:nvSpPr>
          <p:cNvPr id="6" name="Rechteck: abgerundete Ecken 5">
            <a:extLst>
              <a:ext uri="{FF2B5EF4-FFF2-40B4-BE49-F238E27FC236}">
                <a16:creationId xmlns:a16="http://schemas.microsoft.com/office/drawing/2014/main" id="{1B03ED2D-DB10-44D8-8763-A2C8002D67E5}"/>
              </a:ext>
            </a:extLst>
          </p:cNvPr>
          <p:cNvSpPr/>
          <p:nvPr/>
        </p:nvSpPr>
        <p:spPr>
          <a:xfrm>
            <a:off x="283063" y="5010912"/>
            <a:ext cx="3447689" cy="1030224"/>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71D196C4-3648-4075-B6DE-5296A86CF1C8}"/>
              </a:ext>
            </a:extLst>
          </p:cNvPr>
          <p:cNvSpPr/>
          <p:nvPr/>
        </p:nvSpPr>
        <p:spPr>
          <a:xfrm>
            <a:off x="3818743" y="2292096"/>
            <a:ext cx="2960009" cy="1895856"/>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5793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B21FD7-AA4B-4938-BE6C-57804A4CEEF6}"/>
              </a:ext>
            </a:extLst>
          </p:cNvPr>
          <p:cNvSpPr>
            <a:spLocks noGrp="1"/>
          </p:cNvSpPr>
          <p:nvPr>
            <p:ph type="title"/>
          </p:nvPr>
        </p:nvSpPr>
        <p:spPr/>
        <p:txBody>
          <a:bodyPr/>
          <a:lstStyle/>
          <a:p>
            <a:r>
              <a:rPr lang="de-DE" dirty="0"/>
              <a:t>Eigene Dateien und Belegarchiv</a:t>
            </a:r>
            <a:endParaRPr lang="en-DE" dirty="0"/>
          </a:p>
        </p:txBody>
      </p:sp>
      <p:sp>
        <p:nvSpPr>
          <p:cNvPr id="3" name="Textplatzhalter 2">
            <a:extLst>
              <a:ext uri="{FF2B5EF4-FFF2-40B4-BE49-F238E27FC236}">
                <a16:creationId xmlns:a16="http://schemas.microsoft.com/office/drawing/2014/main" id="{477958E8-215B-45A9-964A-9071562983FF}"/>
              </a:ext>
            </a:extLst>
          </p:cNvPr>
          <p:cNvSpPr>
            <a:spLocks noGrp="1"/>
          </p:cNvSpPr>
          <p:nvPr>
            <p:ph type="body" sz="quarter" idx="10"/>
          </p:nvPr>
        </p:nvSpPr>
        <p:spPr/>
        <p:txBody>
          <a:bodyPr/>
          <a:lstStyle/>
          <a:p>
            <a:r>
              <a:rPr lang="de-DE" dirty="0"/>
              <a:t>Grundsätzliche Freigabe für Dateien, Belegarchiv oder Visitenkarten und Kalender</a:t>
            </a:r>
          </a:p>
          <a:p>
            <a:r>
              <a:rPr lang="de-DE" dirty="0"/>
              <a:t>Berechtigungsmatrix für Objekte. Hier könne Gruppen oder Spartenbezogene Freigaben erteilt werden. Vor der ersten Verwendung der Belegablage muss an dieser Stelle ein Belegarchiv angelegt werden. (Benutzer -&gt; Benutzerdetails des Admin)</a:t>
            </a:r>
          </a:p>
          <a:p>
            <a:endParaRPr lang="en-DE" dirty="0"/>
          </a:p>
        </p:txBody>
      </p:sp>
      <p:pic>
        <p:nvPicPr>
          <p:cNvPr id="5" name="Grafik 4">
            <a:extLst>
              <a:ext uri="{FF2B5EF4-FFF2-40B4-BE49-F238E27FC236}">
                <a16:creationId xmlns:a16="http://schemas.microsoft.com/office/drawing/2014/main" id="{935C116A-C4E7-43B9-AA4C-CE8483B1BD11}"/>
              </a:ext>
            </a:extLst>
          </p:cNvPr>
          <p:cNvPicPr>
            <a:picLocks noChangeAspect="1"/>
          </p:cNvPicPr>
          <p:nvPr/>
        </p:nvPicPr>
        <p:blipFill>
          <a:blip r:embed="rId2"/>
          <a:stretch>
            <a:fillRect/>
          </a:stretch>
        </p:blipFill>
        <p:spPr>
          <a:xfrm>
            <a:off x="283063" y="1524000"/>
            <a:ext cx="6767168" cy="3468624"/>
          </a:xfrm>
          <a:prstGeom prst="rect">
            <a:avLst/>
          </a:prstGeom>
        </p:spPr>
      </p:pic>
      <p:sp>
        <p:nvSpPr>
          <p:cNvPr id="6" name="Rechteck: abgerundete Ecken 5">
            <a:extLst>
              <a:ext uri="{FF2B5EF4-FFF2-40B4-BE49-F238E27FC236}">
                <a16:creationId xmlns:a16="http://schemas.microsoft.com/office/drawing/2014/main" id="{4C567A81-58EC-4638-AA66-B10F0AD167C6}"/>
              </a:ext>
            </a:extLst>
          </p:cNvPr>
          <p:cNvSpPr/>
          <p:nvPr/>
        </p:nvSpPr>
        <p:spPr>
          <a:xfrm>
            <a:off x="1530097" y="2292096"/>
            <a:ext cx="5248656" cy="164592"/>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55AA6D14-FC12-4632-A527-A02B3EB7897D}"/>
              </a:ext>
            </a:extLst>
          </p:cNvPr>
          <p:cNvSpPr/>
          <p:nvPr/>
        </p:nvSpPr>
        <p:spPr>
          <a:xfrm>
            <a:off x="362671" y="2737104"/>
            <a:ext cx="6245394" cy="2078736"/>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21409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DFE04-1C97-4AC6-A9E4-AE9761783E47}"/>
              </a:ext>
            </a:extLst>
          </p:cNvPr>
          <p:cNvSpPr>
            <a:spLocks noGrp="1"/>
          </p:cNvSpPr>
          <p:nvPr>
            <p:ph type="title"/>
          </p:nvPr>
        </p:nvSpPr>
        <p:spPr/>
        <p:txBody>
          <a:bodyPr/>
          <a:lstStyle/>
          <a:p>
            <a:r>
              <a:rPr lang="de-DE" dirty="0"/>
              <a:t>Eigene Felder</a:t>
            </a:r>
            <a:endParaRPr lang="en-DE" dirty="0"/>
          </a:p>
        </p:txBody>
      </p:sp>
      <p:sp>
        <p:nvSpPr>
          <p:cNvPr id="3" name="Textplatzhalter 2">
            <a:extLst>
              <a:ext uri="{FF2B5EF4-FFF2-40B4-BE49-F238E27FC236}">
                <a16:creationId xmlns:a16="http://schemas.microsoft.com/office/drawing/2014/main" id="{E9D74C8A-BFF4-4C65-92CC-BD60E671EDE9}"/>
              </a:ext>
            </a:extLst>
          </p:cNvPr>
          <p:cNvSpPr>
            <a:spLocks noGrp="1"/>
          </p:cNvSpPr>
          <p:nvPr>
            <p:ph type="body" sz="quarter" idx="10"/>
          </p:nvPr>
        </p:nvSpPr>
        <p:spPr>
          <a:xfrm>
            <a:off x="283063" y="1524000"/>
            <a:ext cx="11546267" cy="4950939"/>
          </a:xfrm>
        </p:spPr>
        <p:txBody>
          <a:bodyPr/>
          <a:lstStyle/>
          <a:p>
            <a:pPr marL="0" indent="0">
              <a:buNone/>
            </a:pPr>
            <a:r>
              <a:rPr lang="de-DE" dirty="0"/>
              <a:t>In Netxp-Verein können beliebig viele eigene Felder erstellt werden. Die Integration der eigenen Felder ist vollumfänglich, so können diese in ALLEN Bereichen genauso verwendet werden wie die Netxp-Verein Standardfelder. Später lernen wir, wie wir mithilfe des Maskendesigner, diese Felder in sinnvoll in die Mitgliedermasken integrieren können.</a:t>
            </a:r>
            <a:br>
              <a:rPr lang="de-DE" dirty="0"/>
            </a:br>
            <a:endParaRPr lang="de-DE" dirty="0"/>
          </a:p>
          <a:p>
            <a:pPr marL="0" indent="0">
              <a:buNone/>
            </a:pPr>
            <a:r>
              <a:rPr lang="de-DE" dirty="0"/>
              <a:t>Wir finden die eigenen Felder (EF) als angemeldeter Admin, unter Verwaltung -&gt; Optionen -&gt; Register: Mitglieder -&gt; Unterregister: Eigenen Felder.</a:t>
            </a:r>
          </a:p>
          <a:p>
            <a:pPr marL="0" indent="0">
              <a:buNone/>
            </a:pPr>
            <a:endParaRPr lang="en-DE" dirty="0"/>
          </a:p>
        </p:txBody>
      </p:sp>
      <p:pic>
        <p:nvPicPr>
          <p:cNvPr id="5" name="Grafik 4">
            <a:extLst>
              <a:ext uri="{FF2B5EF4-FFF2-40B4-BE49-F238E27FC236}">
                <a16:creationId xmlns:a16="http://schemas.microsoft.com/office/drawing/2014/main" id="{DA151D5D-14A7-4387-9180-BD3A0BF5CD74}"/>
              </a:ext>
            </a:extLst>
          </p:cNvPr>
          <p:cNvPicPr>
            <a:picLocks noChangeAspect="1"/>
          </p:cNvPicPr>
          <p:nvPr/>
        </p:nvPicPr>
        <p:blipFill>
          <a:blip r:embed="rId2"/>
          <a:stretch>
            <a:fillRect/>
          </a:stretch>
        </p:blipFill>
        <p:spPr>
          <a:xfrm>
            <a:off x="362670" y="4016204"/>
            <a:ext cx="4300175" cy="2635591"/>
          </a:xfrm>
          <a:prstGeom prst="rect">
            <a:avLst/>
          </a:prstGeom>
        </p:spPr>
      </p:pic>
      <p:sp>
        <p:nvSpPr>
          <p:cNvPr id="6" name="Rechteck: abgerundete Ecken 5">
            <a:extLst>
              <a:ext uri="{FF2B5EF4-FFF2-40B4-BE49-F238E27FC236}">
                <a16:creationId xmlns:a16="http://schemas.microsoft.com/office/drawing/2014/main" id="{9E1B11AA-8DB1-4379-8429-4520F9A0C702}"/>
              </a:ext>
            </a:extLst>
          </p:cNvPr>
          <p:cNvSpPr/>
          <p:nvPr/>
        </p:nvSpPr>
        <p:spPr>
          <a:xfrm>
            <a:off x="712923" y="5835112"/>
            <a:ext cx="3781586" cy="240222"/>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Textfeld 6">
            <a:extLst>
              <a:ext uri="{FF2B5EF4-FFF2-40B4-BE49-F238E27FC236}">
                <a16:creationId xmlns:a16="http://schemas.microsoft.com/office/drawing/2014/main" id="{A637193A-9D15-4733-9BD1-59803250A447}"/>
              </a:ext>
            </a:extLst>
          </p:cNvPr>
          <p:cNvSpPr txBox="1"/>
          <p:nvPr/>
        </p:nvSpPr>
        <p:spPr>
          <a:xfrm>
            <a:off x="4967207" y="4207790"/>
            <a:ext cx="6749512" cy="923330"/>
          </a:xfrm>
          <a:prstGeom prst="rect">
            <a:avLst/>
          </a:prstGeom>
          <a:noFill/>
        </p:spPr>
        <p:txBody>
          <a:bodyPr wrap="square" rtlCol="0">
            <a:spAutoFit/>
          </a:bodyPr>
          <a:lstStyle/>
          <a:p>
            <a:r>
              <a:rPr lang="de-DE" dirty="0"/>
              <a:t>Nach jedem hinzufügen, bearbeiten oder löschen, MUSS Netxp-Verein neu gestattet werden, damit die Änderungen übernommen werden</a:t>
            </a:r>
            <a:endParaRPr lang="en-DE" dirty="0"/>
          </a:p>
        </p:txBody>
      </p:sp>
    </p:spTree>
    <p:extLst>
      <p:ext uri="{BB962C8B-B14F-4D97-AF65-F5344CB8AC3E}">
        <p14:creationId xmlns:p14="http://schemas.microsoft.com/office/powerpoint/2010/main" val="2640073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FC98B-F69A-4AD7-AEE1-A4A2DAB0CB1D}"/>
              </a:ext>
            </a:extLst>
          </p:cNvPr>
          <p:cNvSpPr>
            <a:spLocks noGrp="1"/>
          </p:cNvSpPr>
          <p:nvPr>
            <p:ph type="title"/>
          </p:nvPr>
        </p:nvSpPr>
        <p:spPr/>
        <p:txBody>
          <a:bodyPr/>
          <a:lstStyle/>
          <a:p>
            <a:r>
              <a:rPr lang="de-DE" dirty="0"/>
              <a:t>Sonderfall Kassenprüfer</a:t>
            </a:r>
            <a:endParaRPr lang="en-DE" dirty="0"/>
          </a:p>
        </p:txBody>
      </p:sp>
      <p:sp>
        <p:nvSpPr>
          <p:cNvPr id="3" name="Textplatzhalter 2">
            <a:extLst>
              <a:ext uri="{FF2B5EF4-FFF2-40B4-BE49-F238E27FC236}">
                <a16:creationId xmlns:a16="http://schemas.microsoft.com/office/drawing/2014/main" id="{6916EEAC-2109-4849-A5AC-1BA4EF2CF570}"/>
              </a:ext>
            </a:extLst>
          </p:cNvPr>
          <p:cNvSpPr>
            <a:spLocks noGrp="1"/>
          </p:cNvSpPr>
          <p:nvPr>
            <p:ph type="body" sz="quarter" idx="10"/>
          </p:nvPr>
        </p:nvSpPr>
        <p:spPr>
          <a:xfrm>
            <a:off x="283063" y="1524000"/>
            <a:ext cx="11546267" cy="4950939"/>
          </a:xfrm>
        </p:spPr>
        <p:txBody>
          <a:bodyPr/>
          <a:lstStyle/>
          <a:p>
            <a:pPr marL="0" indent="0">
              <a:buNone/>
            </a:pPr>
            <a:r>
              <a:rPr lang="de-DE" dirty="0"/>
              <a:t>Bei Kassenprüfungsbenutzern kann der Admin (fast) nix einstellen. Nur Name und Emailadresse sind möglich und das Datum ab der Amtseinsetzung des Prüfers. Der Admin kann sich auch nicht als dieser Benutzer einloggen, da ja sonst der Admin die Buchungen prüfen könnte.</a:t>
            </a:r>
          </a:p>
          <a:p>
            <a:pPr marL="0" indent="0">
              <a:buNone/>
            </a:pPr>
            <a:endParaRPr lang="en-DE" dirty="0"/>
          </a:p>
        </p:txBody>
      </p:sp>
      <p:pic>
        <p:nvPicPr>
          <p:cNvPr id="5" name="Grafik 4">
            <a:extLst>
              <a:ext uri="{FF2B5EF4-FFF2-40B4-BE49-F238E27FC236}">
                <a16:creationId xmlns:a16="http://schemas.microsoft.com/office/drawing/2014/main" id="{50448781-7598-4010-B44B-C3C79E8DAAC8}"/>
              </a:ext>
            </a:extLst>
          </p:cNvPr>
          <p:cNvPicPr>
            <a:picLocks noChangeAspect="1"/>
          </p:cNvPicPr>
          <p:nvPr/>
        </p:nvPicPr>
        <p:blipFill>
          <a:blip r:embed="rId2"/>
          <a:stretch>
            <a:fillRect/>
          </a:stretch>
        </p:blipFill>
        <p:spPr>
          <a:xfrm>
            <a:off x="2411410" y="2900054"/>
            <a:ext cx="7369179" cy="2728196"/>
          </a:xfrm>
          <a:prstGeom prst="rect">
            <a:avLst/>
          </a:prstGeom>
        </p:spPr>
      </p:pic>
    </p:spTree>
    <p:extLst>
      <p:ext uri="{BB962C8B-B14F-4D97-AF65-F5344CB8AC3E}">
        <p14:creationId xmlns:p14="http://schemas.microsoft.com/office/powerpoint/2010/main" val="2432894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540F6-EE32-4A80-9E49-67601C147CA3}"/>
              </a:ext>
            </a:extLst>
          </p:cNvPr>
          <p:cNvSpPr>
            <a:spLocks noGrp="1"/>
          </p:cNvSpPr>
          <p:nvPr>
            <p:ph type="title"/>
          </p:nvPr>
        </p:nvSpPr>
        <p:spPr/>
        <p:txBody>
          <a:bodyPr/>
          <a:lstStyle/>
          <a:p>
            <a:r>
              <a:rPr lang="de-DE" dirty="0"/>
              <a:t>Benutzerrollen</a:t>
            </a:r>
            <a:endParaRPr lang="en-DE" dirty="0"/>
          </a:p>
        </p:txBody>
      </p:sp>
      <p:sp>
        <p:nvSpPr>
          <p:cNvPr id="3" name="Textplatzhalter 2">
            <a:extLst>
              <a:ext uri="{FF2B5EF4-FFF2-40B4-BE49-F238E27FC236}">
                <a16:creationId xmlns:a16="http://schemas.microsoft.com/office/drawing/2014/main" id="{1CD9946B-09E8-43AF-A7AF-75D956DCF798}"/>
              </a:ext>
            </a:extLst>
          </p:cNvPr>
          <p:cNvSpPr>
            <a:spLocks noGrp="1"/>
          </p:cNvSpPr>
          <p:nvPr>
            <p:ph type="body" sz="quarter" idx="10"/>
          </p:nvPr>
        </p:nvSpPr>
        <p:spPr>
          <a:xfrm>
            <a:off x="283063" y="1524000"/>
            <a:ext cx="11546267" cy="4950939"/>
          </a:xfrm>
        </p:spPr>
        <p:txBody>
          <a:bodyPr/>
          <a:lstStyle/>
          <a:p>
            <a:pPr marL="0" indent="0">
              <a:buNone/>
            </a:pPr>
            <a:r>
              <a:rPr lang="de-DE" dirty="0"/>
              <a:t>Wir haben gelernt, dass es in der Benutzerverwaltung Rollenkonzepte wie Mitgliedsverwalter, Vereinsverwalter, Kommunikator und Kassier gibt. Die Rechte, die sich hinter diesen Rollen verbergen sind fest eingestellt. So kann ein Kommunikator zwar Emails versenden aber keine Kontostände einsehen.</a:t>
            </a:r>
          </a:p>
          <a:p>
            <a:pPr marL="0" indent="0">
              <a:buNone/>
            </a:pPr>
            <a:r>
              <a:rPr lang="de-DE" dirty="0"/>
              <a:t>Leider sind Vereine aber meist komplizierter. Daher gibt es für Vereine, die sich nicht an die vorgegebenen Rollen halten wollen, eine Möglichkeit, eigene Rollen zu erstellen und in diesen die Benutzerrechte sehr feingliedrig einstellen zu können.</a:t>
            </a:r>
          </a:p>
          <a:p>
            <a:pPr marL="0" indent="0">
              <a:buNone/>
            </a:pPr>
            <a:r>
              <a:rPr lang="de-DE" dirty="0"/>
              <a:t>Das Benutzerrollenkonzept muss über den Menüpunkt Verwaltung -&gt; Optionen eingeschaltet werden. Keine Angst, selbst bei eingeschaltetem Benutzerrollensystem können die „alten“ Rollen immer noch verwendet werden.</a:t>
            </a:r>
          </a:p>
          <a:p>
            <a:pPr marL="0" indent="0">
              <a:buNone/>
            </a:pPr>
            <a:endParaRPr lang="en-DE" dirty="0"/>
          </a:p>
        </p:txBody>
      </p:sp>
    </p:spTree>
    <p:extLst>
      <p:ext uri="{BB962C8B-B14F-4D97-AF65-F5344CB8AC3E}">
        <p14:creationId xmlns:p14="http://schemas.microsoft.com/office/powerpoint/2010/main" val="200451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392F9-08ED-49D7-B743-CC2A1E48AEB6}"/>
              </a:ext>
            </a:extLst>
          </p:cNvPr>
          <p:cNvSpPr>
            <a:spLocks noGrp="1"/>
          </p:cNvSpPr>
          <p:nvPr>
            <p:ph type="title"/>
          </p:nvPr>
        </p:nvSpPr>
        <p:spPr/>
        <p:txBody>
          <a:bodyPr/>
          <a:lstStyle/>
          <a:p>
            <a:r>
              <a:rPr lang="de-DE" dirty="0"/>
              <a:t>Rollen Verwalten</a:t>
            </a:r>
            <a:endParaRPr lang="en-DE" dirty="0"/>
          </a:p>
        </p:txBody>
      </p:sp>
      <p:sp>
        <p:nvSpPr>
          <p:cNvPr id="3" name="Textplatzhalter 2">
            <a:extLst>
              <a:ext uri="{FF2B5EF4-FFF2-40B4-BE49-F238E27FC236}">
                <a16:creationId xmlns:a16="http://schemas.microsoft.com/office/drawing/2014/main" id="{AB6223A6-E448-401B-A8C2-18ABB5C270B7}"/>
              </a:ext>
            </a:extLst>
          </p:cNvPr>
          <p:cNvSpPr>
            <a:spLocks noGrp="1"/>
          </p:cNvSpPr>
          <p:nvPr>
            <p:ph type="body" sz="quarter" idx="10"/>
          </p:nvPr>
        </p:nvSpPr>
        <p:spPr/>
        <p:txBody>
          <a:bodyPr/>
          <a:lstStyle/>
          <a:p>
            <a:r>
              <a:rPr lang="de-DE" dirty="0"/>
              <a:t>Die Rollenverwaltung finden wir unter Benutzer -&gt; Benutzerrollen</a:t>
            </a:r>
          </a:p>
          <a:p>
            <a:r>
              <a:rPr lang="de-DE" dirty="0"/>
              <a:t>Alle Rollen, Standard und Benutzerdefiniert</a:t>
            </a:r>
          </a:p>
          <a:p>
            <a:r>
              <a:rPr lang="de-DE" dirty="0"/>
              <a:t>Rechtematrix der gewählten Rolle</a:t>
            </a:r>
          </a:p>
          <a:p>
            <a:r>
              <a:rPr lang="de-DE" dirty="0"/>
              <a:t>Rollen hinzufügen, kopieren, bearbeiten, löschen</a:t>
            </a:r>
            <a:endParaRPr lang="en-DE" dirty="0"/>
          </a:p>
        </p:txBody>
      </p:sp>
      <p:pic>
        <p:nvPicPr>
          <p:cNvPr id="5" name="Grafik 4">
            <a:extLst>
              <a:ext uri="{FF2B5EF4-FFF2-40B4-BE49-F238E27FC236}">
                <a16:creationId xmlns:a16="http://schemas.microsoft.com/office/drawing/2014/main" id="{C34F7491-EC9B-496D-84B3-421B285E3C0A}"/>
              </a:ext>
            </a:extLst>
          </p:cNvPr>
          <p:cNvPicPr>
            <a:picLocks noChangeAspect="1"/>
          </p:cNvPicPr>
          <p:nvPr/>
        </p:nvPicPr>
        <p:blipFill>
          <a:blip r:embed="rId2"/>
          <a:stretch>
            <a:fillRect/>
          </a:stretch>
        </p:blipFill>
        <p:spPr>
          <a:xfrm>
            <a:off x="362671" y="1524001"/>
            <a:ext cx="6599604" cy="3237204"/>
          </a:xfrm>
          <a:prstGeom prst="rect">
            <a:avLst/>
          </a:prstGeom>
        </p:spPr>
      </p:pic>
      <p:sp>
        <p:nvSpPr>
          <p:cNvPr id="6" name="Rechteck: abgerundete Ecken 5">
            <a:extLst>
              <a:ext uri="{FF2B5EF4-FFF2-40B4-BE49-F238E27FC236}">
                <a16:creationId xmlns:a16="http://schemas.microsoft.com/office/drawing/2014/main" id="{DE27936E-62FB-4B7A-9E5D-ECE239C506E6}"/>
              </a:ext>
            </a:extLst>
          </p:cNvPr>
          <p:cNvSpPr/>
          <p:nvPr/>
        </p:nvSpPr>
        <p:spPr>
          <a:xfrm>
            <a:off x="362671" y="1828801"/>
            <a:ext cx="1907288" cy="2494546"/>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B4016C8C-7AD9-44A0-B119-7273E07DF756}"/>
              </a:ext>
            </a:extLst>
          </p:cNvPr>
          <p:cNvSpPr/>
          <p:nvPr/>
        </p:nvSpPr>
        <p:spPr>
          <a:xfrm>
            <a:off x="2269959" y="1828801"/>
            <a:ext cx="4692316" cy="2494546"/>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D5B6376A-BC66-40BD-AFDB-5C3AF8DAFA66}"/>
              </a:ext>
            </a:extLst>
          </p:cNvPr>
          <p:cNvSpPr/>
          <p:nvPr/>
        </p:nvSpPr>
        <p:spPr>
          <a:xfrm>
            <a:off x="328864" y="4483768"/>
            <a:ext cx="745957" cy="28545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5626B3E7-CA7D-47D3-8F3C-DFAB331B6E8A}"/>
              </a:ext>
            </a:extLst>
          </p:cNvPr>
          <p:cNvSpPr/>
          <p:nvPr/>
        </p:nvSpPr>
        <p:spPr>
          <a:xfrm>
            <a:off x="1108628" y="4488489"/>
            <a:ext cx="745957" cy="28545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55DF64B0-496F-4BE6-BBA5-B935B55D9A0A}"/>
              </a:ext>
            </a:extLst>
          </p:cNvPr>
          <p:cNvSpPr/>
          <p:nvPr/>
        </p:nvSpPr>
        <p:spPr>
          <a:xfrm>
            <a:off x="1896980" y="4488489"/>
            <a:ext cx="745957" cy="28545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hteck: abgerundete Ecken 10">
            <a:extLst>
              <a:ext uri="{FF2B5EF4-FFF2-40B4-BE49-F238E27FC236}">
                <a16:creationId xmlns:a16="http://schemas.microsoft.com/office/drawing/2014/main" id="{E434EC15-8518-4685-99D6-BC68D62A6B16}"/>
              </a:ext>
            </a:extLst>
          </p:cNvPr>
          <p:cNvSpPr/>
          <p:nvPr/>
        </p:nvSpPr>
        <p:spPr>
          <a:xfrm>
            <a:off x="2658981" y="4488489"/>
            <a:ext cx="745957" cy="28545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hteck: abgerundete Ecken 11">
            <a:extLst>
              <a:ext uri="{FF2B5EF4-FFF2-40B4-BE49-F238E27FC236}">
                <a16:creationId xmlns:a16="http://schemas.microsoft.com/office/drawing/2014/main" id="{6A461289-C46B-4A48-952B-1526684C61C2}"/>
              </a:ext>
            </a:extLst>
          </p:cNvPr>
          <p:cNvSpPr/>
          <p:nvPr/>
        </p:nvSpPr>
        <p:spPr>
          <a:xfrm>
            <a:off x="3404938" y="4488489"/>
            <a:ext cx="974557" cy="28545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9208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P spid="11" grpId="0" animBg="1"/>
      <p:bldP spid="1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CF8B2-8C40-498A-91F3-3769B95115A6}"/>
              </a:ext>
            </a:extLst>
          </p:cNvPr>
          <p:cNvSpPr>
            <a:spLocks noGrp="1"/>
          </p:cNvSpPr>
          <p:nvPr>
            <p:ph type="title"/>
          </p:nvPr>
        </p:nvSpPr>
        <p:spPr/>
        <p:txBody>
          <a:bodyPr/>
          <a:lstStyle/>
          <a:p>
            <a:r>
              <a:rPr lang="de-DE" dirty="0"/>
              <a:t>Rechtematrix</a:t>
            </a:r>
            <a:endParaRPr lang="en-DE" dirty="0"/>
          </a:p>
        </p:txBody>
      </p:sp>
      <p:sp>
        <p:nvSpPr>
          <p:cNvPr id="3" name="Textplatzhalter 2">
            <a:extLst>
              <a:ext uri="{FF2B5EF4-FFF2-40B4-BE49-F238E27FC236}">
                <a16:creationId xmlns:a16="http://schemas.microsoft.com/office/drawing/2014/main" id="{258D6222-7EE5-41A4-9EF2-304442781C6D}"/>
              </a:ext>
            </a:extLst>
          </p:cNvPr>
          <p:cNvSpPr>
            <a:spLocks noGrp="1"/>
          </p:cNvSpPr>
          <p:nvPr>
            <p:ph type="body" sz="quarter" idx="10"/>
          </p:nvPr>
        </p:nvSpPr>
        <p:spPr>
          <a:xfrm>
            <a:off x="5343787" y="1524000"/>
            <a:ext cx="6485543" cy="4950939"/>
          </a:xfrm>
        </p:spPr>
        <p:txBody>
          <a:bodyPr>
            <a:normAutofit lnSpcReduction="10000"/>
          </a:bodyPr>
          <a:lstStyle/>
          <a:p>
            <a:r>
              <a:rPr lang="de-DE" dirty="0"/>
              <a:t>Rechte sind hierarchisch aufgebaut, wenn ein untergeordnetes Recht aktiviert werden soll, müssen alle hierarchisch darüberliegenden Rechte mindestens die gewünschte Einstellung enthalten</a:t>
            </a:r>
          </a:p>
          <a:p>
            <a:r>
              <a:rPr lang="de-DE" dirty="0"/>
              <a:t>Rechte:</a:t>
            </a:r>
          </a:p>
          <a:p>
            <a:pPr lvl="1"/>
            <a:r>
              <a:rPr lang="de-DE" dirty="0"/>
              <a:t>Lesen - Nutzer darf sehen</a:t>
            </a:r>
          </a:p>
          <a:p>
            <a:pPr lvl="1"/>
            <a:r>
              <a:rPr lang="de-DE" dirty="0"/>
              <a:t>Schreiben - Nutzer darf erfassen oder ändern</a:t>
            </a:r>
          </a:p>
          <a:p>
            <a:pPr lvl="1"/>
            <a:r>
              <a:rPr lang="de-DE" dirty="0"/>
              <a:t>Löschen - Nutzer darf löschen</a:t>
            </a:r>
          </a:p>
          <a:p>
            <a:pPr lvl="1"/>
            <a:r>
              <a:rPr lang="de-DE" dirty="0"/>
              <a:t>Verweigern - Recht wird entzogen, egal was in anderen Rollen eingestellt ist</a:t>
            </a:r>
          </a:p>
          <a:p>
            <a:pPr lvl="1"/>
            <a:r>
              <a:rPr lang="de-DE" dirty="0"/>
              <a:t>Überschreiben -eingestelltes Recht wird für alle anderen zugeordneten Rollen überschrieben</a:t>
            </a:r>
          </a:p>
          <a:p>
            <a:pPr lvl="1"/>
            <a:r>
              <a:rPr lang="de-DE" dirty="0"/>
              <a:t>Beschreibung liefert eine genaue Beschreibung des Rechts</a:t>
            </a:r>
            <a:endParaRPr lang="en-DE" dirty="0"/>
          </a:p>
        </p:txBody>
      </p:sp>
      <p:pic>
        <p:nvPicPr>
          <p:cNvPr id="5" name="Grafik 4">
            <a:extLst>
              <a:ext uri="{FF2B5EF4-FFF2-40B4-BE49-F238E27FC236}">
                <a16:creationId xmlns:a16="http://schemas.microsoft.com/office/drawing/2014/main" id="{22487692-B820-4AC5-8181-B125F3C820F1}"/>
              </a:ext>
            </a:extLst>
          </p:cNvPr>
          <p:cNvPicPr>
            <a:picLocks noChangeAspect="1"/>
          </p:cNvPicPr>
          <p:nvPr/>
        </p:nvPicPr>
        <p:blipFill>
          <a:blip r:embed="rId2"/>
          <a:stretch>
            <a:fillRect/>
          </a:stretch>
        </p:blipFill>
        <p:spPr>
          <a:xfrm>
            <a:off x="291229" y="1524000"/>
            <a:ext cx="4564374" cy="4718807"/>
          </a:xfrm>
          <a:prstGeom prst="rect">
            <a:avLst/>
          </a:prstGeom>
        </p:spPr>
      </p:pic>
      <p:sp>
        <p:nvSpPr>
          <p:cNvPr id="6" name="Rechteck: abgerundete Ecken 5">
            <a:extLst>
              <a:ext uri="{FF2B5EF4-FFF2-40B4-BE49-F238E27FC236}">
                <a16:creationId xmlns:a16="http://schemas.microsoft.com/office/drawing/2014/main" id="{0EC650F4-5157-4711-8BA1-484E53064366}"/>
              </a:ext>
            </a:extLst>
          </p:cNvPr>
          <p:cNvSpPr/>
          <p:nvPr/>
        </p:nvSpPr>
        <p:spPr>
          <a:xfrm>
            <a:off x="362671" y="1719743"/>
            <a:ext cx="1348683" cy="1241571"/>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1C393BCC-9A56-4BB2-A620-9AE5B25DF3E8}"/>
              </a:ext>
            </a:extLst>
          </p:cNvPr>
          <p:cNvSpPr/>
          <p:nvPr/>
        </p:nvSpPr>
        <p:spPr>
          <a:xfrm>
            <a:off x="1711355" y="1719742"/>
            <a:ext cx="318782" cy="1241571"/>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2304901A-0609-4D8B-843A-2F0C010D0C97}"/>
              </a:ext>
            </a:extLst>
          </p:cNvPr>
          <p:cNvSpPr/>
          <p:nvPr/>
        </p:nvSpPr>
        <p:spPr>
          <a:xfrm>
            <a:off x="2082162" y="1719740"/>
            <a:ext cx="318782" cy="1241571"/>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E52268A5-AAFD-4892-BE47-D2A376EA1F9E}"/>
              </a:ext>
            </a:extLst>
          </p:cNvPr>
          <p:cNvSpPr/>
          <p:nvPr/>
        </p:nvSpPr>
        <p:spPr>
          <a:xfrm>
            <a:off x="2452969" y="1719740"/>
            <a:ext cx="318782" cy="1241571"/>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2E03D334-6571-4594-A8E7-6B66E5BB713E}"/>
              </a:ext>
            </a:extLst>
          </p:cNvPr>
          <p:cNvSpPr/>
          <p:nvPr/>
        </p:nvSpPr>
        <p:spPr>
          <a:xfrm>
            <a:off x="2818703" y="1719741"/>
            <a:ext cx="441232" cy="1241571"/>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echteck: abgerundete Ecken 10">
            <a:extLst>
              <a:ext uri="{FF2B5EF4-FFF2-40B4-BE49-F238E27FC236}">
                <a16:creationId xmlns:a16="http://schemas.microsoft.com/office/drawing/2014/main" id="{106CDDEB-A358-494B-B056-268533FE3264}"/>
              </a:ext>
            </a:extLst>
          </p:cNvPr>
          <p:cNvSpPr/>
          <p:nvPr/>
        </p:nvSpPr>
        <p:spPr>
          <a:xfrm>
            <a:off x="3280097" y="1719741"/>
            <a:ext cx="645953" cy="1241571"/>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hteck: abgerundete Ecken 11">
            <a:extLst>
              <a:ext uri="{FF2B5EF4-FFF2-40B4-BE49-F238E27FC236}">
                <a16:creationId xmlns:a16="http://schemas.microsoft.com/office/drawing/2014/main" id="{5582BFC9-AD35-4121-88F7-39C49F26AEC3}"/>
              </a:ext>
            </a:extLst>
          </p:cNvPr>
          <p:cNvSpPr/>
          <p:nvPr/>
        </p:nvSpPr>
        <p:spPr>
          <a:xfrm>
            <a:off x="3934441" y="1719739"/>
            <a:ext cx="968114" cy="1241571"/>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95212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P spid="11"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CF8B2-8C40-498A-91F3-3769B95115A6}"/>
              </a:ext>
            </a:extLst>
          </p:cNvPr>
          <p:cNvSpPr>
            <a:spLocks noGrp="1"/>
          </p:cNvSpPr>
          <p:nvPr>
            <p:ph type="title"/>
          </p:nvPr>
        </p:nvSpPr>
        <p:spPr/>
        <p:txBody>
          <a:bodyPr/>
          <a:lstStyle/>
          <a:p>
            <a:r>
              <a:rPr lang="de-DE" dirty="0"/>
              <a:t>Rechtematrix JA/NEIN</a:t>
            </a:r>
            <a:endParaRPr lang="en-DE" dirty="0"/>
          </a:p>
        </p:txBody>
      </p:sp>
      <p:sp>
        <p:nvSpPr>
          <p:cNvPr id="3" name="Textplatzhalter 2">
            <a:extLst>
              <a:ext uri="{FF2B5EF4-FFF2-40B4-BE49-F238E27FC236}">
                <a16:creationId xmlns:a16="http://schemas.microsoft.com/office/drawing/2014/main" id="{258D6222-7EE5-41A4-9EF2-304442781C6D}"/>
              </a:ext>
            </a:extLst>
          </p:cNvPr>
          <p:cNvSpPr>
            <a:spLocks noGrp="1"/>
          </p:cNvSpPr>
          <p:nvPr>
            <p:ph type="body" sz="quarter" idx="10"/>
          </p:nvPr>
        </p:nvSpPr>
        <p:spPr>
          <a:xfrm>
            <a:off x="5343787" y="1524000"/>
            <a:ext cx="6485543" cy="4950939"/>
          </a:xfrm>
        </p:spPr>
        <p:txBody>
          <a:bodyPr>
            <a:normAutofit/>
          </a:bodyPr>
          <a:lstStyle/>
          <a:p>
            <a:pPr marL="0" indent="0">
              <a:buNone/>
            </a:pPr>
            <a:r>
              <a:rPr lang="de-DE" dirty="0"/>
              <a:t>In der Rechtematrix werden oft Ja / Nein Fragen gestellt. Folgende Vorgehensweise gilt:</a:t>
            </a:r>
          </a:p>
          <a:p>
            <a:r>
              <a:rPr lang="de-DE" dirty="0"/>
              <a:t>Für „Ja“ -&gt; lesen</a:t>
            </a:r>
          </a:p>
          <a:p>
            <a:r>
              <a:rPr lang="de-DE" dirty="0"/>
              <a:t>Für „nein“ -&gt; verweigern</a:t>
            </a:r>
            <a:endParaRPr lang="en-DE" dirty="0"/>
          </a:p>
        </p:txBody>
      </p:sp>
      <p:pic>
        <p:nvPicPr>
          <p:cNvPr id="5" name="Grafik 4">
            <a:extLst>
              <a:ext uri="{FF2B5EF4-FFF2-40B4-BE49-F238E27FC236}">
                <a16:creationId xmlns:a16="http://schemas.microsoft.com/office/drawing/2014/main" id="{22487692-B820-4AC5-8181-B125F3C820F1}"/>
              </a:ext>
            </a:extLst>
          </p:cNvPr>
          <p:cNvPicPr>
            <a:picLocks noChangeAspect="1"/>
          </p:cNvPicPr>
          <p:nvPr/>
        </p:nvPicPr>
        <p:blipFill>
          <a:blip r:embed="rId2"/>
          <a:stretch>
            <a:fillRect/>
          </a:stretch>
        </p:blipFill>
        <p:spPr>
          <a:xfrm>
            <a:off x="291229" y="1524000"/>
            <a:ext cx="4564374" cy="4718807"/>
          </a:xfrm>
          <a:prstGeom prst="rect">
            <a:avLst/>
          </a:prstGeom>
        </p:spPr>
      </p:pic>
      <p:sp>
        <p:nvSpPr>
          <p:cNvPr id="8" name="Rechteck: abgerundete Ecken 7">
            <a:extLst>
              <a:ext uri="{FF2B5EF4-FFF2-40B4-BE49-F238E27FC236}">
                <a16:creationId xmlns:a16="http://schemas.microsoft.com/office/drawing/2014/main" id="{2304901A-0609-4D8B-843A-2F0C010D0C97}"/>
              </a:ext>
            </a:extLst>
          </p:cNvPr>
          <p:cNvSpPr/>
          <p:nvPr/>
        </p:nvSpPr>
        <p:spPr>
          <a:xfrm>
            <a:off x="1702965" y="2743200"/>
            <a:ext cx="2265028" cy="234892"/>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41445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E2920-7D01-4520-967C-602995EC0EF9}"/>
              </a:ext>
            </a:extLst>
          </p:cNvPr>
          <p:cNvSpPr>
            <a:spLocks noGrp="1"/>
          </p:cNvSpPr>
          <p:nvPr>
            <p:ph type="title"/>
          </p:nvPr>
        </p:nvSpPr>
        <p:spPr/>
        <p:txBody>
          <a:bodyPr/>
          <a:lstStyle/>
          <a:p>
            <a:r>
              <a:rPr lang="de-DE" dirty="0"/>
              <a:t>Rollen Benutzern zuweisen oder entfernen</a:t>
            </a:r>
            <a:endParaRPr lang="en-DE" dirty="0"/>
          </a:p>
        </p:txBody>
      </p:sp>
      <p:sp>
        <p:nvSpPr>
          <p:cNvPr id="3" name="Textplatzhalter 2">
            <a:extLst>
              <a:ext uri="{FF2B5EF4-FFF2-40B4-BE49-F238E27FC236}">
                <a16:creationId xmlns:a16="http://schemas.microsoft.com/office/drawing/2014/main" id="{CE8C0B9B-7AEE-41E6-8158-C2D7ABAE0F5E}"/>
              </a:ext>
            </a:extLst>
          </p:cNvPr>
          <p:cNvSpPr>
            <a:spLocks noGrp="1"/>
          </p:cNvSpPr>
          <p:nvPr>
            <p:ph type="body" sz="quarter" idx="10"/>
          </p:nvPr>
        </p:nvSpPr>
        <p:spPr/>
        <p:txBody>
          <a:bodyPr/>
          <a:lstStyle/>
          <a:p>
            <a:r>
              <a:rPr lang="de-DE" dirty="0"/>
              <a:t>Entsprechende(n) Benutzer markieren und mit Rechtsklick das Kontextmenü aufrufen</a:t>
            </a:r>
          </a:p>
          <a:p>
            <a:r>
              <a:rPr lang="de-DE" dirty="0"/>
              <a:t>Rolle auswählen, die hinzugefügt oder entfernt werden soll und „übernehmen“</a:t>
            </a:r>
          </a:p>
          <a:p>
            <a:endParaRPr lang="en-DE" dirty="0"/>
          </a:p>
        </p:txBody>
      </p:sp>
      <p:pic>
        <p:nvPicPr>
          <p:cNvPr id="5" name="Grafik 4">
            <a:extLst>
              <a:ext uri="{FF2B5EF4-FFF2-40B4-BE49-F238E27FC236}">
                <a16:creationId xmlns:a16="http://schemas.microsoft.com/office/drawing/2014/main" id="{3774834B-6699-403D-BB83-CD15F0D6470B}"/>
              </a:ext>
            </a:extLst>
          </p:cNvPr>
          <p:cNvPicPr>
            <a:picLocks noChangeAspect="1"/>
          </p:cNvPicPr>
          <p:nvPr/>
        </p:nvPicPr>
        <p:blipFill>
          <a:blip r:embed="rId2"/>
          <a:stretch>
            <a:fillRect/>
          </a:stretch>
        </p:blipFill>
        <p:spPr>
          <a:xfrm>
            <a:off x="283063" y="1524000"/>
            <a:ext cx="2855792" cy="2792797"/>
          </a:xfrm>
          <a:prstGeom prst="rect">
            <a:avLst/>
          </a:prstGeom>
        </p:spPr>
      </p:pic>
      <p:pic>
        <p:nvPicPr>
          <p:cNvPr id="7" name="Grafik 6">
            <a:extLst>
              <a:ext uri="{FF2B5EF4-FFF2-40B4-BE49-F238E27FC236}">
                <a16:creationId xmlns:a16="http://schemas.microsoft.com/office/drawing/2014/main" id="{560A3E65-A461-4CCC-9DB3-EFD5D6C4083A}"/>
              </a:ext>
            </a:extLst>
          </p:cNvPr>
          <p:cNvPicPr>
            <a:picLocks noChangeAspect="1"/>
          </p:cNvPicPr>
          <p:nvPr/>
        </p:nvPicPr>
        <p:blipFill>
          <a:blip r:embed="rId3"/>
          <a:stretch>
            <a:fillRect/>
          </a:stretch>
        </p:blipFill>
        <p:spPr>
          <a:xfrm>
            <a:off x="1554276" y="2218553"/>
            <a:ext cx="5509737" cy="3696020"/>
          </a:xfrm>
          <a:prstGeom prst="rect">
            <a:avLst/>
          </a:prstGeom>
        </p:spPr>
      </p:pic>
    </p:spTree>
    <p:extLst>
      <p:ext uri="{BB962C8B-B14F-4D97-AF65-F5344CB8AC3E}">
        <p14:creationId xmlns:p14="http://schemas.microsoft.com/office/powerpoint/2010/main" val="212919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2295C0-57ED-462A-9C03-6D8EAFFE78F0}"/>
              </a:ext>
            </a:extLst>
          </p:cNvPr>
          <p:cNvSpPr>
            <a:spLocks noGrp="1"/>
          </p:cNvSpPr>
          <p:nvPr>
            <p:ph type="title"/>
          </p:nvPr>
        </p:nvSpPr>
        <p:spPr/>
        <p:txBody>
          <a:bodyPr/>
          <a:lstStyle/>
          <a:p>
            <a:r>
              <a:rPr lang="de-DE" dirty="0"/>
              <a:t>Netxp-Verein Papierkorb</a:t>
            </a:r>
            <a:endParaRPr lang="en-DE" dirty="0"/>
          </a:p>
        </p:txBody>
      </p:sp>
      <p:sp>
        <p:nvSpPr>
          <p:cNvPr id="3" name="Textplatzhalter 2">
            <a:extLst>
              <a:ext uri="{FF2B5EF4-FFF2-40B4-BE49-F238E27FC236}">
                <a16:creationId xmlns:a16="http://schemas.microsoft.com/office/drawing/2014/main" id="{AAF64E20-FA4A-4C5B-8152-37D53C996762}"/>
              </a:ext>
            </a:extLst>
          </p:cNvPr>
          <p:cNvSpPr>
            <a:spLocks noGrp="1"/>
          </p:cNvSpPr>
          <p:nvPr>
            <p:ph type="body" sz="quarter" idx="10"/>
          </p:nvPr>
        </p:nvSpPr>
        <p:spPr>
          <a:xfrm>
            <a:off x="283063" y="3154262"/>
            <a:ext cx="11546267" cy="536894"/>
          </a:xfrm>
        </p:spPr>
        <p:txBody>
          <a:bodyPr/>
          <a:lstStyle/>
          <a:p>
            <a:pPr marL="0" indent="0">
              <a:buNone/>
            </a:pPr>
            <a:r>
              <a:rPr lang="de-DE" dirty="0"/>
              <a:t>Der Papierkorb ist das Auffanglager für gelöschte Objekte der Datentypen:</a:t>
            </a:r>
          </a:p>
          <a:p>
            <a:pPr marL="0" indent="0">
              <a:buNone/>
            </a:pPr>
            <a:endParaRPr lang="en-DE" dirty="0"/>
          </a:p>
        </p:txBody>
      </p:sp>
      <p:pic>
        <p:nvPicPr>
          <p:cNvPr id="5" name="Grafik 4">
            <a:extLst>
              <a:ext uri="{FF2B5EF4-FFF2-40B4-BE49-F238E27FC236}">
                <a16:creationId xmlns:a16="http://schemas.microsoft.com/office/drawing/2014/main" id="{639247B9-D3F0-45AA-9AC1-375449D3C1CD}"/>
              </a:ext>
            </a:extLst>
          </p:cNvPr>
          <p:cNvPicPr>
            <a:picLocks noChangeAspect="1"/>
          </p:cNvPicPr>
          <p:nvPr/>
        </p:nvPicPr>
        <p:blipFill>
          <a:blip r:embed="rId2"/>
          <a:stretch>
            <a:fillRect/>
          </a:stretch>
        </p:blipFill>
        <p:spPr>
          <a:xfrm>
            <a:off x="379448" y="1378523"/>
            <a:ext cx="2926334" cy="1592718"/>
          </a:xfrm>
          <a:prstGeom prst="rect">
            <a:avLst/>
          </a:prstGeom>
        </p:spPr>
      </p:pic>
      <p:sp>
        <p:nvSpPr>
          <p:cNvPr id="6" name="Rechteck: abgerundete Ecken 5">
            <a:extLst>
              <a:ext uri="{FF2B5EF4-FFF2-40B4-BE49-F238E27FC236}">
                <a16:creationId xmlns:a16="http://schemas.microsoft.com/office/drawing/2014/main" id="{C13480E2-3689-43EC-AB63-48C4BB8A6C03}"/>
              </a:ext>
            </a:extLst>
          </p:cNvPr>
          <p:cNvSpPr/>
          <p:nvPr/>
        </p:nvSpPr>
        <p:spPr>
          <a:xfrm flipV="1">
            <a:off x="1711353" y="1644242"/>
            <a:ext cx="402673" cy="335560"/>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Grafik 7">
            <a:extLst>
              <a:ext uri="{FF2B5EF4-FFF2-40B4-BE49-F238E27FC236}">
                <a16:creationId xmlns:a16="http://schemas.microsoft.com/office/drawing/2014/main" id="{EB568840-ED75-473D-B43B-409276D94AB8}"/>
              </a:ext>
            </a:extLst>
          </p:cNvPr>
          <p:cNvPicPr>
            <a:picLocks noChangeAspect="1"/>
          </p:cNvPicPr>
          <p:nvPr/>
        </p:nvPicPr>
        <p:blipFill>
          <a:blip r:embed="rId3"/>
          <a:stretch>
            <a:fillRect/>
          </a:stretch>
        </p:blipFill>
        <p:spPr>
          <a:xfrm>
            <a:off x="379449" y="3566045"/>
            <a:ext cx="6667304" cy="2682248"/>
          </a:xfrm>
          <a:prstGeom prst="rect">
            <a:avLst/>
          </a:prstGeom>
        </p:spPr>
      </p:pic>
    </p:spTree>
    <p:extLst>
      <p:ext uri="{BB962C8B-B14F-4D97-AF65-F5344CB8AC3E}">
        <p14:creationId xmlns:p14="http://schemas.microsoft.com/office/powerpoint/2010/main" val="324785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D26DF1-2A83-4A97-8A0A-4FA00DACC24B}"/>
              </a:ext>
            </a:extLst>
          </p:cNvPr>
          <p:cNvSpPr>
            <a:spLocks noGrp="1"/>
          </p:cNvSpPr>
          <p:nvPr>
            <p:ph type="title"/>
          </p:nvPr>
        </p:nvSpPr>
        <p:spPr/>
        <p:txBody>
          <a:bodyPr/>
          <a:lstStyle/>
          <a:p>
            <a:r>
              <a:rPr lang="de-DE" dirty="0"/>
              <a:t>Papierkorb</a:t>
            </a:r>
            <a:endParaRPr lang="en-DE" dirty="0"/>
          </a:p>
        </p:txBody>
      </p:sp>
      <p:sp>
        <p:nvSpPr>
          <p:cNvPr id="3" name="Textplatzhalter 2">
            <a:extLst>
              <a:ext uri="{FF2B5EF4-FFF2-40B4-BE49-F238E27FC236}">
                <a16:creationId xmlns:a16="http://schemas.microsoft.com/office/drawing/2014/main" id="{5BF5FD62-ECD3-4004-882E-45D8F6C8AC42}"/>
              </a:ext>
            </a:extLst>
          </p:cNvPr>
          <p:cNvSpPr>
            <a:spLocks noGrp="1"/>
          </p:cNvSpPr>
          <p:nvPr>
            <p:ph type="body" sz="quarter" idx="10"/>
          </p:nvPr>
        </p:nvSpPr>
        <p:spPr>
          <a:xfrm>
            <a:off x="283063" y="1524000"/>
            <a:ext cx="11546267" cy="4950939"/>
          </a:xfrm>
        </p:spPr>
        <p:txBody>
          <a:bodyPr/>
          <a:lstStyle/>
          <a:p>
            <a:pPr marL="0" indent="0">
              <a:buNone/>
            </a:pPr>
            <a:r>
              <a:rPr lang="de-DE" dirty="0"/>
              <a:t>Inhalte des Papierkorbs werden nach Datum gefiltert angezeigt, soll ein Element wiederhergestellt werden, dieses markieren und auf „wiederherstellen“ klicken.</a:t>
            </a:r>
          </a:p>
          <a:p>
            <a:pPr marL="0" indent="0">
              <a:buNone/>
            </a:pPr>
            <a:r>
              <a:rPr lang="de-DE" dirty="0"/>
              <a:t>!!!ACHTUNG:</a:t>
            </a:r>
          </a:p>
          <a:p>
            <a:pPr marL="0" indent="0">
              <a:buNone/>
            </a:pPr>
            <a:r>
              <a:rPr lang="de-DE" dirty="0"/>
              <a:t>Sollen z.B. Rechnungen wiederhergestellt werden, da diese versehentlich gelöscht wurden, müssen zum korrekten buchen natürlich auch die gelöschten Buchungen wiederhergestellt werden.</a:t>
            </a:r>
          </a:p>
          <a:p>
            <a:pPr marL="0" indent="0">
              <a:buNone/>
            </a:pPr>
            <a:r>
              <a:rPr lang="de-DE" dirty="0"/>
              <a:t>Benutzer können nur Daten wiederherstellen, die sie selbst gelöscht haben. Admins können alles wiederherstellen.</a:t>
            </a:r>
          </a:p>
          <a:p>
            <a:pPr marL="0" indent="0">
              <a:buNone/>
            </a:pPr>
            <a:r>
              <a:rPr lang="de-DE" dirty="0"/>
              <a:t>Wenn überprüft werden soll, wer, wann gelöscht hat, könne die Spalten „Letzte Änderung am“ und „letzte Änderung von“ eigeblendet werden, so sehen wir, welcher Benutzer, wann gelöscht hat.</a:t>
            </a:r>
            <a:endParaRPr lang="en-DE" dirty="0"/>
          </a:p>
        </p:txBody>
      </p:sp>
    </p:spTree>
    <p:extLst>
      <p:ext uri="{BB962C8B-B14F-4D97-AF65-F5344CB8AC3E}">
        <p14:creationId xmlns:p14="http://schemas.microsoft.com/office/powerpoint/2010/main" val="4146322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23B0F-080A-45E1-8652-FC106F1271BB}"/>
              </a:ext>
            </a:extLst>
          </p:cNvPr>
          <p:cNvSpPr>
            <a:spLocks noGrp="1"/>
          </p:cNvSpPr>
          <p:nvPr>
            <p:ph type="title"/>
          </p:nvPr>
        </p:nvSpPr>
        <p:spPr/>
        <p:txBody>
          <a:bodyPr>
            <a:normAutofit/>
          </a:bodyPr>
          <a:lstStyle/>
          <a:p>
            <a:r>
              <a:rPr lang="de-DE" dirty="0"/>
              <a:t>Netxp-Verein für Emailversand vorbereiten</a:t>
            </a:r>
            <a:br>
              <a:rPr lang="de-DE" dirty="0"/>
            </a:br>
            <a:endParaRPr lang="en-DE" dirty="0"/>
          </a:p>
        </p:txBody>
      </p:sp>
      <p:sp>
        <p:nvSpPr>
          <p:cNvPr id="3" name="Textplatzhalter 2">
            <a:extLst>
              <a:ext uri="{FF2B5EF4-FFF2-40B4-BE49-F238E27FC236}">
                <a16:creationId xmlns:a16="http://schemas.microsoft.com/office/drawing/2014/main" id="{6D797685-9FAF-4E6D-93A4-5B1043664737}"/>
              </a:ext>
            </a:extLst>
          </p:cNvPr>
          <p:cNvSpPr>
            <a:spLocks noGrp="1"/>
          </p:cNvSpPr>
          <p:nvPr>
            <p:ph type="body" sz="quarter" idx="10"/>
          </p:nvPr>
        </p:nvSpPr>
        <p:spPr>
          <a:xfrm>
            <a:off x="283063" y="1524000"/>
            <a:ext cx="11820705" cy="4950939"/>
          </a:xfrm>
        </p:spPr>
        <p:txBody>
          <a:bodyPr/>
          <a:lstStyle/>
          <a:p>
            <a:pPr marL="0" indent="0">
              <a:buNone/>
            </a:pPr>
            <a:r>
              <a:rPr lang="de-DE" dirty="0"/>
              <a:t>Um mit Netxp-Verein Emails versenden zu können, muss ein Emailkonto (oder mehrere) eingerichtet werden. Die Einstellungen für das Emailkonto liefert der Provider, der die Domain hostet oder der Dienst, der die Emailadresse anbietet. </a:t>
            </a:r>
          </a:p>
          <a:p>
            <a:pPr marL="0" indent="0">
              <a:buNone/>
            </a:pPr>
            <a:r>
              <a:rPr lang="de-DE" dirty="0"/>
              <a:t>In Netxp-Verein haben wir die Auswahl zwischen zwei unterschiedlichen Emailprogrammen. Dem einfachen Emailclient, mit dem nur Mails gesendet werden können oder dem erweiterten Client, mit dem gesendet und empfangen werden kann. </a:t>
            </a:r>
          </a:p>
          <a:p>
            <a:pPr marL="0" indent="0">
              <a:buNone/>
            </a:pPr>
            <a:r>
              <a:rPr lang="de-DE" dirty="0"/>
              <a:t>Bei beiden Emailclienten müssen die Account eingerichtet werden:</a:t>
            </a:r>
          </a:p>
          <a:p>
            <a:r>
              <a:rPr lang="de-DE" dirty="0"/>
              <a:t>	Einfacher Emailclient </a:t>
            </a:r>
          </a:p>
          <a:p>
            <a:pPr lvl="1"/>
            <a:r>
              <a:rPr lang="de-DE" dirty="0"/>
              <a:t>Alle Nutzer verwenden die selbe Sendeadresse -&gt; Verwaltung -&gt; Optionen -&gt; Register: Kommunikation</a:t>
            </a:r>
          </a:p>
          <a:p>
            <a:pPr lvl="1"/>
            <a:r>
              <a:rPr lang="de-DE" dirty="0"/>
              <a:t>Jeder Benutzer kann eine eigene Senderadresse angeben -&gt; Benutzer -&gt; Benutzerdetails -&gt; Register: Erweiterte Einstellungen -&gt; Unterregister: Kommunikation</a:t>
            </a:r>
          </a:p>
          <a:p>
            <a:r>
              <a:rPr lang="de-DE" dirty="0"/>
              <a:t>Erweiterter Emailclient -&gt; Einstellungen -&gt; Kontoverwaltung</a:t>
            </a:r>
          </a:p>
          <a:p>
            <a:pPr marL="0" indent="0">
              <a:buNone/>
            </a:pPr>
            <a:endParaRPr lang="de-DE" dirty="0"/>
          </a:p>
          <a:p>
            <a:pPr marL="0" indent="0">
              <a:buNone/>
            </a:pPr>
            <a:endParaRPr lang="de-DE" dirty="0"/>
          </a:p>
          <a:p>
            <a:pPr marL="0" indent="0">
              <a:buNone/>
            </a:pPr>
            <a:endParaRPr lang="de-DE" dirty="0"/>
          </a:p>
          <a:p>
            <a:pPr marL="0" indent="0">
              <a:buNone/>
            </a:pPr>
            <a:endParaRPr lang="en-DE" dirty="0"/>
          </a:p>
        </p:txBody>
      </p:sp>
    </p:spTree>
    <p:extLst>
      <p:ext uri="{BB962C8B-B14F-4D97-AF65-F5344CB8AC3E}">
        <p14:creationId xmlns:p14="http://schemas.microsoft.com/office/powerpoint/2010/main" val="66745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358A2-2297-4ABA-B92A-6D7CDADB71FF}"/>
              </a:ext>
            </a:extLst>
          </p:cNvPr>
          <p:cNvSpPr>
            <a:spLocks noGrp="1"/>
          </p:cNvSpPr>
          <p:nvPr>
            <p:ph type="title"/>
          </p:nvPr>
        </p:nvSpPr>
        <p:spPr/>
        <p:txBody>
          <a:bodyPr/>
          <a:lstStyle/>
          <a:p>
            <a:r>
              <a:rPr lang="de-DE" dirty="0"/>
              <a:t>Einfacher Mailclient</a:t>
            </a:r>
            <a:endParaRPr lang="en-DE" dirty="0"/>
          </a:p>
        </p:txBody>
      </p:sp>
      <p:sp>
        <p:nvSpPr>
          <p:cNvPr id="3" name="Textplatzhalter 2">
            <a:extLst>
              <a:ext uri="{FF2B5EF4-FFF2-40B4-BE49-F238E27FC236}">
                <a16:creationId xmlns:a16="http://schemas.microsoft.com/office/drawing/2014/main" id="{9BB09A96-48CF-44BB-A62B-5106C80ABC81}"/>
              </a:ext>
            </a:extLst>
          </p:cNvPr>
          <p:cNvSpPr>
            <a:spLocks noGrp="1"/>
          </p:cNvSpPr>
          <p:nvPr>
            <p:ph type="body" sz="quarter" idx="10"/>
          </p:nvPr>
        </p:nvSpPr>
        <p:spPr/>
        <p:txBody>
          <a:bodyPr/>
          <a:lstStyle/>
          <a:p>
            <a:r>
              <a:rPr lang="de-DE" dirty="0"/>
              <a:t>Eine Sendeadresse für alle oder jeder Sender für sich</a:t>
            </a:r>
          </a:p>
          <a:p>
            <a:r>
              <a:rPr lang="de-DE" dirty="0"/>
              <a:t>Providerzugangsdaten</a:t>
            </a:r>
          </a:p>
          <a:p>
            <a:r>
              <a:rPr lang="de-DE" dirty="0"/>
              <a:t>Passwortabfrage bei jeder Emailversendung (Providerpasswort)</a:t>
            </a:r>
          </a:p>
          <a:p>
            <a:r>
              <a:rPr lang="de-DE" dirty="0"/>
              <a:t>Testmailsendung für die Einrichtung</a:t>
            </a:r>
          </a:p>
          <a:p>
            <a:endParaRPr lang="en-DE" dirty="0"/>
          </a:p>
        </p:txBody>
      </p:sp>
      <p:pic>
        <p:nvPicPr>
          <p:cNvPr id="5" name="Grafik 4">
            <a:extLst>
              <a:ext uri="{FF2B5EF4-FFF2-40B4-BE49-F238E27FC236}">
                <a16:creationId xmlns:a16="http://schemas.microsoft.com/office/drawing/2014/main" id="{8E917956-14A7-474A-9476-A9B1CAF5794A}"/>
              </a:ext>
            </a:extLst>
          </p:cNvPr>
          <p:cNvPicPr>
            <a:picLocks noChangeAspect="1"/>
          </p:cNvPicPr>
          <p:nvPr/>
        </p:nvPicPr>
        <p:blipFill>
          <a:blip r:embed="rId2"/>
          <a:stretch>
            <a:fillRect/>
          </a:stretch>
        </p:blipFill>
        <p:spPr>
          <a:xfrm>
            <a:off x="362671" y="1378524"/>
            <a:ext cx="6784088" cy="3664554"/>
          </a:xfrm>
          <a:prstGeom prst="rect">
            <a:avLst/>
          </a:prstGeom>
        </p:spPr>
      </p:pic>
      <p:sp>
        <p:nvSpPr>
          <p:cNvPr id="6" name="Rechteck: abgerundete Ecken 5">
            <a:extLst>
              <a:ext uri="{FF2B5EF4-FFF2-40B4-BE49-F238E27FC236}">
                <a16:creationId xmlns:a16="http://schemas.microsoft.com/office/drawing/2014/main" id="{446C0B64-E76B-497D-98CA-224F1A48FBC8}"/>
              </a:ext>
            </a:extLst>
          </p:cNvPr>
          <p:cNvSpPr/>
          <p:nvPr/>
        </p:nvSpPr>
        <p:spPr>
          <a:xfrm flipV="1">
            <a:off x="580385" y="2350095"/>
            <a:ext cx="3791089" cy="537484"/>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E1F55FEB-08D0-41A6-957D-58F09D798113}"/>
              </a:ext>
            </a:extLst>
          </p:cNvPr>
          <p:cNvSpPr/>
          <p:nvPr/>
        </p:nvSpPr>
        <p:spPr>
          <a:xfrm flipV="1">
            <a:off x="580384" y="2899537"/>
            <a:ext cx="6381890" cy="1512042"/>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3E73BE53-8536-458D-AFBC-FC6D26F21318}"/>
              </a:ext>
            </a:extLst>
          </p:cNvPr>
          <p:cNvSpPr/>
          <p:nvPr/>
        </p:nvSpPr>
        <p:spPr>
          <a:xfrm flipV="1">
            <a:off x="3171185" y="4408592"/>
            <a:ext cx="3791089" cy="268742"/>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DDC61C78-68E5-4AB8-83C6-10933FB8604F}"/>
              </a:ext>
            </a:extLst>
          </p:cNvPr>
          <p:cNvSpPr/>
          <p:nvPr/>
        </p:nvSpPr>
        <p:spPr>
          <a:xfrm flipV="1">
            <a:off x="5221705" y="4677334"/>
            <a:ext cx="1740569" cy="268742"/>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420594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56A40-F0DC-40AC-92F6-B32796B1D92B}"/>
              </a:ext>
            </a:extLst>
          </p:cNvPr>
          <p:cNvSpPr>
            <a:spLocks noGrp="1"/>
          </p:cNvSpPr>
          <p:nvPr>
            <p:ph type="title"/>
          </p:nvPr>
        </p:nvSpPr>
        <p:spPr/>
        <p:txBody>
          <a:bodyPr/>
          <a:lstStyle/>
          <a:p>
            <a:r>
              <a:rPr lang="de-DE" dirty="0"/>
              <a:t>Felder</a:t>
            </a:r>
            <a:endParaRPr lang="en-DE" dirty="0"/>
          </a:p>
        </p:txBody>
      </p:sp>
      <p:sp>
        <p:nvSpPr>
          <p:cNvPr id="3" name="Textplatzhalter 2">
            <a:extLst>
              <a:ext uri="{FF2B5EF4-FFF2-40B4-BE49-F238E27FC236}">
                <a16:creationId xmlns:a16="http://schemas.microsoft.com/office/drawing/2014/main" id="{96160DB4-9FC9-4F5F-8EF5-8F989CC07F1E}"/>
              </a:ext>
            </a:extLst>
          </p:cNvPr>
          <p:cNvSpPr>
            <a:spLocks noGrp="1"/>
          </p:cNvSpPr>
          <p:nvPr>
            <p:ph type="body" sz="quarter" idx="10"/>
          </p:nvPr>
        </p:nvSpPr>
        <p:spPr>
          <a:xfrm>
            <a:off x="283063" y="1524000"/>
            <a:ext cx="11546267" cy="4950939"/>
          </a:xfrm>
        </p:spPr>
        <p:txBody>
          <a:bodyPr>
            <a:normAutofit lnSpcReduction="10000"/>
          </a:bodyPr>
          <a:lstStyle/>
          <a:p>
            <a:r>
              <a:rPr lang="de-DE" dirty="0"/>
              <a:t>Feldbezeichnung – Name des Feldes, mit dieser Bezeichnung wird das Feld verwendet</a:t>
            </a:r>
          </a:p>
          <a:p>
            <a:r>
              <a:rPr lang="de-DE" dirty="0"/>
              <a:t>Felddatentypen:</a:t>
            </a:r>
          </a:p>
          <a:p>
            <a:pPr lvl="1"/>
            <a:r>
              <a:rPr lang="de-DE" dirty="0"/>
              <a:t>Textfeld (250 Zeichen) – Freier, alphanummerischer Text bis zu 250 Zeichen</a:t>
            </a:r>
          </a:p>
          <a:p>
            <a:pPr lvl="1"/>
            <a:r>
              <a:rPr lang="de-DE" dirty="0"/>
              <a:t>Ja / Nein – Kann nur Wahr oder falsch enthalten </a:t>
            </a:r>
          </a:p>
          <a:p>
            <a:pPr lvl="1"/>
            <a:r>
              <a:rPr lang="de-DE" dirty="0"/>
              <a:t>Datum – Datum mit „</a:t>
            </a:r>
            <a:r>
              <a:rPr lang="de-DE" dirty="0" err="1"/>
              <a:t>Datumspicker</a:t>
            </a:r>
            <a:r>
              <a:rPr lang="de-DE" dirty="0"/>
              <a:t>“</a:t>
            </a:r>
          </a:p>
          <a:p>
            <a:pPr lvl="1"/>
            <a:r>
              <a:rPr lang="de-DE" dirty="0" err="1"/>
              <a:t>Wahlbox</a:t>
            </a:r>
            <a:r>
              <a:rPr lang="de-DE" dirty="0"/>
              <a:t> – Dropdownelement mit beliebig vielen fixen Werten</a:t>
            </a:r>
          </a:p>
          <a:p>
            <a:pPr lvl="1"/>
            <a:r>
              <a:rPr lang="de-DE" dirty="0" err="1"/>
              <a:t>Wahlbox</a:t>
            </a:r>
            <a:r>
              <a:rPr lang="de-DE" dirty="0"/>
              <a:t> mit Text – Dropdownelement mit der Möglichkeit individueller Inhalte (variabel)</a:t>
            </a:r>
          </a:p>
          <a:p>
            <a:pPr lvl="1"/>
            <a:r>
              <a:rPr lang="de-DE" dirty="0"/>
              <a:t>Text Nummerisch - Ganzzahl</a:t>
            </a:r>
          </a:p>
          <a:p>
            <a:pPr lvl="1"/>
            <a:r>
              <a:rPr lang="de-DE" dirty="0"/>
              <a:t>Text Dezimal – Dezimalzahl mit einer festen Anzahl von Nachkommastellen</a:t>
            </a:r>
          </a:p>
          <a:p>
            <a:pPr lvl="1"/>
            <a:r>
              <a:rPr lang="de-DE" dirty="0"/>
              <a:t>Textfeld mehrzeilig – Textfeld mit bis zu 65536 Zeichen</a:t>
            </a:r>
          </a:p>
          <a:p>
            <a:pPr lvl="1"/>
            <a:r>
              <a:rPr lang="de-DE" dirty="0"/>
              <a:t>Berechnetes Feld – Mit diesen Typen können mithilfe anderer dezimaler Felder Berechnungen durchgeführt werden</a:t>
            </a:r>
          </a:p>
          <a:p>
            <a:r>
              <a:rPr lang="de-DE" dirty="0"/>
              <a:t>Standardwert – Mit diesem Inhalt wird das Feld Standardmäßig vorgeschlagen</a:t>
            </a:r>
            <a:endParaRPr lang="en-DE" dirty="0"/>
          </a:p>
        </p:txBody>
      </p:sp>
    </p:spTree>
    <p:extLst>
      <p:ext uri="{BB962C8B-B14F-4D97-AF65-F5344CB8AC3E}">
        <p14:creationId xmlns:p14="http://schemas.microsoft.com/office/powerpoint/2010/main" val="406975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6F4F7D-9B22-4C42-A963-3020EE310082}"/>
              </a:ext>
            </a:extLst>
          </p:cNvPr>
          <p:cNvSpPr>
            <a:spLocks noGrp="1"/>
          </p:cNvSpPr>
          <p:nvPr>
            <p:ph type="title"/>
          </p:nvPr>
        </p:nvSpPr>
        <p:spPr/>
        <p:txBody>
          <a:bodyPr/>
          <a:lstStyle/>
          <a:p>
            <a:r>
              <a:rPr lang="de-DE" dirty="0"/>
              <a:t>Erweiterter Emailclient</a:t>
            </a:r>
            <a:endParaRPr lang="en-DE" dirty="0"/>
          </a:p>
        </p:txBody>
      </p:sp>
      <p:sp>
        <p:nvSpPr>
          <p:cNvPr id="3" name="Textplatzhalter 2">
            <a:extLst>
              <a:ext uri="{FF2B5EF4-FFF2-40B4-BE49-F238E27FC236}">
                <a16:creationId xmlns:a16="http://schemas.microsoft.com/office/drawing/2014/main" id="{10B36121-3590-4E4B-A260-54170A975AA8}"/>
              </a:ext>
            </a:extLst>
          </p:cNvPr>
          <p:cNvSpPr>
            <a:spLocks noGrp="1"/>
          </p:cNvSpPr>
          <p:nvPr>
            <p:ph type="body" sz="quarter" idx="10"/>
          </p:nvPr>
        </p:nvSpPr>
        <p:spPr>
          <a:xfrm>
            <a:off x="7351775" y="1524000"/>
            <a:ext cx="4615635" cy="4950939"/>
          </a:xfrm>
        </p:spPr>
        <p:txBody>
          <a:bodyPr/>
          <a:lstStyle/>
          <a:p>
            <a:r>
              <a:rPr lang="de-DE" dirty="0"/>
              <a:t>Einrichten in der Kontoverwaltung</a:t>
            </a:r>
          </a:p>
          <a:p>
            <a:r>
              <a:rPr lang="de-DE" dirty="0"/>
              <a:t>Info von Provider und eigene Mailadresse</a:t>
            </a:r>
          </a:p>
          <a:p>
            <a:r>
              <a:rPr lang="de-DE" dirty="0"/>
              <a:t>Der Empfänger der Mail sieht diesen Absender</a:t>
            </a:r>
          </a:p>
          <a:p>
            <a:endParaRPr lang="de-DE" dirty="0"/>
          </a:p>
          <a:p>
            <a:endParaRPr lang="de-DE" dirty="0"/>
          </a:p>
          <a:p>
            <a:endParaRPr lang="de-DE" dirty="0"/>
          </a:p>
          <a:p>
            <a:endParaRPr lang="en-DE" dirty="0"/>
          </a:p>
        </p:txBody>
      </p:sp>
      <p:pic>
        <p:nvPicPr>
          <p:cNvPr id="5" name="Grafik 4">
            <a:extLst>
              <a:ext uri="{FF2B5EF4-FFF2-40B4-BE49-F238E27FC236}">
                <a16:creationId xmlns:a16="http://schemas.microsoft.com/office/drawing/2014/main" id="{38BB959C-0D76-43A8-AAFE-C13650F39DD5}"/>
              </a:ext>
            </a:extLst>
          </p:cNvPr>
          <p:cNvPicPr>
            <a:picLocks noChangeAspect="1"/>
          </p:cNvPicPr>
          <p:nvPr/>
        </p:nvPicPr>
        <p:blipFill>
          <a:blip r:embed="rId2"/>
          <a:stretch>
            <a:fillRect/>
          </a:stretch>
        </p:blipFill>
        <p:spPr>
          <a:xfrm>
            <a:off x="283063" y="1524000"/>
            <a:ext cx="3856054" cy="1044030"/>
          </a:xfrm>
          <a:prstGeom prst="rect">
            <a:avLst/>
          </a:prstGeom>
        </p:spPr>
      </p:pic>
      <p:sp>
        <p:nvSpPr>
          <p:cNvPr id="6" name="Rechteck: abgerundete Ecken 5">
            <a:extLst>
              <a:ext uri="{FF2B5EF4-FFF2-40B4-BE49-F238E27FC236}">
                <a16:creationId xmlns:a16="http://schemas.microsoft.com/office/drawing/2014/main" id="{88DED94C-DBE3-4ECF-A9E9-6783349E73E5}"/>
              </a:ext>
            </a:extLst>
          </p:cNvPr>
          <p:cNvSpPr/>
          <p:nvPr/>
        </p:nvSpPr>
        <p:spPr>
          <a:xfrm flipV="1">
            <a:off x="1451811" y="2182787"/>
            <a:ext cx="1740569" cy="268742"/>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Grafik 7">
            <a:extLst>
              <a:ext uri="{FF2B5EF4-FFF2-40B4-BE49-F238E27FC236}">
                <a16:creationId xmlns:a16="http://schemas.microsoft.com/office/drawing/2014/main" id="{CDEC79CE-A8DF-44AE-9441-E22955A30FC2}"/>
              </a:ext>
            </a:extLst>
          </p:cNvPr>
          <p:cNvPicPr>
            <a:picLocks noChangeAspect="1"/>
          </p:cNvPicPr>
          <p:nvPr/>
        </p:nvPicPr>
        <p:blipFill>
          <a:blip r:embed="rId3"/>
          <a:stretch>
            <a:fillRect/>
          </a:stretch>
        </p:blipFill>
        <p:spPr>
          <a:xfrm>
            <a:off x="1229548" y="2735251"/>
            <a:ext cx="3414642" cy="3073737"/>
          </a:xfrm>
          <a:prstGeom prst="rect">
            <a:avLst/>
          </a:prstGeom>
        </p:spPr>
      </p:pic>
      <p:sp>
        <p:nvSpPr>
          <p:cNvPr id="9" name="Rechteck: abgerundete Ecken 8">
            <a:extLst>
              <a:ext uri="{FF2B5EF4-FFF2-40B4-BE49-F238E27FC236}">
                <a16:creationId xmlns:a16="http://schemas.microsoft.com/office/drawing/2014/main" id="{F442DA6B-92FB-4D13-AB30-429F43C4591D}"/>
              </a:ext>
            </a:extLst>
          </p:cNvPr>
          <p:cNvSpPr/>
          <p:nvPr/>
        </p:nvSpPr>
        <p:spPr>
          <a:xfrm flipV="1">
            <a:off x="1229548" y="2975944"/>
            <a:ext cx="3190052" cy="948813"/>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7A68D7E1-D00E-4AE3-866F-4127299FEE1E}"/>
              </a:ext>
            </a:extLst>
          </p:cNvPr>
          <p:cNvSpPr/>
          <p:nvPr/>
        </p:nvSpPr>
        <p:spPr>
          <a:xfrm flipV="1">
            <a:off x="1229548" y="4291262"/>
            <a:ext cx="3190052" cy="459027"/>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05930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9"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97B7F-4B2F-4EEE-B63E-B32050399737}"/>
              </a:ext>
            </a:extLst>
          </p:cNvPr>
          <p:cNvSpPr>
            <a:spLocks noGrp="1"/>
          </p:cNvSpPr>
          <p:nvPr>
            <p:ph type="title"/>
          </p:nvPr>
        </p:nvSpPr>
        <p:spPr/>
        <p:txBody>
          <a:bodyPr/>
          <a:lstStyle/>
          <a:p>
            <a:r>
              <a:rPr lang="de-DE" dirty="0"/>
              <a:t>Erweiterter Emailclient</a:t>
            </a:r>
            <a:endParaRPr lang="en-DE" dirty="0"/>
          </a:p>
        </p:txBody>
      </p:sp>
      <p:sp>
        <p:nvSpPr>
          <p:cNvPr id="3" name="Textplatzhalter 2">
            <a:extLst>
              <a:ext uri="{FF2B5EF4-FFF2-40B4-BE49-F238E27FC236}">
                <a16:creationId xmlns:a16="http://schemas.microsoft.com/office/drawing/2014/main" id="{AE599AC1-A6C1-46A6-A99D-8E0D68E375CE}"/>
              </a:ext>
            </a:extLst>
          </p:cNvPr>
          <p:cNvSpPr>
            <a:spLocks noGrp="1"/>
          </p:cNvSpPr>
          <p:nvPr>
            <p:ph type="body" sz="quarter" idx="10"/>
          </p:nvPr>
        </p:nvSpPr>
        <p:spPr/>
        <p:txBody>
          <a:bodyPr/>
          <a:lstStyle/>
          <a:p>
            <a:r>
              <a:rPr lang="de-DE" dirty="0"/>
              <a:t>Angaben des Mailproviders</a:t>
            </a:r>
            <a:endParaRPr lang="en-DE" dirty="0"/>
          </a:p>
        </p:txBody>
      </p:sp>
      <p:pic>
        <p:nvPicPr>
          <p:cNvPr id="5" name="Grafik 4">
            <a:extLst>
              <a:ext uri="{FF2B5EF4-FFF2-40B4-BE49-F238E27FC236}">
                <a16:creationId xmlns:a16="http://schemas.microsoft.com/office/drawing/2014/main" id="{0A554F7D-D483-47CD-BD18-0C0017FF4447}"/>
              </a:ext>
            </a:extLst>
          </p:cNvPr>
          <p:cNvPicPr>
            <a:picLocks noChangeAspect="1"/>
          </p:cNvPicPr>
          <p:nvPr/>
        </p:nvPicPr>
        <p:blipFill>
          <a:blip r:embed="rId2"/>
          <a:stretch>
            <a:fillRect/>
          </a:stretch>
        </p:blipFill>
        <p:spPr>
          <a:xfrm>
            <a:off x="362670" y="1524000"/>
            <a:ext cx="5491478" cy="4890421"/>
          </a:xfrm>
          <a:prstGeom prst="rect">
            <a:avLst/>
          </a:prstGeom>
        </p:spPr>
      </p:pic>
    </p:spTree>
    <p:extLst>
      <p:ext uri="{BB962C8B-B14F-4D97-AF65-F5344CB8AC3E}">
        <p14:creationId xmlns:p14="http://schemas.microsoft.com/office/powerpoint/2010/main" val="25234333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1170C-FA63-4FEE-BE42-2B0C85FE430A}"/>
              </a:ext>
            </a:extLst>
          </p:cNvPr>
          <p:cNvSpPr>
            <a:spLocks noGrp="1"/>
          </p:cNvSpPr>
          <p:nvPr>
            <p:ph type="title"/>
          </p:nvPr>
        </p:nvSpPr>
        <p:spPr/>
        <p:txBody>
          <a:bodyPr/>
          <a:lstStyle/>
          <a:p>
            <a:r>
              <a:rPr lang="de-DE" dirty="0"/>
              <a:t>Erweiterter Emailclient</a:t>
            </a:r>
            <a:endParaRPr lang="en-DE" dirty="0"/>
          </a:p>
        </p:txBody>
      </p:sp>
      <p:sp>
        <p:nvSpPr>
          <p:cNvPr id="3" name="Textplatzhalter 2">
            <a:extLst>
              <a:ext uri="{FF2B5EF4-FFF2-40B4-BE49-F238E27FC236}">
                <a16:creationId xmlns:a16="http://schemas.microsoft.com/office/drawing/2014/main" id="{F92143C6-DB4C-45CF-94CF-1FA67E3BD0EC}"/>
              </a:ext>
            </a:extLst>
          </p:cNvPr>
          <p:cNvSpPr>
            <a:spLocks noGrp="1"/>
          </p:cNvSpPr>
          <p:nvPr>
            <p:ph type="body" sz="quarter" idx="10"/>
          </p:nvPr>
        </p:nvSpPr>
        <p:spPr/>
        <p:txBody>
          <a:bodyPr/>
          <a:lstStyle/>
          <a:p>
            <a:r>
              <a:rPr lang="de-DE" dirty="0"/>
              <a:t>Einstellungen zum BCC Versand einer JEDEN Email. Achtung bei Massenversendungen werden hier entsprechend viele Emails versendet</a:t>
            </a:r>
          </a:p>
          <a:p>
            <a:r>
              <a:rPr lang="de-DE" dirty="0"/>
              <a:t>Aut. hinzufügen der Standardsignatur</a:t>
            </a:r>
          </a:p>
          <a:p>
            <a:r>
              <a:rPr lang="de-DE" dirty="0"/>
              <a:t>Beschränkungseinstellungen</a:t>
            </a:r>
          </a:p>
          <a:p>
            <a:r>
              <a:rPr lang="de-DE" dirty="0"/>
              <a:t>Archiveinstellungen</a:t>
            </a:r>
            <a:endParaRPr lang="en-DE" dirty="0"/>
          </a:p>
        </p:txBody>
      </p:sp>
      <p:pic>
        <p:nvPicPr>
          <p:cNvPr id="5" name="Grafik 4">
            <a:extLst>
              <a:ext uri="{FF2B5EF4-FFF2-40B4-BE49-F238E27FC236}">
                <a16:creationId xmlns:a16="http://schemas.microsoft.com/office/drawing/2014/main" id="{3D8734E1-C394-483D-AA20-6B7C68686FAB}"/>
              </a:ext>
            </a:extLst>
          </p:cNvPr>
          <p:cNvPicPr>
            <a:picLocks noChangeAspect="1"/>
          </p:cNvPicPr>
          <p:nvPr/>
        </p:nvPicPr>
        <p:blipFill>
          <a:blip r:embed="rId2"/>
          <a:stretch>
            <a:fillRect/>
          </a:stretch>
        </p:blipFill>
        <p:spPr>
          <a:xfrm>
            <a:off x="384663" y="1633039"/>
            <a:ext cx="4633362" cy="4160881"/>
          </a:xfrm>
          <a:prstGeom prst="rect">
            <a:avLst/>
          </a:prstGeom>
        </p:spPr>
      </p:pic>
      <p:sp>
        <p:nvSpPr>
          <p:cNvPr id="6" name="Rechteck: abgerundete Ecken 5">
            <a:extLst>
              <a:ext uri="{FF2B5EF4-FFF2-40B4-BE49-F238E27FC236}">
                <a16:creationId xmlns:a16="http://schemas.microsoft.com/office/drawing/2014/main" id="{1995F1D5-8520-4C49-AD1F-38C2FC63A824}"/>
              </a:ext>
            </a:extLst>
          </p:cNvPr>
          <p:cNvSpPr/>
          <p:nvPr/>
        </p:nvSpPr>
        <p:spPr>
          <a:xfrm flipV="1">
            <a:off x="558988" y="2218621"/>
            <a:ext cx="4124772" cy="70745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9A968BAC-8D86-4F1E-B048-D79BA8881985}"/>
              </a:ext>
            </a:extLst>
          </p:cNvPr>
          <p:cNvSpPr/>
          <p:nvPr/>
        </p:nvSpPr>
        <p:spPr>
          <a:xfrm flipV="1">
            <a:off x="555710" y="2926079"/>
            <a:ext cx="4124772" cy="30292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D8C1F49D-982C-410E-AEEF-13D011BFD109}"/>
              </a:ext>
            </a:extLst>
          </p:cNvPr>
          <p:cNvSpPr/>
          <p:nvPr/>
        </p:nvSpPr>
        <p:spPr>
          <a:xfrm flipV="1">
            <a:off x="558988" y="3216974"/>
            <a:ext cx="4124772" cy="1090866"/>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8437BB7D-633E-428C-A15E-B042EC590E4F}"/>
              </a:ext>
            </a:extLst>
          </p:cNvPr>
          <p:cNvSpPr/>
          <p:nvPr/>
        </p:nvSpPr>
        <p:spPr>
          <a:xfrm flipV="1">
            <a:off x="562266" y="4313229"/>
            <a:ext cx="4124772" cy="1090866"/>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08030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44E03-6018-490E-9954-1F71B2D999D1}"/>
              </a:ext>
            </a:extLst>
          </p:cNvPr>
          <p:cNvSpPr>
            <a:spLocks noGrp="1"/>
          </p:cNvSpPr>
          <p:nvPr>
            <p:ph type="title"/>
          </p:nvPr>
        </p:nvSpPr>
        <p:spPr/>
        <p:txBody>
          <a:bodyPr/>
          <a:lstStyle/>
          <a:p>
            <a:r>
              <a:rPr lang="de-DE" dirty="0"/>
              <a:t>DSGVO Löschfunktion aktivieren</a:t>
            </a:r>
            <a:endParaRPr lang="en-DE" dirty="0"/>
          </a:p>
        </p:txBody>
      </p:sp>
      <p:sp>
        <p:nvSpPr>
          <p:cNvPr id="3" name="Textplatzhalter 2">
            <a:extLst>
              <a:ext uri="{FF2B5EF4-FFF2-40B4-BE49-F238E27FC236}">
                <a16:creationId xmlns:a16="http://schemas.microsoft.com/office/drawing/2014/main" id="{80606BBE-4C08-4A6A-A5C9-A0BD82035AE1}"/>
              </a:ext>
            </a:extLst>
          </p:cNvPr>
          <p:cNvSpPr>
            <a:spLocks noGrp="1"/>
          </p:cNvSpPr>
          <p:nvPr>
            <p:ph type="body" sz="quarter" idx="10"/>
          </p:nvPr>
        </p:nvSpPr>
        <p:spPr>
          <a:xfrm>
            <a:off x="283063" y="1524000"/>
            <a:ext cx="11546267" cy="4950939"/>
          </a:xfrm>
        </p:spPr>
        <p:txBody>
          <a:bodyPr/>
          <a:lstStyle/>
          <a:p>
            <a:pPr marL="0" indent="0">
              <a:buNone/>
            </a:pPr>
            <a:r>
              <a:rPr lang="de-DE" dirty="0"/>
              <a:t>Die DSGVO verlangt Personendaten zu löschen, mit denen keine Beziehung mehr besteht.</a:t>
            </a:r>
          </a:p>
          <a:p>
            <a:pPr marL="0" indent="0">
              <a:buNone/>
            </a:pPr>
            <a:r>
              <a:rPr lang="de-DE" dirty="0"/>
              <a:t>Für Vereine bedeutet dies die Löschung von ausgetretenen Mitgliedern. Nach Inkrafttreten des Austritts darf der Verein nur die Daten des Mitglieds behalten, die zur Nachverfolgung geschäftlicher Tätigkeiten wichtig sind ( §147AO)</a:t>
            </a:r>
          </a:p>
          <a:p>
            <a:pPr marL="0" indent="0">
              <a:buNone/>
            </a:pPr>
            <a:r>
              <a:rPr lang="de-DE" dirty="0"/>
              <a:t>Für alle anderen Daten gilt der der §17DSGVO – Das Recht auf Vergessenwerden. Für die Löschfristen hat der Gesetzgeber aber nur sehr schwammige Aussagen parat. </a:t>
            </a:r>
          </a:p>
          <a:p>
            <a:pPr marL="0" indent="0">
              <a:buNone/>
            </a:pPr>
            <a:r>
              <a:rPr lang="de-DE" dirty="0"/>
              <a:t>In Netxp-Verein gibt es eine DSGVO Löschfunktion. Mit dieser können Mitglieder komplett oder partiell nach einer einzustellenden Zeit automatisch gelöscht werden. </a:t>
            </a:r>
            <a:br>
              <a:rPr lang="de-DE" dirty="0"/>
            </a:br>
            <a:r>
              <a:rPr lang="de-DE" dirty="0"/>
              <a:t>Der Löschzeitpunkt kann von 0 – 720 Tagen eingestellt werden.</a:t>
            </a:r>
          </a:p>
          <a:p>
            <a:pPr marL="0" indent="0">
              <a:buNone/>
            </a:pPr>
            <a:r>
              <a:rPr lang="de-DE" dirty="0"/>
              <a:t>Die Löschfunktion finden wir unter Verwaltung -&gt; Optionen -&gt; Datenschutz</a:t>
            </a:r>
          </a:p>
          <a:p>
            <a:pPr marL="0" indent="0">
              <a:buNone/>
            </a:pPr>
            <a:r>
              <a:rPr lang="de-DE" dirty="0"/>
              <a:t>Sollten die Daten eines Mitglieds nicht gelöscht werden, da dieses noch Verpflichtungen dem Verein gegenüber hat, kann ein Löschsperrvermerk im Mitglied gesetzt werden.</a:t>
            </a:r>
            <a:endParaRPr lang="en-DE" dirty="0"/>
          </a:p>
        </p:txBody>
      </p:sp>
    </p:spTree>
    <p:extLst>
      <p:ext uri="{BB962C8B-B14F-4D97-AF65-F5344CB8AC3E}">
        <p14:creationId xmlns:p14="http://schemas.microsoft.com/office/powerpoint/2010/main" val="150117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B3AE1-F6E9-4B84-AFD4-68E52F98397B}"/>
              </a:ext>
            </a:extLst>
          </p:cNvPr>
          <p:cNvSpPr>
            <a:spLocks noGrp="1"/>
          </p:cNvSpPr>
          <p:nvPr>
            <p:ph type="title"/>
          </p:nvPr>
        </p:nvSpPr>
        <p:spPr/>
        <p:txBody>
          <a:bodyPr/>
          <a:lstStyle/>
          <a:p>
            <a:r>
              <a:rPr lang="de-DE" dirty="0"/>
              <a:t>Löschen nach DSGVO</a:t>
            </a:r>
            <a:endParaRPr lang="en-DE" dirty="0"/>
          </a:p>
        </p:txBody>
      </p:sp>
      <p:sp>
        <p:nvSpPr>
          <p:cNvPr id="3" name="Textplatzhalter 2">
            <a:extLst>
              <a:ext uri="{FF2B5EF4-FFF2-40B4-BE49-F238E27FC236}">
                <a16:creationId xmlns:a16="http://schemas.microsoft.com/office/drawing/2014/main" id="{BA50AA64-F65E-4C6F-82E4-37275CECEDF4}"/>
              </a:ext>
            </a:extLst>
          </p:cNvPr>
          <p:cNvSpPr>
            <a:spLocks noGrp="1"/>
          </p:cNvSpPr>
          <p:nvPr>
            <p:ph type="body" sz="quarter" idx="10"/>
          </p:nvPr>
        </p:nvSpPr>
        <p:spPr/>
        <p:txBody>
          <a:bodyPr/>
          <a:lstStyle/>
          <a:p>
            <a:r>
              <a:rPr lang="de-DE" dirty="0"/>
              <a:t>Löschung aktivieren und Einstellen, nach wie viele Tagen das Mitglied gelöscht wird, nachdem der Status „ausgetreten“ eingetreten ist.</a:t>
            </a:r>
          </a:p>
          <a:p>
            <a:r>
              <a:rPr lang="de-DE" dirty="0"/>
              <a:t>Versand der Löschbestätigung</a:t>
            </a:r>
          </a:p>
          <a:p>
            <a:r>
              <a:rPr lang="de-DE" dirty="0"/>
              <a:t>Voll oder Teillöschung</a:t>
            </a:r>
          </a:p>
          <a:p>
            <a:r>
              <a:rPr lang="de-DE" dirty="0"/>
              <a:t>Daten und Datentypen der Teillöschung</a:t>
            </a:r>
          </a:p>
          <a:p>
            <a:pPr marL="0" indent="0">
              <a:buNone/>
            </a:pPr>
            <a:r>
              <a:rPr lang="de-DE" dirty="0"/>
              <a:t>!! Vorname und Nachname müssen mindestens gelöscht werden!!</a:t>
            </a:r>
          </a:p>
          <a:p>
            <a:endParaRPr lang="de-DE" dirty="0"/>
          </a:p>
          <a:p>
            <a:endParaRPr lang="de-DE" dirty="0"/>
          </a:p>
          <a:p>
            <a:endParaRPr lang="en-DE" dirty="0"/>
          </a:p>
        </p:txBody>
      </p:sp>
      <p:pic>
        <p:nvPicPr>
          <p:cNvPr id="5" name="Grafik 4">
            <a:extLst>
              <a:ext uri="{FF2B5EF4-FFF2-40B4-BE49-F238E27FC236}">
                <a16:creationId xmlns:a16="http://schemas.microsoft.com/office/drawing/2014/main" id="{88DCD2E7-3B3C-4907-A53E-385D6AF99F71}"/>
              </a:ext>
            </a:extLst>
          </p:cNvPr>
          <p:cNvPicPr>
            <a:picLocks noChangeAspect="1"/>
          </p:cNvPicPr>
          <p:nvPr/>
        </p:nvPicPr>
        <p:blipFill>
          <a:blip r:embed="rId2"/>
          <a:stretch>
            <a:fillRect/>
          </a:stretch>
        </p:blipFill>
        <p:spPr>
          <a:xfrm>
            <a:off x="283062" y="1524000"/>
            <a:ext cx="6791565" cy="2631440"/>
          </a:xfrm>
          <a:prstGeom prst="rect">
            <a:avLst/>
          </a:prstGeom>
        </p:spPr>
      </p:pic>
      <p:sp>
        <p:nvSpPr>
          <p:cNvPr id="6" name="Rechteck: abgerundete Ecken 5">
            <a:extLst>
              <a:ext uri="{FF2B5EF4-FFF2-40B4-BE49-F238E27FC236}">
                <a16:creationId xmlns:a16="http://schemas.microsoft.com/office/drawing/2014/main" id="{8E753710-1719-489C-AE88-DEAE96CB2143}"/>
              </a:ext>
            </a:extLst>
          </p:cNvPr>
          <p:cNvSpPr/>
          <p:nvPr/>
        </p:nvSpPr>
        <p:spPr>
          <a:xfrm flipV="1">
            <a:off x="283062" y="1863021"/>
            <a:ext cx="4278778" cy="209619"/>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CBAACC16-9ADD-4588-8810-9C594C2D0962}"/>
              </a:ext>
            </a:extLst>
          </p:cNvPr>
          <p:cNvSpPr/>
          <p:nvPr/>
        </p:nvSpPr>
        <p:spPr>
          <a:xfrm flipV="1">
            <a:off x="283062" y="2105493"/>
            <a:ext cx="5812938" cy="306167"/>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E1844A21-2A9A-414C-AE9D-E633B437BE3A}"/>
              </a:ext>
            </a:extLst>
          </p:cNvPr>
          <p:cNvSpPr/>
          <p:nvPr/>
        </p:nvSpPr>
        <p:spPr>
          <a:xfrm flipV="1">
            <a:off x="283062" y="2404052"/>
            <a:ext cx="5812938" cy="511868"/>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C9B83774-81F5-4DEB-897B-1CF923968A31}"/>
              </a:ext>
            </a:extLst>
          </p:cNvPr>
          <p:cNvSpPr/>
          <p:nvPr/>
        </p:nvSpPr>
        <p:spPr>
          <a:xfrm flipV="1">
            <a:off x="283062" y="2905760"/>
            <a:ext cx="5812938" cy="1127760"/>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41836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4A27E-1D6E-429A-87C7-25CEC6D53F18}"/>
              </a:ext>
            </a:extLst>
          </p:cNvPr>
          <p:cNvSpPr>
            <a:spLocks noGrp="1"/>
          </p:cNvSpPr>
          <p:nvPr>
            <p:ph type="title"/>
          </p:nvPr>
        </p:nvSpPr>
        <p:spPr/>
        <p:txBody>
          <a:bodyPr/>
          <a:lstStyle/>
          <a:p>
            <a:r>
              <a:rPr lang="de-DE" dirty="0"/>
              <a:t>Datensicherung in Netxp-Verein</a:t>
            </a:r>
            <a:endParaRPr lang="en-DE" dirty="0"/>
          </a:p>
        </p:txBody>
      </p:sp>
      <p:sp>
        <p:nvSpPr>
          <p:cNvPr id="3" name="Textplatzhalter 2">
            <a:extLst>
              <a:ext uri="{FF2B5EF4-FFF2-40B4-BE49-F238E27FC236}">
                <a16:creationId xmlns:a16="http://schemas.microsoft.com/office/drawing/2014/main" id="{039AB51D-46E5-4AE8-B103-DE7BCCBE5655}"/>
              </a:ext>
            </a:extLst>
          </p:cNvPr>
          <p:cNvSpPr>
            <a:spLocks noGrp="1"/>
          </p:cNvSpPr>
          <p:nvPr>
            <p:ph type="body" sz="quarter" idx="10"/>
          </p:nvPr>
        </p:nvSpPr>
        <p:spPr>
          <a:xfrm>
            <a:off x="283063" y="1524000"/>
            <a:ext cx="11546267" cy="4950939"/>
          </a:xfrm>
        </p:spPr>
        <p:txBody>
          <a:bodyPr/>
          <a:lstStyle/>
          <a:p>
            <a:pPr marL="0" indent="0">
              <a:buNone/>
            </a:pPr>
            <a:r>
              <a:rPr lang="de-DE" dirty="0"/>
              <a:t>Die Server von Netxp-Verein werden zweimal täglich gesichert. Die Aufbewahrungszeit aller Backups beträgt mehrere Monate. Trotzdem ist das wiederherstellen von gelöschten und veränderten Daten mit viel Aufwand verbunden. Weiterhin kann es passieren dass durch eine Datenwiederherstellung bereits erfasste Daten erneut eingegeben werden müssen, da zwischenzeitlich eingegebene Daten bei der Einspielung eines Backups überschrieben werden.</a:t>
            </a:r>
          </a:p>
          <a:p>
            <a:pPr marL="0" indent="0">
              <a:buNone/>
            </a:pPr>
            <a:r>
              <a:rPr lang="de-DE" dirty="0"/>
              <a:t>Vor großen Änderungen empfiehlt es sich, eine separate Datensicherung selbst zu erstellen. Die Daten der Datensicherung werden hoch verschlüsselt auf einem Datenträger des Datensicherungsbenutzers gespeichert. Wer im Verein eine Datensicherung durchführen darf, haben wir in den Benutzern eingestellt.</a:t>
            </a:r>
          </a:p>
          <a:p>
            <a:pPr marL="0" indent="0">
              <a:buNone/>
            </a:pPr>
            <a:r>
              <a:rPr lang="de-DE" dirty="0"/>
              <a:t>Bitte denken Sie daran, nicht jedem das Recht einzuräumen, da ein unbedarfter Benutzer eine Datensicherung von vor zwei Jahren einspielen kann, ohne darauf zu achten, dass er damit alle Daten vernichtet die in der Zwischenzeit eingegeben wurden.</a:t>
            </a:r>
          </a:p>
          <a:p>
            <a:pPr marL="0" indent="0">
              <a:buNone/>
            </a:pPr>
            <a:endParaRPr lang="en-DE" dirty="0"/>
          </a:p>
        </p:txBody>
      </p:sp>
    </p:spTree>
    <p:extLst>
      <p:ext uri="{BB962C8B-B14F-4D97-AF65-F5344CB8AC3E}">
        <p14:creationId xmlns:p14="http://schemas.microsoft.com/office/powerpoint/2010/main" val="2344347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41065-5290-4744-B69A-75185CADA13E}"/>
              </a:ext>
            </a:extLst>
          </p:cNvPr>
          <p:cNvSpPr>
            <a:spLocks noGrp="1"/>
          </p:cNvSpPr>
          <p:nvPr>
            <p:ph type="title"/>
          </p:nvPr>
        </p:nvSpPr>
        <p:spPr/>
        <p:txBody>
          <a:bodyPr/>
          <a:lstStyle/>
          <a:p>
            <a:r>
              <a:rPr lang="de-DE" dirty="0"/>
              <a:t>Backup Client</a:t>
            </a:r>
            <a:endParaRPr lang="en-DE" dirty="0"/>
          </a:p>
        </p:txBody>
      </p:sp>
      <p:sp>
        <p:nvSpPr>
          <p:cNvPr id="3" name="Textplatzhalter 2">
            <a:extLst>
              <a:ext uri="{FF2B5EF4-FFF2-40B4-BE49-F238E27FC236}">
                <a16:creationId xmlns:a16="http://schemas.microsoft.com/office/drawing/2014/main" id="{9AA196B3-CDAA-4315-80F6-D22AD2F5D0D9}"/>
              </a:ext>
            </a:extLst>
          </p:cNvPr>
          <p:cNvSpPr>
            <a:spLocks noGrp="1"/>
          </p:cNvSpPr>
          <p:nvPr>
            <p:ph type="body" sz="quarter" idx="10"/>
          </p:nvPr>
        </p:nvSpPr>
        <p:spPr/>
        <p:txBody>
          <a:bodyPr/>
          <a:lstStyle/>
          <a:p>
            <a:r>
              <a:rPr lang="de-DE" dirty="0"/>
              <a:t>Backup startet im Assistentenmodus</a:t>
            </a:r>
            <a:endParaRPr lang="en-DE" dirty="0"/>
          </a:p>
        </p:txBody>
      </p:sp>
      <p:pic>
        <p:nvPicPr>
          <p:cNvPr id="7" name="Grafik 6">
            <a:extLst>
              <a:ext uri="{FF2B5EF4-FFF2-40B4-BE49-F238E27FC236}">
                <a16:creationId xmlns:a16="http://schemas.microsoft.com/office/drawing/2014/main" id="{01BA74DB-F915-43D8-BF26-81F703797260}"/>
              </a:ext>
            </a:extLst>
          </p:cNvPr>
          <p:cNvPicPr>
            <a:picLocks noChangeAspect="1"/>
          </p:cNvPicPr>
          <p:nvPr/>
        </p:nvPicPr>
        <p:blipFill>
          <a:blip r:embed="rId2"/>
          <a:stretch>
            <a:fillRect/>
          </a:stretch>
        </p:blipFill>
        <p:spPr>
          <a:xfrm>
            <a:off x="3298430" y="3535680"/>
            <a:ext cx="3724893" cy="2939259"/>
          </a:xfrm>
          <a:prstGeom prst="rect">
            <a:avLst/>
          </a:prstGeom>
        </p:spPr>
      </p:pic>
      <p:pic>
        <p:nvPicPr>
          <p:cNvPr id="9" name="Grafik 8">
            <a:extLst>
              <a:ext uri="{FF2B5EF4-FFF2-40B4-BE49-F238E27FC236}">
                <a16:creationId xmlns:a16="http://schemas.microsoft.com/office/drawing/2014/main" id="{EE9DB763-CF42-4A2B-9ACF-892853BC6D4A}"/>
              </a:ext>
            </a:extLst>
          </p:cNvPr>
          <p:cNvPicPr>
            <a:picLocks noChangeAspect="1"/>
          </p:cNvPicPr>
          <p:nvPr/>
        </p:nvPicPr>
        <p:blipFill>
          <a:blip r:embed="rId3"/>
          <a:stretch>
            <a:fillRect/>
          </a:stretch>
        </p:blipFill>
        <p:spPr>
          <a:xfrm>
            <a:off x="588902" y="1851514"/>
            <a:ext cx="2545301" cy="1684166"/>
          </a:xfrm>
          <a:prstGeom prst="rect">
            <a:avLst/>
          </a:prstGeom>
        </p:spPr>
      </p:pic>
      <p:sp>
        <p:nvSpPr>
          <p:cNvPr id="10" name="Rechteck: abgerundete Ecken 9">
            <a:extLst>
              <a:ext uri="{FF2B5EF4-FFF2-40B4-BE49-F238E27FC236}">
                <a16:creationId xmlns:a16="http://schemas.microsoft.com/office/drawing/2014/main" id="{1F23C74A-E566-4D36-A185-C464BA04290B}"/>
              </a:ext>
            </a:extLst>
          </p:cNvPr>
          <p:cNvSpPr/>
          <p:nvPr/>
        </p:nvSpPr>
        <p:spPr>
          <a:xfrm flipV="1">
            <a:off x="588902" y="2245359"/>
            <a:ext cx="447418" cy="396239"/>
          </a:xfrm>
          <a:prstGeom prst="roundRect">
            <a:avLst>
              <a:gd name="adj" fmla="val 0"/>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8519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6E580-8688-4854-9A55-F12ED0348A75}"/>
              </a:ext>
            </a:extLst>
          </p:cNvPr>
          <p:cNvSpPr>
            <a:spLocks noGrp="1"/>
          </p:cNvSpPr>
          <p:nvPr>
            <p:ph type="title"/>
          </p:nvPr>
        </p:nvSpPr>
        <p:spPr/>
        <p:txBody>
          <a:bodyPr/>
          <a:lstStyle/>
          <a:p>
            <a:r>
              <a:rPr lang="de-DE" dirty="0"/>
              <a:t>Backup Client</a:t>
            </a:r>
            <a:endParaRPr lang="en-DE" dirty="0"/>
          </a:p>
        </p:txBody>
      </p:sp>
      <p:sp>
        <p:nvSpPr>
          <p:cNvPr id="3" name="Textplatzhalter 2">
            <a:extLst>
              <a:ext uri="{FF2B5EF4-FFF2-40B4-BE49-F238E27FC236}">
                <a16:creationId xmlns:a16="http://schemas.microsoft.com/office/drawing/2014/main" id="{21E67D07-C5CB-4A5E-96C1-0727A90F2402}"/>
              </a:ext>
            </a:extLst>
          </p:cNvPr>
          <p:cNvSpPr>
            <a:spLocks noGrp="1"/>
          </p:cNvSpPr>
          <p:nvPr>
            <p:ph type="body" sz="quarter" idx="10"/>
          </p:nvPr>
        </p:nvSpPr>
        <p:spPr/>
        <p:txBody>
          <a:bodyPr/>
          <a:lstStyle/>
          <a:p>
            <a:pPr marL="0" indent="0">
              <a:buNone/>
            </a:pPr>
            <a:r>
              <a:rPr lang="de-DE" dirty="0"/>
              <a:t>Das Backup wird mit dem hier eigegebenen Passwort verschlüsselt. Für eine Wiederherstellung der Daten aus diesem Backup wird dieses Passwort zwingend benötigt. Eine Wiederherstellung der Daten ohne dieses Passwort ist NICHT möglich, auch nicht vom Support der Netxp. </a:t>
            </a:r>
            <a:endParaRPr lang="en-DE" dirty="0"/>
          </a:p>
        </p:txBody>
      </p:sp>
      <p:pic>
        <p:nvPicPr>
          <p:cNvPr id="5" name="Grafik 4">
            <a:extLst>
              <a:ext uri="{FF2B5EF4-FFF2-40B4-BE49-F238E27FC236}">
                <a16:creationId xmlns:a16="http://schemas.microsoft.com/office/drawing/2014/main" id="{675814F8-6538-465E-BAA7-9C319A56E5E6}"/>
              </a:ext>
            </a:extLst>
          </p:cNvPr>
          <p:cNvPicPr>
            <a:picLocks noChangeAspect="1"/>
          </p:cNvPicPr>
          <p:nvPr/>
        </p:nvPicPr>
        <p:blipFill>
          <a:blip r:embed="rId2"/>
          <a:stretch>
            <a:fillRect/>
          </a:stretch>
        </p:blipFill>
        <p:spPr>
          <a:xfrm>
            <a:off x="283062" y="1524000"/>
            <a:ext cx="6361577" cy="4957445"/>
          </a:xfrm>
          <a:prstGeom prst="rect">
            <a:avLst/>
          </a:prstGeom>
        </p:spPr>
      </p:pic>
    </p:spTree>
    <p:extLst>
      <p:ext uri="{BB962C8B-B14F-4D97-AF65-F5344CB8AC3E}">
        <p14:creationId xmlns:p14="http://schemas.microsoft.com/office/powerpoint/2010/main" val="3427668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90730-1F92-41B2-BF95-AA7C979997C8}"/>
              </a:ext>
            </a:extLst>
          </p:cNvPr>
          <p:cNvSpPr>
            <a:spLocks noGrp="1"/>
          </p:cNvSpPr>
          <p:nvPr>
            <p:ph type="title"/>
          </p:nvPr>
        </p:nvSpPr>
        <p:spPr/>
        <p:txBody>
          <a:bodyPr/>
          <a:lstStyle/>
          <a:p>
            <a:r>
              <a:rPr lang="de-DE" dirty="0"/>
              <a:t>Backup Client</a:t>
            </a:r>
            <a:endParaRPr lang="en-DE" dirty="0"/>
          </a:p>
        </p:txBody>
      </p:sp>
      <p:sp>
        <p:nvSpPr>
          <p:cNvPr id="3" name="Textplatzhalter 2">
            <a:extLst>
              <a:ext uri="{FF2B5EF4-FFF2-40B4-BE49-F238E27FC236}">
                <a16:creationId xmlns:a16="http://schemas.microsoft.com/office/drawing/2014/main" id="{67141D32-4E96-42AC-9C24-9319AE8A4471}"/>
              </a:ext>
            </a:extLst>
          </p:cNvPr>
          <p:cNvSpPr>
            <a:spLocks noGrp="1"/>
          </p:cNvSpPr>
          <p:nvPr>
            <p:ph type="body" sz="quarter" idx="10"/>
          </p:nvPr>
        </p:nvSpPr>
        <p:spPr/>
        <p:txBody>
          <a:bodyPr/>
          <a:lstStyle/>
          <a:p>
            <a:pPr marL="0" indent="0">
              <a:buNone/>
            </a:pPr>
            <a:r>
              <a:rPr lang="de-DE" dirty="0"/>
              <a:t>Mit diesem Zugangsdaten meldet sich der Client am System an. Der Benutzer muss das Recht „darf Datensichern“ besitzen.</a:t>
            </a:r>
          </a:p>
          <a:p>
            <a:pPr marL="0" indent="0">
              <a:buNone/>
            </a:pPr>
            <a:r>
              <a:rPr lang="de-DE" dirty="0"/>
              <a:t>Mit dem „Prüfen“ Button wird die </a:t>
            </a:r>
            <a:r>
              <a:rPr lang="de-DE"/>
              <a:t>Anmeldung getestet.</a:t>
            </a:r>
          </a:p>
        </p:txBody>
      </p:sp>
      <p:pic>
        <p:nvPicPr>
          <p:cNvPr id="5" name="Grafik 4">
            <a:extLst>
              <a:ext uri="{FF2B5EF4-FFF2-40B4-BE49-F238E27FC236}">
                <a16:creationId xmlns:a16="http://schemas.microsoft.com/office/drawing/2014/main" id="{641EFC1A-1B0F-4D3E-9A4C-752EF14DC064}"/>
              </a:ext>
            </a:extLst>
          </p:cNvPr>
          <p:cNvPicPr>
            <a:picLocks noChangeAspect="1"/>
          </p:cNvPicPr>
          <p:nvPr/>
        </p:nvPicPr>
        <p:blipFill>
          <a:blip r:embed="rId2"/>
          <a:stretch>
            <a:fillRect/>
          </a:stretch>
        </p:blipFill>
        <p:spPr>
          <a:xfrm>
            <a:off x="283063" y="1524000"/>
            <a:ext cx="5098222" cy="3985605"/>
          </a:xfrm>
          <a:prstGeom prst="rect">
            <a:avLst/>
          </a:prstGeom>
        </p:spPr>
      </p:pic>
    </p:spTree>
    <p:extLst>
      <p:ext uri="{BB962C8B-B14F-4D97-AF65-F5344CB8AC3E}">
        <p14:creationId xmlns:p14="http://schemas.microsoft.com/office/powerpoint/2010/main" val="42134426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BE6A56E-93A7-4A13-A1A2-38F6BED4A276}"/>
              </a:ext>
            </a:extLst>
          </p:cNvPr>
          <p:cNvSpPr>
            <a:spLocks noGrp="1"/>
          </p:cNvSpPr>
          <p:nvPr>
            <p:ph type="body" sz="quarter" idx="10"/>
          </p:nvPr>
        </p:nvSpPr>
        <p:spPr>
          <a:xfrm rot="19064359">
            <a:off x="3847114" y="240049"/>
            <a:ext cx="10985997" cy="4950939"/>
          </a:xfrm>
        </p:spPr>
        <p:txBody>
          <a:bodyPr>
            <a:normAutofit/>
          </a:bodyPr>
          <a:lstStyle/>
          <a:p>
            <a:pPr marL="0" indent="0">
              <a:buNone/>
            </a:pPr>
            <a:r>
              <a:rPr lang="de-DE" sz="13800" dirty="0"/>
              <a:t>ENDE</a:t>
            </a:r>
            <a:endParaRPr lang="en-DE" sz="13800" dirty="0"/>
          </a:p>
        </p:txBody>
      </p:sp>
    </p:spTree>
    <p:extLst>
      <p:ext uri="{BB962C8B-B14F-4D97-AF65-F5344CB8AC3E}">
        <p14:creationId xmlns:p14="http://schemas.microsoft.com/office/powerpoint/2010/main" val="2504325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4FC59A-8E5F-491C-B569-C0D44A219663}"/>
              </a:ext>
            </a:extLst>
          </p:cNvPr>
          <p:cNvSpPr>
            <a:spLocks noGrp="1"/>
          </p:cNvSpPr>
          <p:nvPr>
            <p:ph type="title"/>
          </p:nvPr>
        </p:nvSpPr>
        <p:spPr/>
        <p:txBody>
          <a:bodyPr/>
          <a:lstStyle/>
          <a:p>
            <a:r>
              <a:rPr lang="de-DE" dirty="0"/>
              <a:t>Besonderheiten </a:t>
            </a:r>
            <a:r>
              <a:rPr lang="de-DE" dirty="0" err="1"/>
              <a:t>Wahlbox</a:t>
            </a:r>
            <a:endParaRPr lang="en-DE" dirty="0"/>
          </a:p>
        </p:txBody>
      </p:sp>
      <p:sp>
        <p:nvSpPr>
          <p:cNvPr id="3" name="Textplatzhalter 2">
            <a:extLst>
              <a:ext uri="{FF2B5EF4-FFF2-40B4-BE49-F238E27FC236}">
                <a16:creationId xmlns:a16="http://schemas.microsoft.com/office/drawing/2014/main" id="{6A431BE9-B9C9-4680-BA9B-7EFAD74BDB27}"/>
              </a:ext>
            </a:extLst>
          </p:cNvPr>
          <p:cNvSpPr>
            <a:spLocks noGrp="1"/>
          </p:cNvSpPr>
          <p:nvPr>
            <p:ph type="body" sz="quarter" idx="10"/>
          </p:nvPr>
        </p:nvSpPr>
        <p:spPr/>
        <p:txBody>
          <a:bodyPr/>
          <a:lstStyle/>
          <a:p>
            <a:r>
              <a:rPr lang="de-DE" dirty="0"/>
              <a:t>Feldname und Typ</a:t>
            </a:r>
          </a:p>
          <a:p>
            <a:r>
              <a:rPr lang="de-DE" dirty="0"/>
              <a:t>Feld- hinzufügen, bearbeiten, löschen</a:t>
            </a:r>
          </a:p>
          <a:p>
            <a:r>
              <a:rPr lang="de-DE" dirty="0"/>
              <a:t>Feldreihenfolge ändern</a:t>
            </a:r>
          </a:p>
          <a:p>
            <a:r>
              <a:rPr lang="de-DE" dirty="0"/>
              <a:t>Mehrere Felder kommagetrennt hinzufügen, z. B. LK01,LK02,LKL03</a:t>
            </a:r>
            <a:endParaRPr lang="en-DE" dirty="0"/>
          </a:p>
        </p:txBody>
      </p:sp>
      <p:pic>
        <p:nvPicPr>
          <p:cNvPr id="5" name="Grafik 4">
            <a:extLst>
              <a:ext uri="{FF2B5EF4-FFF2-40B4-BE49-F238E27FC236}">
                <a16:creationId xmlns:a16="http://schemas.microsoft.com/office/drawing/2014/main" id="{48A7CB66-BC06-4AA6-8B29-BB5D92CBE711}"/>
              </a:ext>
            </a:extLst>
          </p:cNvPr>
          <p:cNvPicPr>
            <a:picLocks noChangeAspect="1"/>
          </p:cNvPicPr>
          <p:nvPr/>
        </p:nvPicPr>
        <p:blipFill>
          <a:blip r:embed="rId2"/>
          <a:stretch>
            <a:fillRect/>
          </a:stretch>
        </p:blipFill>
        <p:spPr>
          <a:xfrm>
            <a:off x="283063" y="1378523"/>
            <a:ext cx="5394470" cy="3859904"/>
          </a:xfrm>
          <a:prstGeom prst="rect">
            <a:avLst/>
          </a:prstGeom>
        </p:spPr>
      </p:pic>
      <p:sp>
        <p:nvSpPr>
          <p:cNvPr id="6" name="Rechteck: abgerundete Ecken 5">
            <a:extLst>
              <a:ext uri="{FF2B5EF4-FFF2-40B4-BE49-F238E27FC236}">
                <a16:creationId xmlns:a16="http://schemas.microsoft.com/office/drawing/2014/main" id="{9161D15A-3D27-4B31-8A53-CC4D8AB7ECC5}"/>
              </a:ext>
            </a:extLst>
          </p:cNvPr>
          <p:cNvSpPr/>
          <p:nvPr/>
        </p:nvSpPr>
        <p:spPr>
          <a:xfrm>
            <a:off x="362670" y="1790054"/>
            <a:ext cx="4666530" cy="51144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136FE890-E413-4542-A731-0095EADE4DB6}"/>
              </a:ext>
            </a:extLst>
          </p:cNvPr>
          <p:cNvSpPr/>
          <p:nvPr/>
        </p:nvSpPr>
        <p:spPr>
          <a:xfrm>
            <a:off x="4974956" y="2774196"/>
            <a:ext cx="526942" cy="113912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hteck: abgerundete Ecken 7">
            <a:extLst>
              <a:ext uri="{FF2B5EF4-FFF2-40B4-BE49-F238E27FC236}">
                <a16:creationId xmlns:a16="http://schemas.microsoft.com/office/drawing/2014/main" id="{E2B2A959-AD46-41BD-A4F2-14E9CC3E5C2D}"/>
              </a:ext>
            </a:extLst>
          </p:cNvPr>
          <p:cNvSpPr/>
          <p:nvPr/>
        </p:nvSpPr>
        <p:spPr>
          <a:xfrm>
            <a:off x="4959421" y="2373986"/>
            <a:ext cx="526942" cy="40021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hteck: abgerundete Ecken 8">
            <a:extLst>
              <a:ext uri="{FF2B5EF4-FFF2-40B4-BE49-F238E27FC236}">
                <a16:creationId xmlns:a16="http://schemas.microsoft.com/office/drawing/2014/main" id="{04610982-360B-4F21-AD39-D3259960F572}"/>
              </a:ext>
            </a:extLst>
          </p:cNvPr>
          <p:cNvSpPr/>
          <p:nvPr/>
        </p:nvSpPr>
        <p:spPr>
          <a:xfrm>
            <a:off x="4974938" y="3913321"/>
            <a:ext cx="526942" cy="426203"/>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Rechteck: abgerundete Ecken 9">
            <a:extLst>
              <a:ext uri="{FF2B5EF4-FFF2-40B4-BE49-F238E27FC236}">
                <a16:creationId xmlns:a16="http://schemas.microsoft.com/office/drawing/2014/main" id="{C66B1AA0-96C5-4806-9234-72125D7D8D48}"/>
              </a:ext>
            </a:extLst>
          </p:cNvPr>
          <p:cNvSpPr/>
          <p:nvPr/>
        </p:nvSpPr>
        <p:spPr>
          <a:xfrm>
            <a:off x="1131376" y="3640343"/>
            <a:ext cx="3611105" cy="58294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919615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ACE070-2E37-497F-8E4D-9078A347ADF2}"/>
              </a:ext>
            </a:extLst>
          </p:cNvPr>
          <p:cNvSpPr>
            <a:spLocks noGrp="1"/>
          </p:cNvSpPr>
          <p:nvPr>
            <p:ph type="title"/>
          </p:nvPr>
        </p:nvSpPr>
        <p:spPr/>
        <p:txBody>
          <a:bodyPr/>
          <a:lstStyle/>
          <a:p>
            <a:r>
              <a:rPr lang="de-DE" dirty="0"/>
              <a:t>Besonderheiten Berechnung</a:t>
            </a:r>
            <a:endParaRPr lang="en-DE" dirty="0"/>
          </a:p>
        </p:txBody>
      </p:sp>
      <p:sp>
        <p:nvSpPr>
          <p:cNvPr id="3" name="Textplatzhalter 2">
            <a:extLst>
              <a:ext uri="{FF2B5EF4-FFF2-40B4-BE49-F238E27FC236}">
                <a16:creationId xmlns:a16="http://schemas.microsoft.com/office/drawing/2014/main" id="{40451930-4DDD-454A-9AE1-433C2F6D4594}"/>
              </a:ext>
            </a:extLst>
          </p:cNvPr>
          <p:cNvSpPr>
            <a:spLocks noGrp="1"/>
          </p:cNvSpPr>
          <p:nvPr>
            <p:ph type="body" sz="quarter" idx="10"/>
          </p:nvPr>
        </p:nvSpPr>
        <p:spPr>
          <a:xfrm>
            <a:off x="283063" y="1524000"/>
            <a:ext cx="11666130" cy="2428068"/>
          </a:xfrm>
        </p:spPr>
        <p:txBody>
          <a:bodyPr>
            <a:normAutofit fontScale="92500" lnSpcReduction="10000"/>
          </a:bodyPr>
          <a:lstStyle/>
          <a:p>
            <a:r>
              <a:rPr lang="de-DE" dirty="0"/>
              <a:t>Platzhalter- und Funktionsauswahl, hier können die vorhandenen Felder in das Formelfenster eingefügt werden. In den nummerischen Werten finden wir alle Felder mit nummerischen Inhalten, Standard und EF. In den Datumswerten und Funktionswerten verhält sich das ebenso.</a:t>
            </a:r>
          </a:p>
          <a:p>
            <a:r>
              <a:rPr lang="de-DE" dirty="0"/>
              <a:t>In der Funktionsauswahl finden wir verschiedene nützliche Funktionen, zum ermitteln von Feldergebnissen</a:t>
            </a:r>
          </a:p>
          <a:p>
            <a:r>
              <a:rPr lang="de-DE" dirty="0"/>
              <a:t>Formelfeld – hier werden die Berechnungen durchgeführt, Standardrechenzeichen sind + - * / „ mithilfe der Funktionen können weitere Berechnungen durchgeführt werden</a:t>
            </a:r>
          </a:p>
          <a:p>
            <a:endParaRPr lang="en-DE" dirty="0"/>
          </a:p>
        </p:txBody>
      </p:sp>
      <p:pic>
        <p:nvPicPr>
          <p:cNvPr id="5" name="Grafik 4">
            <a:extLst>
              <a:ext uri="{FF2B5EF4-FFF2-40B4-BE49-F238E27FC236}">
                <a16:creationId xmlns:a16="http://schemas.microsoft.com/office/drawing/2014/main" id="{87716CDC-C9A1-4475-9A87-BAF951158B11}"/>
              </a:ext>
            </a:extLst>
          </p:cNvPr>
          <p:cNvPicPr>
            <a:picLocks noChangeAspect="1"/>
          </p:cNvPicPr>
          <p:nvPr/>
        </p:nvPicPr>
        <p:blipFill>
          <a:blip r:embed="rId2"/>
          <a:stretch>
            <a:fillRect/>
          </a:stretch>
        </p:blipFill>
        <p:spPr>
          <a:xfrm>
            <a:off x="2433234" y="4299143"/>
            <a:ext cx="7575154" cy="2069714"/>
          </a:xfrm>
          <a:prstGeom prst="rect">
            <a:avLst/>
          </a:prstGeom>
        </p:spPr>
      </p:pic>
      <p:sp>
        <p:nvSpPr>
          <p:cNvPr id="6" name="Rechteck: abgerundete Ecken 5">
            <a:extLst>
              <a:ext uri="{FF2B5EF4-FFF2-40B4-BE49-F238E27FC236}">
                <a16:creationId xmlns:a16="http://schemas.microsoft.com/office/drawing/2014/main" id="{5043ADEC-3307-43B9-96FD-E750B23A0986}"/>
              </a:ext>
            </a:extLst>
          </p:cNvPr>
          <p:cNvSpPr/>
          <p:nvPr/>
        </p:nvSpPr>
        <p:spPr>
          <a:xfrm>
            <a:off x="6470542" y="4632234"/>
            <a:ext cx="3432875" cy="129586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Rechteck: abgerundete Ecken 6">
            <a:extLst>
              <a:ext uri="{FF2B5EF4-FFF2-40B4-BE49-F238E27FC236}">
                <a16:creationId xmlns:a16="http://schemas.microsoft.com/office/drawing/2014/main" id="{11CC9CAB-4631-4400-945F-4CE55673CB3F}"/>
              </a:ext>
            </a:extLst>
          </p:cNvPr>
          <p:cNvSpPr/>
          <p:nvPr/>
        </p:nvSpPr>
        <p:spPr>
          <a:xfrm>
            <a:off x="2433234" y="4505664"/>
            <a:ext cx="3432875" cy="129586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mc:AlternateContent xmlns:mc="http://schemas.openxmlformats.org/markup-compatibility/2006" xmlns:pslz="http://schemas.microsoft.com/office/powerpoint/2016/slidezoom">
        <mc:Choice Requires="pslz">
          <p:graphicFrame>
            <p:nvGraphicFramePr>
              <p:cNvPr id="8" name="Folienzoom 7">
                <a:extLst>
                  <a:ext uri="{FF2B5EF4-FFF2-40B4-BE49-F238E27FC236}">
                    <a16:creationId xmlns:a16="http://schemas.microsoft.com/office/drawing/2014/main" id="{E5804F60-E803-491D-ACB0-C024EB9263E1}"/>
                  </a:ext>
                </a:extLst>
              </p:cNvPr>
              <p:cNvGraphicFramePr>
                <a:graphicFrameLocks noChangeAspect="1"/>
              </p:cNvGraphicFramePr>
              <p:nvPr>
                <p:extLst>
                  <p:ext uri="{D42A27DB-BD31-4B8C-83A1-F6EECF244321}">
                    <p14:modId xmlns:p14="http://schemas.microsoft.com/office/powerpoint/2010/main" val="1897936140"/>
                  </p:ext>
                </p:extLst>
              </p:nvPr>
            </p:nvGraphicFramePr>
            <p:xfrm>
              <a:off x="8536874" y="4654357"/>
              <a:ext cx="3048000" cy="1714500"/>
            </p:xfrm>
            <a:graphic>
              <a:graphicData uri="http://schemas.microsoft.com/office/powerpoint/2016/slidezoom">
                <pslz:sldZm>
                  <pslz:sldZmObj sldId="369" cId="992705141">
                    <pslz:zmPr id="{5FFD1EEE-9569-48D2-8E75-51BD12C65A18}"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8" name="Folienzoom 7">
                <a:extLst>
                  <a:ext uri="{FF2B5EF4-FFF2-40B4-BE49-F238E27FC236}">
                    <a16:creationId xmlns:a16="http://schemas.microsoft.com/office/drawing/2014/main" id="{E5804F60-E803-491D-ACB0-C024EB9263E1}"/>
                  </a:ext>
                </a:extLst>
              </p:cNvPr>
              <p:cNvPicPr>
                <a:picLocks noGrp="1" noRot="1" noChangeAspect="1" noMove="1" noResize="1" noEditPoints="1" noAdjustHandles="1" noChangeArrowheads="1" noChangeShapeType="1"/>
              </p:cNvPicPr>
              <p:nvPr/>
            </p:nvPicPr>
            <p:blipFill>
              <a:blip r:embed="rId4"/>
              <a:stretch>
                <a:fillRect/>
              </a:stretch>
            </p:blipFill>
            <p:spPr>
              <a:xfrm>
                <a:off x="8536874" y="4654357"/>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949114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Lst>
  </p:timing>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TM02900771[[fn=Segment]]</Template>
  <TotalTime>0</TotalTime>
  <Words>4432</Words>
  <Application>Microsoft Office PowerPoint</Application>
  <PresentationFormat>Breitbild</PresentationFormat>
  <Paragraphs>390</Paragraphs>
  <Slides>79</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Folientitel</vt:lpstr>
      </vt:variant>
      <vt:variant>
        <vt:i4>79</vt:i4>
      </vt:variant>
      <vt:variant>
        <vt:lpstr>Zielgruppenorientierte Präsentationen</vt:lpstr>
      </vt:variant>
      <vt:variant>
        <vt:i4>3</vt:i4>
      </vt:variant>
    </vt:vector>
  </HeadingPairs>
  <TitlesOfParts>
    <vt:vector size="88" baseType="lpstr">
      <vt:lpstr>Arial</vt:lpstr>
      <vt:lpstr>Calibri</vt:lpstr>
      <vt:lpstr>Century Gothic</vt:lpstr>
      <vt:lpstr>Open Sans Light</vt:lpstr>
      <vt:lpstr>Wingdings 3</vt:lpstr>
      <vt:lpstr>Segment</vt:lpstr>
      <vt:lpstr>PowerPoint-Präsentation</vt:lpstr>
      <vt:lpstr>Tag 1</vt:lpstr>
      <vt:lpstr>Tag 2</vt:lpstr>
      <vt:lpstr>Wichtige Einstellungen in Netxp-Verein </vt:lpstr>
      <vt:lpstr>Verwaltung -&gt; Optionen</vt:lpstr>
      <vt:lpstr>Eigene Felder</vt:lpstr>
      <vt:lpstr>Felder</vt:lpstr>
      <vt:lpstr>Besonderheiten Wahlbox</vt:lpstr>
      <vt:lpstr>Besonderheiten Berechnung</vt:lpstr>
      <vt:lpstr>Eigene Tabellen</vt:lpstr>
      <vt:lpstr>Eigene Tabellen mit Mitgliederbezug</vt:lpstr>
      <vt:lpstr>Spaltenarten</vt:lpstr>
      <vt:lpstr>Spaltenarten</vt:lpstr>
      <vt:lpstr>Besonderheiten Datumsspalten</vt:lpstr>
      <vt:lpstr>Besonderheiten Ganzzahl</vt:lpstr>
      <vt:lpstr>Besonderheiten Mitglied</vt:lpstr>
      <vt:lpstr>Besonderheiten andere Tabelle</vt:lpstr>
      <vt:lpstr>Besonderheit berechnete Tabelle</vt:lpstr>
      <vt:lpstr>Verwendung der eigenen Tabellen</vt:lpstr>
      <vt:lpstr>Eigene Tabellen Bedienung</vt:lpstr>
      <vt:lpstr>Massenänderung</vt:lpstr>
      <vt:lpstr>Massenänderung</vt:lpstr>
      <vt:lpstr>Fixe Feldänderungen</vt:lpstr>
      <vt:lpstr>Änderung aus Datei</vt:lpstr>
      <vt:lpstr>Referenztabellen ändern</vt:lpstr>
      <vt:lpstr>Neuvergabe Mitgliedsnummer</vt:lpstr>
      <vt:lpstr>Geburtstage eintragen</vt:lpstr>
      <vt:lpstr>Maskendesigner</vt:lpstr>
      <vt:lpstr>Masken neu, öffnen, löschen</vt:lpstr>
      <vt:lpstr>Maskendesigner</vt:lpstr>
      <vt:lpstr>Elementauswahl</vt:lpstr>
      <vt:lpstr>Eigenschaftenleiste</vt:lpstr>
      <vt:lpstr>Eigenschaftenleiste</vt:lpstr>
      <vt:lpstr>Maskendesigner Hilfsmittel</vt:lpstr>
      <vt:lpstr>Mitgliedermasken Benutzern zuordnen</vt:lpstr>
      <vt:lpstr>Mehrere Masken im Benutzer</vt:lpstr>
      <vt:lpstr>Benutzerverwaltung Grundlagen</vt:lpstr>
      <vt:lpstr>Benutzerliste</vt:lpstr>
      <vt:lpstr>Benutzerliste</vt:lpstr>
      <vt:lpstr>Benutzer anlegen / ändern (Standard)</vt:lpstr>
      <vt:lpstr>Benutzer anlegen / ändern (Standard)</vt:lpstr>
      <vt:lpstr>Erweiterte Einstellungen - Allgemein</vt:lpstr>
      <vt:lpstr>Erweiterte Einstellungen - Allgemein</vt:lpstr>
      <vt:lpstr>Erweiterte Einstellungen - Kommunikation</vt:lpstr>
      <vt:lpstr>Erweiterte Einstellungen - Allgemein</vt:lpstr>
      <vt:lpstr>Einschränkungen – Sparten § Gruppen</vt:lpstr>
      <vt:lpstr>Einschränkungen - Vorlagen</vt:lpstr>
      <vt:lpstr>Einschränkungen – Reiter Mitgliederdaten</vt:lpstr>
      <vt:lpstr>Einschränkungen – Eigene Tabellen</vt:lpstr>
      <vt:lpstr>Einschränkungen - Übungsleiter</vt:lpstr>
      <vt:lpstr>Erweiterte Einschränkungen</vt:lpstr>
      <vt:lpstr>Erweiterte Einschränkungen </vt:lpstr>
      <vt:lpstr>Erweiterte Einschränkungen</vt:lpstr>
      <vt:lpstr>Freigaben - Mitgliederliste</vt:lpstr>
      <vt:lpstr>Dokumente und Rechnungen freigeben </vt:lpstr>
      <vt:lpstr>Newsletter und Statusmails</vt:lpstr>
      <vt:lpstr>Newsletter und Statusmails</vt:lpstr>
      <vt:lpstr>Newsletter und Statusmails</vt:lpstr>
      <vt:lpstr>Eigene Dateien und Belegarchiv</vt:lpstr>
      <vt:lpstr>Sonderfall Kassenprüfer</vt:lpstr>
      <vt:lpstr>Benutzerrollen</vt:lpstr>
      <vt:lpstr>Rollen Verwalten</vt:lpstr>
      <vt:lpstr>Rechtematrix</vt:lpstr>
      <vt:lpstr>Rechtematrix JA/NEIN</vt:lpstr>
      <vt:lpstr>Rollen Benutzern zuweisen oder entfernen</vt:lpstr>
      <vt:lpstr>Netxp-Verein Papierkorb</vt:lpstr>
      <vt:lpstr>Papierkorb</vt:lpstr>
      <vt:lpstr>Netxp-Verein für Emailversand vorbereiten </vt:lpstr>
      <vt:lpstr>Einfacher Mailclient</vt:lpstr>
      <vt:lpstr>Erweiterter Emailclient</vt:lpstr>
      <vt:lpstr>Erweiterter Emailclient</vt:lpstr>
      <vt:lpstr>Erweiterter Emailclient</vt:lpstr>
      <vt:lpstr>DSGVO Löschfunktion aktivieren</vt:lpstr>
      <vt:lpstr>Löschen nach DSGVO</vt:lpstr>
      <vt:lpstr>Datensicherung in Netxp-Verein</vt:lpstr>
      <vt:lpstr>Backup Client</vt:lpstr>
      <vt:lpstr>Backup Client</vt:lpstr>
      <vt:lpstr>Backup Client</vt:lpstr>
      <vt:lpstr>PowerPoint-Präsentation</vt:lpstr>
      <vt:lpstr>Beginn</vt:lpstr>
      <vt:lpstr>Tag 1</vt:lpstr>
      <vt:lpstr>Tag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 SPERL</dc:creator>
  <cp:lastModifiedBy>CHRISTOPH SPERL</cp:lastModifiedBy>
  <cp:revision>37</cp:revision>
  <cp:lastPrinted>2022-02-17T10:09:19Z</cp:lastPrinted>
  <dcterms:created xsi:type="dcterms:W3CDTF">2021-06-21T10:20:45Z</dcterms:created>
  <dcterms:modified xsi:type="dcterms:W3CDTF">2022-09-13T11:47:42Z</dcterms:modified>
</cp:coreProperties>
</file>