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9041" autoAdjust="0"/>
  </p:normalViewPr>
  <p:slideViewPr>
    <p:cSldViewPr>
      <p:cViewPr>
        <p:scale>
          <a:sx n="60" d="100"/>
          <a:sy n="60" d="100"/>
        </p:scale>
        <p:origin x="-2124" y="-55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016" y="-78"/>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C4874F6-F9E6-4CA4-B01F-AA80BAA2BFED}" type="datetimeFigureOut">
              <a:rPr lang="de-DE"/>
              <a:pPr>
                <a:defRPr/>
              </a:pPr>
              <a:t>04.07.2021</a:t>
            </a:fld>
            <a:endParaRPr lang="de-DE"/>
          </a:p>
        </p:txBody>
      </p:sp>
      <p:sp>
        <p:nvSpPr>
          <p:cNvPr id="4" name="Folienbildplatzhalter 3"/>
          <p:cNvSpPr>
            <a:spLocks noGrp="1" noRot="1" noChangeAspect="1"/>
          </p:cNvSpPr>
          <p:nvPr>
            <p:ph type="sldImg" idx="2"/>
          </p:nvPr>
        </p:nvSpPr>
        <p:spPr>
          <a:xfrm>
            <a:off x="885825" y="714375"/>
            <a:ext cx="4960938" cy="3722688"/>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6" name="Fußzeilenplatzhalt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B100B9-3FA3-4056-AC58-5AB6824A699F}" type="slidenum">
              <a:rPr lang="de-DE"/>
              <a:pPr>
                <a:defRPr/>
              </a:pPr>
              <a:t>‹Nr.›</a:t>
            </a:fld>
            <a:endParaRPr lang="de-DE"/>
          </a:p>
        </p:txBody>
      </p:sp>
    </p:spTree>
    <p:extLst>
      <p:ext uri="{BB962C8B-B14F-4D97-AF65-F5344CB8AC3E}">
        <p14:creationId xmlns:p14="http://schemas.microsoft.com/office/powerpoint/2010/main" val="1080932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2B2A4B1F-2AA9-4995-8912-6386DF8AF0B5}"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a:defRPr/>
            </a:pPr>
            <a:endParaRPr lang="de-DE" sz="1600" b="1" dirty="0" smtClean="0">
              <a:latin typeface="Arial" pitchFamily="34" charset="0"/>
              <a:cs typeface="Arial" pitchFamily="34" charset="0"/>
            </a:endParaRPr>
          </a:p>
          <a:p>
            <a:pPr algn="ctr">
              <a:defRPr/>
            </a:pPr>
            <a:r>
              <a:rPr lang="de-DE" sz="2000" b="1" dirty="0" smtClean="0">
                <a:latin typeface="Arial" pitchFamily="34" charset="0"/>
                <a:cs typeface="Arial" pitchFamily="34" charset="0"/>
              </a:rPr>
              <a:t>Gründung des Vereins</a:t>
            </a:r>
          </a:p>
          <a:p>
            <a:pPr algn="ctr">
              <a:defRPr/>
            </a:pPr>
            <a:endParaRPr lang="de-DE" sz="1600" b="1" dirty="0" smtClean="0">
              <a:latin typeface="Arial" pitchFamily="34" charset="0"/>
              <a:cs typeface="Arial" pitchFamily="34" charset="0"/>
            </a:endParaRPr>
          </a:p>
          <a:p>
            <a:pPr>
              <a:defRPr/>
            </a:pPr>
            <a:r>
              <a:rPr lang="de-DE" sz="1600" b="1" dirty="0" smtClean="0">
                <a:latin typeface="Arial" pitchFamily="34" charset="0"/>
                <a:cs typeface="Arial" pitchFamily="34" charset="0"/>
              </a:rPr>
              <a:t>Nach welchem Schema läuft dies ab?</a:t>
            </a:r>
          </a:p>
          <a:p>
            <a:pPr>
              <a:defRPr/>
            </a:pPr>
            <a:endParaRPr lang="de-DE" sz="1400" dirty="0" smtClean="0">
              <a:latin typeface="Arial" pitchFamily="34" charset="0"/>
              <a:cs typeface="Arial" pitchFamily="34" charset="0"/>
            </a:endParaRPr>
          </a:p>
          <a:p>
            <a:pPr marL="177800" indent="-177800">
              <a:lnSpc>
                <a:spcPts val="1440"/>
              </a:lnSpc>
              <a:spcBef>
                <a:spcPts val="0"/>
              </a:spcBef>
              <a:buFont typeface="Wingdings" pitchFamily="2" charset="2"/>
              <a:buChar char="Ø"/>
              <a:defRPr/>
            </a:pPr>
            <a:r>
              <a:rPr lang="de-DE" sz="1400" dirty="0" smtClean="0">
                <a:latin typeface="Arial" pitchFamily="34" charset="0"/>
                <a:cs typeface="Arial" pitchFamily="34" charset="0"/>
              </a:rPr>
              <a:t> In einer geselligen Runde wird ein formloser Entschluss gefasst einen Verein zu gründen. Man sollte sich dabei auf einen Namen einigen.     </a:t>
            </a:r>
          </a:p>
          <a:p>
            <a:pPr>
              <a:lnSpc>
                <a:spcPts val="1440"/>
              </a:lnSpc>
              <a:spcBef>
                <a:spcPts val="0"/>
              </a:spcBef>
              <a:defRPr/>
            </a:pPr>
            <a:endParaRPr lang="de-DE" sz="1400" dirty="0" smtClean="0">
              <a:latin typeface="Arial" pitchFamily="34" charset="0"/>
              <a:cs typeface="Arial" pitchFamily="34" charset="0"/>
            </a:endParaRPr>
          </a:p>
          <a:p>
            <a:pPr marL="177800">
              <a:lnSpc>
                <a:spcPts val="1440"/>
              </a:lnSpc>
              <a:spcBef>
                <a:spcPts val="0"/>
              </a:spcBef>
              <a:defRPr/>
            </a:pPr>
            <a:r>
              <a:rPr lang="de-DE" sz="1400" dirty="0" smtClean="0">
                <a:latin typeface="Arial" pitchFamily="34" charset="0"/>
                <a:cs typeface="Arial" pitchFamily="34" charset="0"/>
              </a:rPr>
              <a:t> Z. B. Fanclub…, Gartenbauverein…, Oldtimerfreunde…, Altersverein…</a:t>
            </a:r>
          </a:p>
          <a:p>
            <a:pPr>
              <a:buFont typeface="Wingdings" pitchFamily="2" charset="2"/>
              <a:buNone/>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5"/>
          </p:nvPr>
        </p:nvSpPr>
        <p:spPr/>
        <p:txBody>
          <a:bodyPr/>
          <a:lstStyle/>
          <a:p>
            <a:pPr>
              <a:defRPr/>
            </a:pPr>
            <a:fld id="{D3932284-98C2-4996-8BE2-63CC14E2FAA5}"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177800" indent="-177800">
              <a:lnSpc>
                <a:spcPts val="1440"/>
              </a:lnSpc>
              <a:spcBef>
                <a:spcPts val="0"/>
              </a:spcBef>
              <a:buFont typeface="Wingdings" pitchFamily="2" charset="2"/>
              <a:buChar char="Ø"/>
              <a:defRPr/>
            </a:pPr>
            <a:r>
              <a:rPr lang="de-DE" dirty="0" smtClean="0">
                <a:latin typeface="Arial" pitchFamily="34" charset="0"/>
                <a:cs typeface="Arial" pitchFamily="34" charset="0"/>
              </a:rPr>
              <a:t> </a:t>
            </a:r>
            <a:r>
              <a:rPr lang="de-DE" sz="1400" dirty="0" smtClean="0">
                <a:latin typeface="Arial" pitchFamily="34" charset="0"/>
                <a:cs typeface="Arial" pitchFamily="34" charset="0"/>
              </a:rPr>
              <a:t>Aus dieser Runde wird einer bestimmt, eine Satzung  für den zu gründenden Verein auszuarbeiten (sollte schriftlich sein)</a:t>
            </a:r>
          </a:p>
          <a:p>
            <a:pPr marL="177800" indent="-177800">
              <a:lnSpc>
                <a:spcPts val="1440"/>
              </a:lnSpc>
              <a:spcBef>
                <a:spcPts val="0"/>
              </a:spcBef>
              <a:defRPr/>
            </a:pPr>
            <a:endParaRPr lang="de-DE" sz="1000" dirty="0" smtClean="0">
              <a:latin typeface="Arial" pitchFamily="34" charset="0"/>
              <a:cs typeface="Arial" pitchFamily="34" charset="0"/>
            </a:endParaRPr>
          </a:p>
          <a:p>
            <a:pPr marL="177800">
              <a:lnSpc>
                <a:spcPts val="1440"/>
              </a:lnSpc>
              <a:spcBef>
                <a:spcPts val="0"/>
              </a:spcBef>
              <a:defRPr/>
            </a:pPr>
            <a:r>
              <a:rPr lang="de-DE" sz="1400" dirty="0" smtClean="0">
                <a:latin typeface="Arial" pitchFamily="34" charset="0"/>
                <a:cs typeface="Arial" pitchFamily="34" charset="0"/>
              </a:rPr>
              <a:t>ggf. unter Zuhilfenahme eines Rechtsanwaltes oder Notares (gibt aber auch Mustersatzungen)</a:t>
            </a:r>
          </a:p>
          <a:p>
            <a:pPr>
              <a:defRPr/>
            </a:pPr>
            <a:endParaRPr lang="de-DE" dirty="0" smtClean="0"/>
          </a:p>
        </p:txBody>
      </p:sp>
      <p:sp>
        <p:nvSpPr>
          <p:cNvPr id="4" name="Foliennummernplatzhalter 3"/>
          <p:cNvSpPr>
            <a:spLocks noGrp="1"/>
          </p:cNvSpPr>
          <p:nvPr>
            <p:ph type="sldNum" sz="quarter" idx="5"/>
          </p:nvPr>
        </p:nvSpPr>
        <p:spPr/>
        <p:txBody>
          <a:bodyPr/>
          <a:lstStyle/>
          <a:p>
            <a:pPr>
              <a:defRPr/>
            </a:pPr>
            <a:fld id="{F82D6735-3E72-4E83-AE0D-052D6AE014B4}"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marL="177800" indent="-177800">
              <a:buFont typeface="Wingdings" pitchFamily="2" charset="2"/>
              <a:buChar char="Ø"/>
            </a:pPr>
            <a:r>
              <a:rPr lang="de-DE" sz="1400" smtClean="0"/>
              <a:t> </a:t>
            </a:r>
            <a:r>
              <a:rPr lang="de-DE" sz="1400" smtClean="0">
                <a:latin typeface="Arial" charset="0"/>
                <a:cs typeface="Arial" charset="0"/>
              </a:rPr>
              <a:t>Steht die Satzung kann zur Gründungsversammlung eingeladen werden (öffentlich in der Zeitung oder schriftlich an interessierte Personen)</a:t>
            </a:r>
          </a:p>
        </p:txBody>
      </p:sp>
      <p:sp>
        <p:nvSpPr>
          <p:cNvPr id="4" name="Foliennummernplatzhalter 3"/>
          <p:cNvSpPr>
            <a:spLocks noGrp="1"/>
          </p:cNvSpPr>
          <p:nvPr>
            <p:ph type="sldNum" sz="quarter" idx="5"/>
          </p:nvPr>
        </p:nvSpPr>
        <p:spPr/>
        <p:txBody>
          <a:bodyPr/>
          <a:lstStyle/>
          <a:p>
            <a:pPr>
              <a:defRPr/>
            </a:pPr>
            <a:fld id="{9A43DAB4-D444-463B-9247-2298148BB1D7}"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6758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400" smtClean="0">
                <a:latin typeface="Arial" charset="0"/>
                <a:cs typeface="Arial" charset="0"/>
              </a:rPr>
              <a:t>Für den Tag der Gründungsversammlung ist</a:t>
            </a:r>
          </a:p>
          <a:p>
            <a:endParaRPr lang="de-DE" sz="1400" smtClean="0">
              <a:latin typeface="Arial" charset="0"/>
              <a:cs typeface="Arial" charset="0"/>
            </a:endParaRPr>
          </a:p>
          <a:p>
            <a:pPr>
              <a:buFont typeface="Wingdings" pitchFamily="2" charset="2"/>
              <a:buChar char="Ø"/>
            </a:pPr>
            <a:r>
              <a:rPr lang="de-DE" sz="1400" smtClean="0">
                <a:latin typeface="Arial" charset="0"/>
                <a:cs typeface="Arial" charset="0"/>
              </a:rPr>
              <a:t> eine Versammlungsleiter/in zu bestellen</a:t>
            </a:r>
          </a:p>
          <a:p>
            <a:r>
              <a:rPr lang="de-DE" smtClean="0"/>
              <a:t>     </a:t>
            </a:r>
          </a:p>
        </p:txBody>
      </p:sp>
      <p:sp>
        <p:nvSpPr>
          <p:cNvPr id="4" name="Foliennummernplatzhalter 3"/>
          <p:cNvSpPr>
            <a:spLocks noGrp="1"/>
          </p:cNvSpPr>
          <p:nvPr>
            <p:ph type="sldNum" sz="quarter" idx="5"/>
          </p:nvPr>
        </p:nvSpPr>
        <p:spPr/>
        <p:txBody>
          <a:bodyPr/>
          <a:lstStyle/>
          <a:p>
            <a:pPr>
              <a:defRPr/>
            </a:pPr>
            <a:fld id="{513764AF-F092-47CE-B65F-CC474392195C}"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p:spPr>
      </p:sp>
      <p:sp>
        <p:nvSpPr>
          <p:cNvPr id="68611" name="Notizenplatzhalter 2"/>
          <p:cNvSpPr>
            <a:spLocks noGrp="1"/>
          </p:cNvSpPr>
          <p:nvPr>
            <p:ph type="body" idx="1"/>
          </p:nvPr>
        </p:nvSpPr>
        <p:spPr bwMode="auto">
          <a:noFill/>
        </p:spPr>
        <p:txBody>
          <a:bodyPr wrap="square" numCol="1" anchor="t" anchorCtr="0" compatLnSpc="1">
            <a:prstTxWarp prst="textNoShape">
              <a:avLst/>
            </a:prstTxWarp>
          </a:bodyPr>
          <a:lstStyle/>
          <a:p>
            <a:pPr marL="177800" indent="-177800" eaLnBrk="1" hangingPunct="1">
              <a:spcBef>
                <a:spcPct val="0"/>
              </a:spcBef>
              <a:buFont typeface="Wingdings" pitchFamily="2" charset="2"/>
              <a:buChar char="Ø"/>
            </a:pPr>
            <a:r>
              <a:rPr lang="de-DE" sz="1400" smtClean="0">
                <a:latin typeface="Arial" charset="0"/>
                <a:cs typeface="Arial" charset="0"/>
              </a:rPr>
              <a:t>dieser bestimmt wiederum einen Protokollführer/in zum Erstellen des Gründungsprotokolls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177800" indent="-177800">
              <a:buFont typeface="Wingdings" pitchFamily="2" charset="2"/>
              <a:buChar char="Ø"/>
              <a:defRPr/>
            </a:pPr>
            <a:r>
              <a:rPr lang="de-DE" sz="1400" dirty="0" smtClean="0">
                <a:latin typeface="Arial" pitchFamily="34" charset="0"/>
                <a:cs typeface="Arial" pitchFamily="34" charset="0"/>
              </a:rPr>
              <a:t>Die erschienenen Mitglieder haben sich in eine Anwesenheitsliste einzutragen.</a:t>
            </a:r>
          </a:p>
          <a:p>
            <a:pPr>
              <a:defRPr/>
            </a:pPr>
            <a:endParaRPr lang="de-DE" dirty="0" smtClean="0"/>
          </a:p>
        </p:txBody>
      </p:sp>
      <p:sp>
        <p:nvSpPr>
          <p:cNvPr id="4" name="Foliennummernplatzhalter 3"/>
          <p:cNvSpPr>
            <a:spLocks noGrp="1"/>
          </p:cNvSpPr>
          <p:nvPr>
            <p:ph type="sldNum" sz="quarter" idx="5"/>
          </p:nvPr>
        </p:nvSpPr>
        <p:spPr/>
        <p:txBody>
          <a:bodyPr/>
          <a:lstStyle/>
          <a:p>
            <a:pPr>
              <a:defRPr/>
            </a:pPr>
            <a:fld id="{D68FD267-0683-4DF2-93D2-73C52677F9E1}"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177800" indent="-177800">
              <a:buFont typeface="Wingdings" pitchFamily="2" charset="2"/>
              <a:buChar char="Ø"/>
              <a:defRPr/>
            </a:pPr>
            <a:r>
              <a:rPr lang="de-DE" sz="1400" dirty="0" smtClean="0">
                <a:latin typeface="Arial" pitchFamily="34" charset="0"/>
                <a:cs typeface="Arial" pitchFamily="34" charset="0"/>
              </a:rPr>
              <a:t>Die Anwesenden werden gefragt, ob sie mit der Gründung des Vereins   (………….Name……………..) einverstanden sind.</a:t>
            </a:r>
          </a:p>
          <a:p>
            <a:pPr>
              <a:defRPr/>
            </a:pPr>
            <a:endParaRPr lang="de-DE" dirty="0" smtClean="0"/>
          </a:p>
          <a:p>
            <a:pPr>
              <a:defRPr/>
            </a:pPr>
            <a:endParaRPr lang="de-DE" dirty="0"/>
          </a:p>
        </p:txBody>
      </p:sp>
      <p:sp>
        <p:nvSpPr>
          <p:cNvPr id="4" name="Foliennummernplatzhalter 3"/>
          <p:cNvSpPr>
            <a:spLocks noGrp="1"/>
          </p:cNvSpPr>
          <p:nvPr>
            <p:ph type="sldNum" sz="quarter" idx="5"/>
          </p:nvPr>
        </p:nvSpPr>
        <p:spPr/>
        <p:txBody>
          <a:bodyPr/>
          <a:lstStyle/>
          <a:p>
            <a:pPr>
              <a:defRPr/>
            </a:pPr>
            <a:fld id="{551A9D0D-9BD9-47D9-B835-8DA7C5F5C9DE}"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180975" indent="-180975">
              <a:buFont typeface="Wingdings" pitchFamily="2" charset="2"/>
              <a:buChar char="Ø"/>
              <a:defRPr/>
            </a:pPr>
            <a:r>
              <a:rPr lang="de-DE" sz="1400" dirty="0" smtClean="0">
                <a:latin typeface="Arial" pitchFamily="34" charset="0"/>
                <a:cs typeface="Arial" pitchFamily="34" charset="0"/>
              </a:rPr>
              <a:t>Bei Einverständnis ist die Satzung auszuhändigen, vorzulesen und der  Versammlung zur Diskussion zu stellen.</a:t>
            </a:r>
          </a:p>
          <a:p>
            <a:pPr>
              <a:buFont typeface="Wingdings" pitchFamily="2" charset="2"/>
              <a:buChar char="Ø"/>
              <a:defRPr/>
            </a:pPr>
            <a:endParaRPr lang="de-DE" sz="1400" dirty="0" smtClean="0">
              <a:latin typeface="Arial" pitchFamily="34" charset="0"/>
              <a:cs typeface="Arial" pitchFamily="34" charset="0"/>
            </a:endParaRPr>
          </a:p>
          <a:p>
            <a:pPr marL="177800" indent="-177800">
              <a:buFont typeface="Wingdings" pitchFamily="2" charset="2"/>
              <a:buChar char="Ø"/>
              <a:defRPr/>
            </a:pPr>
            <a:r>
              <a:rPr lang="de-DE" sz="1400" dirty="0" smtClean="0">
                <a:latin typeface="Arial" pitchFamily="34" charset="0"/>
                <a:cs typeface="Arial" pitchFamily="34" charset="0"/>
              </a:rPr>
              <a:t>Stimmt die Versammlung der Satzung zu, gilt der Verein als gegründet.</a:t>
            </a:r>
          </a:p>
          <a:p>
            <a:pPr marL="82550" indent="95250">
              <a:defRPr/>
            </a:pPr>
            <a:r>
              <a:rPr lang="de-DE" sz="1400" dirty="0" smtClean="0">
                <a:latin typeface="Arial" pitchFamily="34" charset="0"/>
                <a:cs typeface="Arial" pitchFamily="34" charset="0"/>
              </a:rPr>
              <a:t>Die Anwesenden werden zu Gründungsmitgliedern.</a:t>
            </a:r>
          </a:p>
          <a:p>
            <a:pPr marL="177800">
              <a:defRPr/>
            </a:pPr>
            <a:r>
              <a:rPr lang="de-DE" sz="1400" dirty="0" smtClean="0">
                <a:latin typeface="Arial" pitchFamily="34" charset="0"/>
                <a:cs typeface="Arial" pitchFamily="34" charset="0"/>
              </a:rPr>
              <a:t>Die beschlossene Satzung sollte von mindestens 7 Mitgliedern unterschrieben werden.</a:t>
            </a:r>
          </a:p>
          <a:p>
            <a:pPr marL="177800">
              <a:defRPr/>
            </a:pPr>
            <a:endParaRPr lang="de-DE" sz="1400" dirty="0" smtClean="0">
              <a:latin typeface="Arial" pitchFamily="34" charset="0"/>
              <a:cs typeface="Arial" pitchFamily="34" charset="0"/>
            </a:endParaRPr>
          </a:p>
          <a:p>
            <a:pPr marL="177800" indent="-177800">
              <a:buFont typeface="Wingdings" pitchFamily="2" charset="2"/>
              <a:buChar char="Ø"/>
              <a:defRPr/>
            </a:pPr>
            <a:r>
              <a:rPr lang="de-DE" sz="1400" dirty="0" smtClean="0">
                <a:latin typeface="Arial" pitchFamily="34" charset="0"/>
                <a:cs typeface="Arial" pitchFamily="34" charset="0"/>
              </a:rPr>
              <a:t>Der gesamte Gründungsakt ist im Gründungsprotokoll festzuhalten</a:t>
            </a:r>
          </a:p>
          <a:p>
            <a:pPr>
              <a:defRPr/>
            </a:pPr>
            <a:endParaRPr lang="de-DE" dirty="0">
              <a:latin typeface="Arial" pitchFamily="34" charset="0"/>
              <a:cs typeface="Arial" pitchFamily="34" charset="0"/>
            </a:endParaRPr>
          </a:p>
        </p:txBody>
      </p:sp>
      <p:sp>
        <p:nvSpPr>
          <p:cNvPr id="4" name="Foliennummernplatzhalter 3"/>
          <p:cNvSpPr>
            <a:spLocks noGrp="1"/>
          </p:cNvSpPr>
          <p:nvPr>
            <p:ph type="sldNum" sz="quarter" idx="5"/>
          </p:nvPr>
        </p:nvSpPr>
        <p:spPr/>
        <p:txBody>
          <a:bodyPr/>
          <a:lstStyle/>
          <a:p>
            <a:pPr>
              <a:defRPr/>
            </a:pPr>
            <a:fld id="{F39CEB17-2350-456D-B590-713CCFCAE01E}"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177800" indent="-177800">
              <a:buFont typeface="Wingdings" pitchFamily="2" charset="2"/>
              <a:buChar char="Ø"/>
              <a:defRPr/>
            </a:pPr>
            <a:r>
              <a:rPr lang="de-DE" sz="1400" dirty="0" smtClean="0">
                <a:latin typeface="Arial" pitchFamily="34" charset="0"/>
                <a:cs typeface="Arial" pitchFamily="34" charset="0"/>
              </a:rPr>
              <a:t>Anschließend ist noch ein Wahlleiter zu bestimmen der die Wahl der  in der Satzung verankerten Organe des neu gegründeten Vereines, der ersten Vorstandschaft vornimmt.</a:t>
            </a:r>
          </a:p>
          <a:p>
            <a:pPr>
              <a:defRPr/>
            </a:pPr>
            <a:endParaRPr lang="de-DE" sz="1400" dirty="0" smtClean="0">
              <a:latin typeface="Arial" pitchFamily="34" charset="0"/>
              <a:cs typeface="Arial" pitchFamily="34" charset="0"/>
            </a:endParaRPr>
          </a:p>
          <a:p>
            <a:pPr>
              <a:buFont typeface="Wingdings" pitchFamily="2" charset="2"/>
              <a:buChar char="Ø"/>
              <a:defRPr/>
            </a:pPr>
            <a:r>
              <a:rPr lang="de-DE" sz="1400" dirty="0" smtClean="0">
                <a:latin typeface="Arial" pitchFamily="34" charset="0"/>
                <a:cs typeface="Arial" pitchFamily="34" charset="0"/>
              </a:rPr>
              <a:t> Der Verein ist dann handlungsfähig.</a:t>
            </a:r>
            <a:endParaRPr lang="de-DE" sz="1400" dirty="0">
              <a:latin typeface="Arial" pitchFamily="34" charset="0"/>
              <a:cs typeface="Arial" pitchFamily="34" charset="0"/>
            </a:endParaRPr>
          </a:p>
        </p:txBody>
      </p:sp>
      <p:sp>
        <p:nvSpPr>
          <p:cNvPr id="4" name="Foliennummernplatzhalter 3"/>
          <p:cNvSpPr>
            <a:spLocks noGrp="1"/>
          </p:cNvSpPr>
          <p:nvPr>
            <p:ph type="sldNum" sz="quarter" idx="5"/>
          </p:nvPr>
        </p:nvSpPr>
        <p:spPr/>
        <p:txBody>
          <a:bodyPr/>
          <a:lstStyle/>
          <a:p>
            <a:pPr>
              <a:defRPr/>
            </a:pPr>
            <a:fld id="{3CED0EA3-3925-4595-BDCE-BCEECBF034C4}"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817A0FA1-76EA-400F-8FAE-A176FA016BEC}"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57C07001-1FE6-44BF-B994-9C4E6F083ACA}"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xfrm>
            <a:off x="598488" y="4819650"/>
            <a:ext cx="5545137" cy="4929188"/>
          </a:xfrm>
          <a:noFill/>
        </p:spPr>
        <p:txBody>
          <a:bodyPr wrap="square" numCol="1" anchor="t" anchorCtr="0" compatLnSpc="1">
            <a:prstTxWarp prst="textNoShape">
              <a:avLst/>
            </a:prstTxWarp>
          </a:bodyPr>
          <a:lstStyle/>
          <a:p>
            <a:r>
              <a:rPr lang="de-DE" sz="1400" b="1" smtClean="0">
                <a:latin typeface="Arial" charset="0"/>
                <a:cs typeface="Arial" charset="0"/>
              </a:rPr>
              <a:t>Begriff:	Idealverein  (§ 21 BGB)</a:t>
            </a:r>
          </a:p>
          <a:p>
            <a:endParaRPr lang="de-DE" sz="900" smtClean="0">
              <a:latin typeface="Arial" charset="0"/>
              <a:cs typeface="Arial" charset="0"/>
            </a:endParaRPr>
          </a:p>
          <a:p>
            <a:r>
              <a:rPr lang="de-DE" sz="1300" smtClean="0">
                <a:latin typeface="Arial" charset="0"/>
                <a:cs typeface="Arial" charset="0"/>
              </a:rPr>
              <a:t>Das Gegenstück zum Idealverein ist der wirtschaftliche Verein.</a:t>
            </a:r>
          </a:p>
          <a:p>
            <a:r>
              <a:rPr lang="de-DE" sz="1300" smtClean="0">
                <a:latin typeface="Arial" charset="0"/>
                <a:cs typeface="Arial" charset="0"/>
              </a:rPr>
              <a:t>Idealvereine sind Vereine, deren Zweck nicht auf einen wirtschaftlichen Geschäftsbetrieb gerichtet sind. Sie streben nach Wortlaut und Durchführung ihrer Satzung ein nicht wirtschaftliches Ziel an.</a:t>
            </a:r>
          </a:p>
          <a:p>
            <a:endParaRPr lang="de-DE" sz="900" smtClean="0">
              <a:latin typeface="Arial" charset="0"/>
              <a:cs typeface="Arial" charset="0"/>
            </a:endParaRPr>
          </a:p>
          <a:p>
            <a:r>
              <a:rPr lang="de-DE" sz="1300" smtClean="0">
                <a:latin typeface="Arial" charset="0"/>
                <a:cs typeface="Arial" charset="0"/>
              </a:rPr>
              <a:t>Der Hauptzweck nach der Satzung muss ein ideeller sein, ein wirtschaftlicher Geschäftsbetrieb soll nur der Finanzierung des Zwecks des Vereins dienen.</a:t>
            </a:r>
          </a:p>
          <a:p>
            <a:endParaRPr lang="de-DE" sz="900" smtClean="0">
              <a:latin typeface="Arial" charset="0"/>
              <a:cs typeface="Arial" charset="0"/>
            </a:endParaRPr>
          </a:p>
          <a:p>
            <a:r>
              <a:rPr lang="de-DE" sz="1300" u="sng" smtClean="0">
                <a:latin typeface="Arial" charset="0"/>
                <a:cs typeface="Arial" charset="0"/>
              </a:rPr>
              <a:t>Beispiele:</a:t>
            </a:r>
          </a:p>
          <a:p>
            <a:r>
              <a:rPr lang="de-DE" sz="1300" smtClean="0">
                <a:latin typeface="Arial" charset="0"/>
                <a:cs typeface="Arial" charset="0"/>
              </a:rPr>
              <a:t>Kunst- und Kulturvereine, religiöse Vereine, wohltätige Vereine, politische Vereine, Sportvereine</a:t>
            </a:r>
          </a:p>
          <a:p>
            <a:endParaRPr lang="de-DE" sz="900" smtClean="0">
              <a:latin typeface="Arial" charset="0"/>
              <a:cs typeface="Arial" charset="0"/>
            </a:endParaRPr>
          </a:p>
          <a:p>
            <a:r>
              <a:rPr lang="de-DE" sz="1300" smtClean="0">
                <a:latin typeface="Arial" charset="0"/>
                <a:cs typeface="Arial" charset="0"/>
              </a:rPr>
              <a:t>auch wenn sie Millionenumsätze tätigen</a:t>
            </a:r>
          </a:p>
          <a:p>
            <a:endParaRPr lang="de-DE" sz="900" smtClean="0">
              <a:latin typeface="Arial" charset="0"/>
              <a:cs typeface="Arial" charset="0"/>
            </a:endParaRPr>
          </a:p>
          <a:p>
            <a:r>
              <a:rPr lang="de-DE" sz="1300" smtClean="0">
                <a:latin typeface="Arial" charset="0"/>
                <a:cs typeface="Arial" charset="0"/>
              </a:rPr>
              <a:t>Auch unser befreundetes Unternehmen, die Lohnsteuerhilfe Bayern, ist ein solcher Idealverein. Dessen erklärtes Ziel ist es, ihre Mitglieder im Rahmen ihrer  Beratungsbefugnis jährlich bei der Abgabe der Einkommensteuererklärung zu helfen.</a:t>
            </a:r>
          </a:p>
        </p:txBody>
      </p:sp>
      <p:sp>
        <p:nvSpPr>
          <p:cNvPr id="4" name="Foliennummernplatzhalter 3"/>
          <p:cNvSpPr>
            <a:spLocks noGrp="1"/>
          </p:cNvSpPr>
          <p:nvPr>
            <p:ph type="sldNum" sz="quarter" idx="5"/>
          </p:nvPr>
        </p:nvSpPr>
        <p:spPr/>
        <p:txBody>
          <a:bodyPr/>
          <a:lstStyle/>
          <a:p>
            <a:pPr>
              <a:defRPr/>
            </a:pPr>
            <a:fld id="{0B42297C-0200-4077-91BD-43F685F99A1D}"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xfrm>
            <a:off x="419100" y="4714875"/>
            <a:ext cx="6048375" cy="4640263"/>
          </a:xfrm>
          <a:noFill/>
        </p:spPr>
        <p:txBody>
          <a:bodyPr wrap="square" numCol="1" anchor="t" anchorCtr="0" compatLnSpc="1">
            <a:prstTxWarp prst="textNoShape">
              <a:avLst/>
            </a:prstTxWarp>
          </a:bodyPr>
          <a:lstStyle/>
          <a:p>
            <a:pPr algn="ctr"/>
            <a:r>
              <a:rPr lang="de-DE" sz="1500" b="1" smtClean="0">
                <a:latin typeface="Arial" charset="0"/>
                <a:cs typeface="Arial" charset="0"/>
              </a:rPr>
              <a:t>Unterschied zum rechtsfähigen Vereinen:</a:t>
            </a:r>
          </a:p>
          <a:p>
            <a:endParaRPr lang="de-DE" sz="900" smtClean="0">
              <a:latin typeface="Arial" charset="0"/>
              <a:cs typeface="Arial" charset="0"/>
            </a:endParaRPr>
          </a:p>
          <a:p>
            <a:r>
              <a:rPr lang="de-DE" sz="1400" smtClean="0">
                <a:latin typeface="Arial" charset="0"/>
                <a:cs typeface="Arial" charset="0"/>
              </a:rPr>
              <a:t>Besteht darin, dass er nicht ins Vereinsregister eingetragen ist.</a:t>
            </a:r>
          </a:p>
          <a:p>
            <a:endParaRPr lang="de-DE" sz="900" smtClean="0">
              <a:latin typeface="Arial" charset="0"/>
              <a:cs typeface="Arial" charset="0"/>
            </a:endParaRPr>
          </a:p>
          <a:p>
            <a:r>
              <a:rPr lang="de-DE" sz="1400" smtClean="0">
                <a:latin typeface="Arial" charset="0"/>
                <a:cs typeface="Arial" charset="0"/>
              </a:rPr>
              <a:t>Obwohl sonst keine Gegensätze zwischen beiden Vereinsarten bestehen, hat der Gesetzgeber den nicht rechtsfähigen Verein nicht den Regeln des rechtsfähigen Vereins, sondern grundsätzlich dem Recht der BGB-Gesellschaft unterstellt.</a:t>
            </a:r>
          </a:p>
          <a:p>
            <a:endParaRPr lang="de-DE" sz="900" smtClean="0">
              <a:latin typeface="Arial" charset="0"/>
              <a:cs typeface="Arial" charset="0"/>
            </a:endParaRPr>
          </a:p>
          <a:p>
            <a:r>
              <a:rPr lang="de-DE" sz="1400" smtClean="0">
                <a:latin typeface="Arial" charset="0"/>
                <a:cs typeface="Arial" charset="0"/>
              </a:rPr>
              <a:t>Im Steuerrecht werden keine Unterschiede zwischen den Vereinen gemacht.</a:t>
            </a:r>
          </a:p>
          <a:p>
            <a:endParaRPr lang="de-DE" sz="900" smtClean="0">
              <a:latin typeface="Arial" charset="0"/>
              <a:cs typeface="Arial" charset="0"/>
            </a:endParaRPr>
          </a:p>
          <a:p>
            <a:r>
              <a:rPr lang="de-DE" sz="1400" smtClean="0">
                <a:latin typeface="Arial" charset="0"/>
                <a:cs typeface="Arial" charset="0"/>
              </a:rPr>
              <a:t>Das Vermögen eines solchen Vereines wird zum Gesamthandsvermögen.</a:t>
            </a:r>
          </a:p>
          <a:p>
            <a:endParaRPr lang="de-DE" sz="900" smtClean="0">
              <a:latin typeface="Arial" charset="0"/>
              <a:cs typeface="Arial" charset="0"/>
            </a:endParaRPr>
          </a:p>
          <a:p>
            <a:r>
              <a:rPr lang="de-DE" sz="1400" smtClean="0">
                <a:latin typeface="Arial" charset="0"/>
                <a:cs typeface="Arial" charset="0"/>
              </a:rPr>
              <a:t>Zu den nichtrechtsfähigen Vereinen gehören:</a:t>
            </a:r>
          </a:p>
          <a:p>
            <a:endParaRPr lang="de-DE" sz="900" smtClean="0">
              <a:latin typeface="Arial" charset="0"/>
              <a:cs typeface="Arial" charset="0"/>
            </a:endParaRPr>
          </a:p>
          <a:p>
            <a:r>
              <a:rPr lang="de-DE" sz="1400" smtClean="0">
                <a:latin typeface="Arial" charset="0"/>
                <a:cs typeface="Arial" charset="0"/>
              </a:rPr>
              <a:t>Große Zusammenschlüsse wie Gewerkschaften, Berufsverbände und politische Parteien</a:t>
            </a:r>
          </a:p>
          <a:p>
            <a:r>
              <a:rPr lang="de-DE" sz="1400" smtClean="0">
                <a:latin typeface="Arial" charset="0"/>
                <a:cs typeface="Arial" charset="0"/>
              </a:rPr>
              <a:t>Zahllose Kleinstvereine: Kegelclubs  und der gleichen</a:t>
            </a:r>
          </a:p>
        </p:txBody>
      </p:sp>
      <p:sp>
        <p:nvSpPr>
          <p:cNvPr id="4" name="Foliennummernplatzhalter 3"/>
          <p:cNvSpPr>
            <a:spLocks noGrp="1"/>
          </p:cNvSpPr>
          <p:nvPr>
            <p:ph type="sldNum" sz="quarter" idx="5"/>
          </p:nvPr>
        </p:nvSpPr>
        <p:spPr/>
        <p:txBody>
          <a:bodyPr/>
          <a:lstStyle/>
          <a:p>
            <a:pPr>
              <a:defRPr/>
            </a:pPr>
            <a:fld id="{CD933AE7-B3EC-4035-9173-CE5031427F25}"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D45585B7-A39D-4F7F-991A-51FB2C6C5846}" type="slidenum">
              <a:rPr lang="de-DE" smtClean="0"/>
              <a:pPr>
                <a:defRPr/>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D9A2370F-AFE4-48D5-AE16-82E1C66F0F62}"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788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EC01248-6ABE-4FF8-8EFC-A72AE952FB56}"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798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C3D677C7-BE02-482F-9359-B6752155ACE3}" type="slidenum">
              <a:rPr lang="de-DE" smtClean="0"/>
              <a:pPr>
                <a:defRPr/>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808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F25E4074-278B-47F6-9BFE-CA0626C325B7}" type="slidenum">
              <a:rPr lang="de-DE" smtClean="0"/>
              <a:pPr>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819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DCDD706-E76D-4AF1-9C89-4F199F35269C}" type="slidenum">
              <a:rPr lang="de-DE" smtClean="0"/>
              <a:pPr>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D4548434-86D8-4BAC-90B2-0F02FE4B49C7}" type="slidenum">
              <a:rPr lang="de-DE" smtClean="0"/>
              <a:pPr>
                <a:defRPr/>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839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2E5E9374-798A-463A-8E87-32BD9940F8FC}" type="slidenum">
              <a:rPr lang="de-DE" smtClean="0"/>
              <a:pPr>
                <a:defRPr/>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8267A6B-0850-4ED8-B95B-C406A78805D1}"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849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2A322D98-3A48-4753-93D2-1DD14B2A13E4}" type="slidenum">
              <a:rPr lang="de-DE" smtClean="0"/>
              <a:pPr>
                <a:defRPr/>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8601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07B045BD-2FCF-4949-84F4-09932BE15528}" type="slidenum">
              <a:rPr lang="de-DE" smtClean="0"/>
              <a:pPr>
                <a:defRPr/>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E16A19A-C301-4070-BE72-6707C250A71E}" type="slidenum">
              <a:rPr lang="de-DE" smtClean="0"/>
              <a:pPr>
                <a:defRPr/>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A4EFE4C4-0F1B-4DD6-8BBC-24468BBAFA8A}" type="slidenum">
              <a:rPr lang="de-DE" smtClean="0"/>
              <a:pPr>
                <a:defRPr/>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AC1BF2CE-0FA9-49EC-97B7-AB03C969141A}" type="slidenum">
              <a:rPr lang="de-DE" smtClean="0"/>
              <a:pPr>
                <a:defRPr/>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xfrm>
            <a:off x="612775" y="4819650"/>
            <a:ext cx="5746750" cy="4467225"/>
          </a:xfrm>
          <a:noFill/>
        </p:spPr>
        <p:txBody>
          <a:bodyPr wrap="square" numCol="1" anchor="t" anchorCtr="0" compatLnSpc="1">
            <a:prstTxWarp prst="textNoShape">
              <a:avLst/>
            </a:prstTxWarp>
          </a:bodyPr>
          <a:lstStyle/>
          <a:p>
            <a:pPr algn="ctr"/>
            <a:r>
              <a:rPr lang="de-DE" sz="1600" b="1" smtClean="0">
                <a:latin typeface="Arial" charset="0"/>
                <a:cs typeface="Arial" charset="0"/>
              </a:rPr>
              <a:t>Satzung des gemeinnützigen Vereines</a:t>
            </a:r>
          </a:p>
          <a:p>
            <a:endParaRPr lang="de-DE" sz="1400" smtClean="0">
              <a:latin typeface="Arial" charset="0"/>
              <a:cs typeface="Arial" charset="0"/>
            </a:endParaRPr>
          </a:p>
          <a:p>
            <a:r>
              <a:rPr lang="de-DE" sz="1400" smtClean="0">
                <a:latin typeface="Arial" charset="0"/>
                <a:cs typeface="Arial" charset="0"/>
              </a:rPr>
              <a:t>Ob ein Verein gemeinnützige Zwecke verfolgt, ergibt sich aus dessen Satzung. Sie ist eine Art Verfassung des Vereines, ist bei einem rechtsfähigen Verein immer schriftlich abzufassen und hat zwingend vorgeschriebene Normen des BGB‘s zu enthalten. Da es in ersten Linie um zivilrechtliche Regelungen geht, sollte eine umfangreichere Satzung von einem Rechtsanwalt oder Notar überarbeitet werden.</a:t>
            </a:r>
          </a:p>
          <a:p>
            <a:endParaRPr lang="de-DE" sz="1400" smtClean="0">
              <a:latin typeface="Arial" charset="0"/>
              <a:cs typeface="Arial" charset="0"/>
            </a:endParaRPr>
          </a:p>
          <a:p>
            <a:endParaRPr lang="de-DE" sz="1400" smtClean="0">
              <a:latin typeface="Arial" charset="0"/>
              <a:cs typeface="Arial" charset="0"/>
            </a:endParaRPr>
          </a:p>
          <a:p>
            <a:r>
              <a:rPr lang="de-DE" sz="1400" smtClean="0">
                <a:latin typeface="Arial" charset="0"/>
                <a:cs typeface="Arial" charset="0"/>
              </a:rPr>
              <a:t>Steuer- bzw. gemeinnützigkeitsrechtlich sind aber auch an die Satzung gewisse Anforderungen zu stellen. Das Jahressteuergesetz 2009 schreibt verbindlich vor, dass die Satzung eines gemeinnützigen Vereines die Regelungen enthalten muss, die sich aus der Mustersatzung des BMF (BMF-Schreiben vom 21.04.2008, BStBl. 2008 I Seite 528) ergaben. Danach müssen die Formulierungen dieser Mustersatzung wortgleich übernommen werden.</a:t>
            </a:r>
          </a:p>
          <a:p>
            <a:endParaRPr lang="de-DE" smtClean="0"/>
          </a:p>
        </p:txBody>
      </p:sp>
      <p:sp>
        <p:nvSpPr>
          <p:cNvPr id="4" name="Foliennummernplatzhalter 3"/>
          <p:cNvSpPr>
            <a:spLocks noGrp="1"/>
          </p:cNvSpPr>
          <p:nvPr>
            <p:ph type="sldNum" sz="quarter" idx="5"/>
          </p:nvPr>
        </p:nvSpPr>
        <p:spPr/>
        <p:txBody>
          <a:bodyPr/>
          <a:lstStyle/>
          <a:p>
            <a:pPr>
              <a:defRPr/>
            </a:pPr>
            <a:fld id="{11B5400D-8F69-47B2-9D27-444EE8FE426D}" type="slidenum">
              <a:rPr lang="de-DE" smtClean="0"/>
              <a:pPr>
                <a:defRPr/>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C3596A68-1524-4BB9-BAA9-47CA2F2D55B7}" type="slidenum">
              <a:rPr lang="de-DE" smtClean="0"/>
              <a:pPr>
                <a:defRPr/>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p:spPr>
      </p:sp>
      <p:sp>
        <p:nvSpPr>
          <p:cNvPr id="9216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96DBF676-9995-4D9A-8BF3-FDCB6DFD6661}" type="slidenum">
              <a:rPr lang="de-DE" smtClean="0"/>
              <a:pPr>
                <a:defRPr/>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xfrm>
            <a:off x="1160463" y="19050"/>
            <a:ext cx="4479925" cy="3360738"/>
          </a:xfrm>
          <a:noFill/>
          <a:ln>
            <a:solidFill>
              <a:srgbClr val="000000"/>
            </a:solidFill>
            <a:miter lim="800000"/>
            <a:headEnd/>
            <a:tailEnd/>
          </a:ln>
        </p:spPr>
      </p:sp>
      <p:sp>
        <p:nvSpPr>
          <p:cNvPr id="3" name="Notizenplatzhalter 2"/>
          <p:cNvSpPr>
            <a:spLocks noGrp="1"/>
          </p:cNvSpPr>
          <p:nvPr>
            <p:ph type="body" idx="1"/>
          </p:nvPr>
        </p:nvSpPr>
        <p:spPr>
          <a:xfrm>
            <a:off x="0" y="3476625"/>
            <a:ext cx="6669088" cy="6330950"/>
          </a:xfrm>
        </p:spPr>
        <p:txBody>
          <a:bodyPr>
            <a:noAutofit/>
          </a:bodyPr>
          <a:lstStyle/>
          <a:p>
            <a:pPr algn="ctr">
              <a:defRPr/>
            </a:pPr>
            <a:r>
              <a:rPr lang="de-DE" sz="1100" b="1" dirty="0" smtClean="0">
                <a:latin typeface="Arial" pitchFamily="34" charset="0"/>
                <a:cs typeface="Arial" pitchFamily="34" charset="0"/>
              </a:rPr>
              <a:t>Erklärung Wesen der „Selbstlosigkeit“</a:t>
            </a:r>
          </a:p>
          <a:p>
            <a:pPr>
              <a:defRPr/>
            </a:pPr>
            <a:endParaRPr lang="de-DE" sz="300" dirty="0" smtClean="0">
              <a:latin typeface="Arial" pitchFamily="34" charset="0"/>
              <a:cs typeface="Arial" pitchFamily="34" charset="0"/>
            </a:endParaRPr>
          </a:p>
          <a:p>
            <a:pPr>
              <a:buFont typeface="Arial" pitchFamily="34" charset="0"/>
              <a:buChar char="•"/>
              <a:defRPr/>
            </a:pPr>
            <a:r>
              <a:rPr lang="de-DE" sz="1100" dirty="0" smtClean="0">
                <a:latin typeface="Arial" pitchFamily="34" charset="0"/>
                <a:cs typeface="Arial" pitchFamily="34" charset="0"/>
              </a:rPr>
              <a:t> </a:t>
            </a:r>
            <a:r>
              <a:rPr lang="de-DE" sz="1100" b="1" dirty="0" smtClean="0">
                <a:latin typeface="Arial" pitchFamily="34" charset="0"/>
                <a:cs typeface="Arial" pitchFamily="34" charset="0"/>
              </a:rPr>
              <a:t>Eigenwirtschaftliche Zwecke</a:t>
            </a:r>
          </a:p>
          <a:p>
            <a:pPr marL="82550">
              <a:defRPr/>
            </a:pPr>
            <a:r>
              <a:rPr lang="de-DE" sz="1100" dirty="0" smtClean="0">
                <a:latin typeface="Arial" pitchFamily="34" charset="0"/>
                <a:cs typeface="Arial" pitchFamily="34" charset="0"/>
              </a:rPr>
              <a:t>Gewerbliche oder sonstige Erwerbszwecke sollen nicht im Vordergrund stehen (keine Gewinnerzielungsabsicht)</a:t>
            </a:r>
          </a:p>
          <a:p>
            <a:pPr marL="82550">
              <a:defRPr/>
            </a:pPr>
            <a:r>
              <a:rPr lang="de-DE" sz="1100" dirty="0" smtClean="0">
                <a:latin typeface="Arial" pitchFamily="34" charset="0"/>
                <a:cs typeface="Arial" pitchFamily="34" charset="0"/>
              </a:rPr>
              <a:t>Auch eine Tätigkeit die auf Mehrung des Vermögens gerichtet ist verstößt gegen das Gebot der Selbstlosigkeit</a:t>
            </a:r>
          </a:p>
          <a:p>
            <a:pPr>
              <a:defRPr/>
            </a:pPr>
            <a:endParaRPr lang="de-DE" sz="400" dirty="0" smtClean="0">
              <a:latin typeface="Arial" pitchFamily="34" charset="0"/>
              <a:cs typeface="Arial" pitchFamily="34" charset="0"/>
            </a:endParaRPr>
          </a:p>
          <a:p>
            <a:pPr>
              <a:buFont typeface="Arial" pitchFamily="34" charset="0"/>
              <a:buChar char="•"/>
              <a:defRPr/>
            </a:pPr>
            <a:r>
              <a:rPr lang="de-DE" sz="1100" dirty="0" smtClean="0">
                <a:latin typeface="Arial" pitchFamily="34" charset="0"/>
                <a:cs typeface="Arial" pitchFamily="34" charset="0"/>
              </a:rPr>
              <a:t> </a:t>
            </a:r>
            <a:r>
              <a:rPr lang="de-DE" sz="1100" b="1" dirty="0" smtClean="0">
                <a:latin typeface="Arial" pitchFamily="34" charset="0"/>
                <a:cs typeface="Arial" pitchFamily="34" charset="0"/>
              </a:rPr>
              <a:t>Mittelverwendung nur für Satzungsgemäße Zwecke und dies zeitnah</a:t>
            </a:r>
          </a:p>
          <a:p>
            <a:pPr marL="82550">
              <a:defRPr/>
            </a:pPr>
            <a:r>
              <a:rPr lang="de-DE" sz="1100" dirty="0" smtClean="0">
                <a:latin typeface="Arial" pitchFamily="34" charset="0"/>
                <a:cs typeface="Arial" pitchFamily="34" charset="0"/>
              </a:rPr>
              <a:t>Wenn nur </a:t>
            </a:r>
            <a:r>
              <a:rPr lang="de-DE" sz="1100" b="1" dirty="0" smtClean="0">
                <a:latin typeface="Arial" pitchFamily="34" charset="0"/>
                <a:cs typeface="Arial" pitchFamily="34" charset="0"/>
              </a:rPr>
              <a:t>ein</a:t>
            </a:r>
            <a:r>
              <a:rPr lang="de-DE" sz="1100" dirty="0" smtClean="0">
                <a:latin typeface="Arial" pitchFamily="34" charset="0"/>
                <a:cs typeface="Arial" pitchFamily="34" charset="0"/>
              </a:rPr>
              <a:t> nicht gemeinnützige Zweck gefördert wird, liegt ein Verstoß gegen den Grundsatz der </a:t>
            </a:r>
            <a:r>
              <a:rPr lang="de-DE" sz="1100" b="1" dirty="0" smtClean="0">
                <a:latin typeface="Arial" pitchFamily="34" charset="0"/>
                <a:cs typeface="Arial" pitchFamily="34" charset="0"/>
              </a:rPr>
              <a:t>Ausschließlichkeit </a:t>
            </a:r>
            <a:r>
              <a:rPr lang="de-DE" sz="1100" dirty="0" smtClean="0">
                <a:latin typeface="Arial" pitchFamily="34" charset="0"/>
                <a:cs typeface="Arial" pitchFamily="34" charset="0"/>
              </a:rPr>
              <a:t>(§ 56 AO) vor.</a:t>
            </a:r>
          </a:p>
          <a:p>
            <a:pPr marL="82550">
              <a:defRPr/>
            </a:pPr>
            <a:r>
              <a:rPr lang="de-DE" sz="1100" dirty="0" smtClean="0">
                <a:latin typeface="Arial" pitchFamily="34" charset="0"/>
                <a:cs typeface="Arial" pitchFamily="34" charset="0"/>
              </a:rPr>
              <a:t>(z. B. Feuerwehrverein macht der LOHI-Bayern eine Spende von 1.000,-- €)</a:t>
            </a:r>
          </a:p>
          <a:p>
            <a:pPr marL="82550">
              <a:defRPr/>
            </a:pPr>
            <a:r>
              <a:rPr lang="de-DE" sz="1100" dirty="0" smtClean="0">
                <a:latin typeface="Arial" pitchFamily="34" charset="0"/>
                <a:cs typeface="Arial" pitchFamily="34" charset="0"/>
              </a:rPr>
              <a:t>Zeitnah, heißt die vorhandenen Mittel müssen auf das  jeweilige Geschäftsjahr folgende Jahr verwendet werden</a:t>
            </a:r>
          </a:p>
          <a:p>
            <a:pPr marL="82550">
              <a:defRPr/>
            </a:pPr>
            <a:r>
              <a:rPr lang="de-DE" sz="1100" dirty="0" smtClean="0">
                <a:latin typeface="Arial" pitchFamily="34" charset="0"/>
                <a:cs typeface="Arial" pitchFamily="34" charset="0"/>
              </a:rPr>
              <a:t>z. B. Zufluss in 2010 – Abfluss in 2011</a:t>
            </a:r>
          </a:p>
          <a:p>
            <a:pPr marL="82550">
              <a:defRPr/>
            </a:pPr>
            <a:r>
              <a:rPr lang="de-DE" sz="1100" b="1" dirty="0" smtClean="0">
                <a:latin typeface="Arial" pitchFamily="34" charset="0"/>
                <a:cs typeface="Arial" pitchFamily="34" charset="0"/>
              </a:rPr>
              <a:t>Ausnahme</a:t>
            </a:r>
            <a:r>
              <a:rPr lang="de-DE" sz="1100" dirty="0" smtClean="0">
                <a:latin typeface="Arial" pitchFamily="34" charset="0"/>
                <a:cs typeface="Arial" pitchFamily="34" charset="0"/>
              </a:rPr>
              <a:t> vom Grundsatz:   </a:t>
            </a:r>
            <a:r>
              <a:rPr lang="de-DE" sz="1100" b="1" dirty="0" smtClean="0">
                <a:latin typeface="Arial" pitchFamily="34" charset="0"/>
                <a:cs typeface="Arial" pitchFamily="34" charset="0"/>
              </a:rPr>
              <a:t>Rücklagenbildung </a:t>
            </a:r>
            <a:r>
              <a:rPr lang="de-DE" sz="1100" dirty="0" smtClean="0">
                <a:latin typeface="Arial" pitchFamily="34" charset="0"/>
                <a:cs typeface="Arial" pitchFamily="34" charset="0"/>
              </a:rPr>
              <a:t>nach § 58 AO</a:t>
            </a:r>
          </a:p>
          <a:p>
            <a:pPr>
              <a:defRPr/>
            </a:pPr>
            <a:endParaRPr lang="de-DE" sz="400" dirty="0" smtClean="0">
              <a:latin typeface="Arial" pitchFamily="34" charset="0"/>
              <a:cs typeface="Arial" pitchFamily="34" charset="0"/>
            </a:endParaRPr>
          </a:p>
          <a:p>
            <a:pPr>
              <a:buFont typeface="Arial" pitchFamily="34" charset="0"/>
              <a:buChar char="•"/>
              <a:defRPr/>
            </a:pPr>
            <a:r>
              <a:rPr lang="de-DE" sz="1100" dirty="0" smtClean="0">
                <a:latin typeface="Arial" pitchFamily="34" charset="0"/>
                <a:cs typeface="Arial" pitchFamily="34" charset="0"/>
              </a:rPr>
              <a:t> </a:t>
            </a:r>
            <a:r>
              <a:rPr lang="de-DE" sz="1100" b="1" dirty="0" smtClean="0">
                <a:latin typeface="Arial" pitchFamily="34" charset="0"/>
                <a:cs typeface="Arial" pitchFamily="34" charset="0"/>
              </a:rPr>
              <a:t>Zuwendung aus Mitteln des Vereins</a:t>
            </a:r>
          </a:p>
          <a:p>
            <a:pPr marL="82550">
              <a:defRPr/>
            </a:pPr>
            <a:r>
              <a:rPr lang="de-DE" sz="1100" dirty="0" smtClean="0">
                <a:latin typeface="Arial" pitchFamily="34" charset="0"/>
                <a:cs typeface="Arial" pitchFamily="34" charset="0"/>
              </a:rPr>
              <a:t>Gemeint ist hier die Übernahme von Kosten bei Vereinsausflügen, Festveranstaltungen und persönlichen Ereignissen bzw. Jubiläen</a:t>
            </a:r>
          </a:p>
          <a:p>
            <a:pPr marL="82550">
              <a:defRPr/>
            </a:pPr>
            <a:r>
              <a:rPr lang="de-DE" sz="1100" b="1" dirty="0" smtClean="0">
                <a:latin typeface="Arial" pitchFamily="34" charset="0"/>
                <a:cs typeface="Arial" pitchFamily="34" charset="0"/>
              </a:rPr>
              <a:t>„Aufmerksamkeit“ </a:t>
            </a:r>
            <a:r>
              <a:rPr lang="de-DE" sz="1100" dirty="0" smtClean="0">
                <a:latin typeface="Arial" pitchFamily="34" charset="0"/>
                <a:cs typeface="Arial" pitchFamily="34" charset="0"/>
              </a:rPr>
              <a:t>an Mitglieder</a:t>
            </a:r>
          </a:p>
          <a:p>
            <a:pPr marL="82550">
              <a:defRPr/>
            </a:pPr>
            <a:r>
              <a:rPr lang="de-DE" sz="1100" dirty="0" smtClean="0">
                <a:latin typeface="Arial" pitchFamily="34" charset="0"/>
                <a:cs typeface="Arial" pitchFamily="34" charset="0"/>
              </a:rPr>
              <a:t>persönliche Ereignisse (Geburtstag)		unter 40,-- €</a:t>
            </a:r>
          </a:p>
          <a:p>
            <a:pPr marL="82550">
              <a:defRPr/>
            </a:pPr>
            <a:r>
              <a:rPr lang="de-DE" sz="1100" dirty="0" smtClean="0">
                <a:latin typeface="Arial" pitchFamily="34" charset="0"/>
                <a:cs typeface="Arial" pitchFamily="34" charset="0"/>
              </a:rPr>
              <a:t>besondere Vereinsanlässe (Vereinsausflug)	unter 40,-- €       unschädlich</a:t>
            </a:r>
          </a:p>
          <a:p>
            <a:pPr marL="82550">
              <a:defRPr/>
            </a:pPr>
            <a:r>
              <a:rPr lang="de-DE" sz="1100" dirty="0" smtClean="0">
                <a:latin typeface="Arial" pitchFamily="34" charset="0"/>
                <a:cs typeface="Arial" pitchFamily="34" charset="0"/>
              </a:rPr>
              <a:t>Bei vielen Finanzämter gilt die Regel, wenn 10 % der Ausgaben  im ideellen Bereich, dann ebenfalls ohne Beanstandung</a:t>
            </a:r>
          </a:p>
          <a:p>
            <a:pPr>
              <a:defRPr/>
            </a:pPr>
            <a:endParaRPr lang="de-DE" sz="400" dirty="0" smtClean="0">
              <a:latin typeface="Arial" pitchFamily="34" charset="0"/>
              <a:cs typeface="Arial" pitchFamily="34" charset="0"/>
            </a:endParaRPr>
          </a:p>
          <a:p>
            <a:pPr>
              <a:buFont typeface="Arial" pitchFamily="34" charset="0"/>
              <a:buChar char="•"/>
              <a:defRPr/>
            </a:pPr>
            <a:r>
              <a:rPr lang="de-DE" sz="1100" dirty="0" smtClean="0">
                <a:latin typeface="Arial" pitchFamily="34" charset="0"/>
                <a:cs typeface="Arial" pitchFamily="34" charset="0"/>
              </a:rPr>
              <a:t> </a:t>
            </a:r>
            <a:r>
              <a:rPr lang="de-DE" sz="1100" b="1" dirty="0" smtClean="0">
                <a:latin typeface="Arial" pitchFamily="34" charset="0"/>
                <a:cs typeface="Arial" pitchFamily="34" charset="0"/>
              </a:rPr>
              <a:t>Ausgaben fremd und unverhältnismäßig hoch</a:t>
            </a:r>
          </a:p>
          <a:p>
            <a:pPr marL="82550">
              <a:defRPr/>
            </a:pPr>
            <a:r>
              <a:rPr lang="de-DE" sz="1100" dirty="0" smtClean="0">
                <a:latin typeface="Arial" pitchFamily="34" charset="0"/>
                <a:cs typeface="Arial" pitchFamily="34" charset="0"/>
              </a:rPr>
              <a:t>Falls in der Satzung nicht anders geregelt, sind Mitglieder des  Vereins (z. B. Vorstandschaft) ehrenamtlich tätig.</a:t>
            </a:r>
          </a:p>
          <a:p>
            <a:pPr marL="82550">
              <a:defRPr/>
            </a:pPr>
            <a:r>
              <a:rPr lang="de-DE" sz="1100" dirty="0" smtClean="0">
                <a:latin typeface="Arial" pitchFamily="34" charset="0"/>
                <a:cs typeface="Arial" pitchFamily="34" charset="0"/>
              </a:rPr>
              <a:t>In der Regel darf nur der  tatsächliche Aufwand (Reisekosten/Telefon/Porto) ersetzt werden.</a:t>
            </a:r>
          </a:p>
          <a:p>
            <a:pPr>
              <a:defRPr/>
            </a:pPr>
            <a:endParaRPr lang="de-DE" sz="400" dirty="0" smtClean="0">
              <a:latin typeface="Arial" pitchFamily="34" charset="0"/>
              <a:cs typeface="Arial" pitchFamily="34" charset="0"/>
            </a:endParaRPr>
          </a:p>
          <a:p>
            <a:pPr>
              <a:buFont typeface="Arial" pitchFamily="34" charset="0"/>
              <a:buChar char="•"/>
              <a:defRPr/>
            </a:pPr>
            <a:r>
              <a:rPr lang="de-DE" sz="1100" dirty="0" smtClean="0">
                <a:latin typeface="Arial" pitchFamily="34" charset="0"/>
                <a:cs typeface="Arial" pitchFamily="34" charset="0"/>
              </a:rPr>
              <a:t> </a:t>
            </a:r>
            <a:r>
              <a:rPr lang="de-DE" sz="1100" b="1" dirty="0" smtClean="0">
                <a:latin typeface="Arial" pitchFamily="34" charset="0"/>
                <a:cs typeface="Arial" pitchFamily="34" charset="0"/>
              </a:rPr>
              <a:t>Vorhandenes Vermögen unterliegt der Vermögensbindung im Sinne von § 61 AO</a:t>
            </a:r>
          </a:p>
          <a:p>
            <a:pPr marL="82550">
              <a:defRPr/>
            </a:pPr>
            <a:r>
              <a:rPr lang="de-DE" sz="1100" dirty="0" smtClean="0">
                <a:latin typeface="Arial" pitchFamily="34" charset="0"/>
                <a:cs typeface="Arial" pitchFamily="34" charset="0"/>
              </a:rPr>
              <a:t>Bei Auflösung/Aufhebung des Vereins oder Wegfall des bisherigen steuerbegünstigten Zwecks, muss bestimmt werden, wer das Vermögen erhalten soll (Wiederverwendung für gemeinnützige Zwecke).</a:t>
            </a:r>
          </a:p>
        </p:txBody>
      </p:sp>
      <p:sp>
        <p:nvSpPr>
          <p:cNvPr id="4" name="Foliennummernplatzhalter 3"/>
          <p:cNvSpPr>
            <a:spLocks noGrp="1"/>
          </p:cNvSpPr>
          <p:nvPr>
            <p:ph type="sldNum" sz="quarter" idx="5"/>
          </p:nvPr>
        </p:nvSpPr>
        <p:spPr/>
        <p:txBody>
          <a:bodyPr/>
          <a:lstStyle/>
          <a:p>
            <a:pPr>
              <a:defRPr/>
            </a:pPr>
            <a:fld id="{583C9E1F-E8F3-4E2E-809F-CC81F3A7FAED}" type="slidenum">
              <a:rPr lang="de-DE" smtClean="0"/>
              <a:pPr>
                <a:defRPr/>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bwMode="auto">
          <a:noFill/>
          <a:ln>
            <a:solidFill>
              <a:srgbClr val="000000"/>
            </a:solidFill>
            <a:miter lim="800000"/>
            <a:headEnd/>
            <a:tailEnd/>
          </a:ln>
        </p:spPr>
      </p:sp>
      <p:sp>
        <p:nvSpPr>
          <p:cNvPr id="9421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F1179EDF-5E8A-4264-9F8A-F5D027CE242E}" type="slidenum">
              <a:rPr lang="de-DE" smtClean="0"/>
              <a:pPr>
                <a:defRPr/>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1B46EEA5-B65E-4B24-8169-5851536DCF04}" type="slidenum">
              <a:rPr lang="de-DE" smtClean="0"/>
              <a:pPr>
                <a:defRPr/>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p:spPr>
      </p:sp>
      <p:sp>
        <p:nvSpPr>
          <p:cNvPr id="9523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F686F6A-A442-4BAB-A4FB-EB741602D6BC}" type="slidenum">
              <a:rPr lang="de-DE" smtClean="0"/>
              <a:pPr>
                <a:defRPr/>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3CCFB2E7-B185-4FBB-A9FE-384CB910BC91}" type="slidenum">
              <a:rPr lang="de-DE" smtClean="0"/>
              <a:pPr>
                <a:defRPr/>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97283" name="Notizenplatzhalter 2"/>
          <p:cNvSpPr>
            <a:spLocks noGrp="1"/>
          </p:cNvSpPr>
          <p:nvPr>
            <p:ph type="body" idx="1"/>
          </p:nvPr>
        </p:nvSpPr>
        <p:spPr bwMode="auto">
          <a:xfrm>
            <a:off x="669925" y="4675188"/>
            <a:ext cx="5335588" cy="4467225"/>
          </a:xfrm>
          <a:noFill/>
        </p:spPr>
        <p:txBody>
          <a:bodyPr wrap="square" numCol="1" anchor="t" anchorCtr="0" compatLnSpc="1">
            <a:prstTxWarp prst="textNoShape">
              <a:avLst/>
            </a:prstTxWarp>
          </a:bodyPr>
          <a:lstStyle/>
          <a:p>
            <a:r>
              <a:rPr lang="de-DE" sz="1400" smtClean="0"/>
              <a:t>Die sogenannte vorläufige Bescheinigung wird für Zwecke des Spendenzugs erteilt. Sie gilt aber auch für die Bank hinsichtlich der Freistellung bei der Abgeltungssteuer.</a:t>
            </a:r>
          </a:p>
          <a:p>
            <a:endParaRPr lang="de-DE" sz="1400" smtClean="0"/>
          </a:p>
          <a:p>
            <a:r>
              <a:rPr lang="de-DE" sz="1400" smtClean="0"/>
              <a:t>Die vorläufige Bescheinigung ist grundsätzlich auf 18 Monate befristet. </a:t>
            </a:r>
          </a:p>
          <a:p>
            <a:endParaRPr lang="de-DE" sz="1400" smtClean="0"/>
          </a:p>
          <a:p>
            <a:r>
              <a:rPr lang="de-DE" sz="1400" smtClean="0"/>
              <a:t>Für Spendenzwecke aber 3 Jahre ab Ausstellungsdatum.</a:t>
            </a:r>
          </a:p>
          <a:p>
            <a:endParaRPr lang="de-DE" sz="1400" smtClean="0"/>
          </a:p>
          <a:p>
            <a:endParaRPr lang="de-DE" sz="1400" smtClean="0"/>
          </a:p>
          <a:p>
            <a:r>
              <a:rPr lang="de-DE" sz="1400" b="1" u="sng" smtClean="0">
                <a:solidFill>
                  <a:srgbClr val="FF0000"/>
                </a:solidFill>
              </a:rPr>
              <a:t>Wichtig:</a:t>
            </a:r>
          </a:p>
          <a:p>
            <a:r>
              <a:rPr lang="de-DE" sz="1400" smtClean="0"/>
              <a:t>Die Daten der vorläufigen Bescheinigung sind in die Zuwendungsbescheinigung zu übernehmen.</a:t>
            </a:r>
          </a:p>
        </p:txBody>
      </p:sp>
      <p:sp>
        <p:nvSpPr>
          <p:cNvPr id="4" name="Foliennummernplatzhalter 3"/>
          <p:cNvSpPr>
            <a:spLocks noGrp="1"/>
          </p:cNvSpPr>
          <p:nvPr>
            <p:ph type="sldNum" sz="quarter" idx="5"/>
          </p:nvPr>
        </p:nvSpPr>
        <p:spPr/>
        <p:txBody>
          <a:bodyPr/>
          <a:lstStyle/>
          <a:p>
            <a:pPr>
              <a:defRPr/>
            </a:pPr>
            <a:fld id="{103D6822-C922-46A2-9A37-A8734015E8BB}" type="slidenum">
              <a:rPr lang="de-DE" smtClean="0"/>
              <a:pPr>
                <a:defRPr/>
              </a:pPr>
              <a:t>42</a:t>
            </a:fld>
            <a:endParaRPr lang="de-DE"/>
          </a:p>
        </p:txBody>
      </p:sp>
      <p:sp>
        <p:nvSpPr>
          <p:cNvPr id="5" name="Rechteck 4"/>
          <p:cNvSpPr/>
          <p:nvPr/>
        </p:nvSpPr>
        <p:spPr>
          <a:xfrm>
            <a:off x="669925" y="6980238"/>
            <a:ext cx="5329238" cy="935037"/>
          </a:xfrm>
          <a:prstGeom prst="rect">
            <a:avLst/>
          </a:prstGeom>
          <a:noFill/>
          <a:ln w="3175"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BE1051E2-8C87-473B-B478-CF427D36F2BE}" type="slidenum">
              <a:rPr lang="de-DE" smtClean="0"/>
              <a:pPr>
                <a:defRPr/>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bwMode="auto">
          <a:noFill/>
          <a:ln>
            <a:solidFill>
              <a:srgbClr val="000000"/>
            </a:solidFill>
            <a:miter lim="800000"/>
            <a:headEnd/>
            <a:tailEnd/>
          </a:ln>
        </p:spPr>
      </p:sp>
      <p:sp>
        <p:nvSpPr>
          <p:cNvPr id="9933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BEA0D1A1-4F2D-4933-BAAE-C2089FA168F7}" type="slidenum">
              <a:rPr lang="de-DE" smtClean="0"/>
              <a:pPr>
                <a:defRPr/>
              </a:pPr>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1003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DA5DF2E-8572-46E6-A19C-06963AC53E46}" type="slidenum">
              <a:rPr lang="de-DE" smtClean="0"/>
              <a:pPr>
                <a:defRPr/>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bwMode="auto">
          <a:noFill/>
          <a:ln>
            <a:solidFill>
              <a:srgbClr val="000000"/>
            </a:solidFill>
            <a:miter lim="800000"/>
            <a:headEnd/>
            <a:tailEnd/>
          </a:ln>
        </p:spPr>
      </p:sp>
      <p:sp>
        <p:nvSpPr>
          <p:cNvPr id="10137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81286EBA-0B11-48B2-89C5-0096F081830D}" type="slidenum">
              <a:rPr lang="de-DE" smtClean="0"/>
              <a:pPr>
                <a:defRPr/>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102403" name="Notizenplatzhalter 2"/>
          <p:cNvSpPr>
            <a:spLocks noGrp="1"/>
          </p:cNvSpPr>
          <p:nvPr>
            <p:ph type="body" idx="1"/>
          </p:nvPr>
        </p:nvSpPr>
        <p:spPr bwMode="auto">
          <a:xfrm>
            <a:off x="669925" y="4714875"/>
            <a:ext cx="5545138" cy="4467225"/>
          </a:xfrm>
          <a:noFill/>
        </p:spPr>
        <p:txBody>
          <a:bodyPr wrap="square" numCol="1" anchor="t" anchorCtr="0" compatLnSpc="1">
            <a:prstTxWarp prst="textNoShape">
              <a:avLst/>
            </a:prstTxWarp>
          </a:bodyPr>
          <a:lstStyle/>
          <a:p>
            <a:r>
              <a:rPr lang="de-DE" sz="1400" smtClean="0">
                <a:latin typeface="Arial" charset="0"/>
                <a:cs typeface="Arial" charset="0"/>
              </a:rPr>
              <a:t>Nach Erteilung des Freistellungsbescheides wird der Verein turnusmäßig alle 3 Jahre, falls keine Körperschaftsteuerpflicht besteht, nach genanntem Schema überprüft.</a:t>
            </a:r>
          </a:p>
          <a:p>
            <a:endParaRPr lang="de-DE" sz="1400" smtClean="0">
              <a:latin typeface="Arial" charset="0"/>
              <a:cs typeface="Arial" charset="0"/>
            </a:endParaRPr>
          </a:p>
          <a:p>
            <a:r>
              <a:rPr lang="de-DE" sz="1400" smtClean="0">
                <a:latin typeface="Arial" charset="0"/>
                <a:cs typeface="Arial" charset="0"/>
              </a:rPr>
              <a:t>Sollte der Verein aufgrund eines wirtschaftlichen Geschäftsbetriebes zur Körperschaftsteuer veranlagt werden, erhält der Verein statt des Freistellungsbescheides einen Körperschaftsteuerbescheid. In der Anlage zu diesem Bescheid bescheinigt das Finanzamt die Gemeinnützigkeit.</a:t>
            </a:r>
          </a:p>
        </p:txBody>
      </p:sp>
      <p:sp>
        <p:nvSpPr>
          <p:cNvPr id="4" name="Foliennummernplatzhalter 3"/>
          <p:cNvSpPr>
            <a:spLocks noGrp="1"/>
          </p:cNvSpPr>
          <p:nvPr>
            <p:ph type="sldNum" sz="quarter" idx="5"/>
          </p:nvPr>
        </p:nvSpPr>
        <p:spPr/>
        <p:txBody>
          <a:bodyPr/>
          <a:lstStyle/>
          <a:p>
            <a:pPr>
              <a:defRPr/>
            </a:pPr>
            <a:fld id="{6DA6473D-4BC8-4CA6-AE42-B7DDC68D256C}" type="slidenum">
              <a:rPr lang="de-DE" smtClean="0"/>
              <a:pPr>
                <a:defRPr/>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bwMode="auto">
          <a:noFill/>
          <a:ln>
            <a:solidFill>
              <a:srgbClr val="000000"/>
            </a:solidFill>
            <a:miter lim="800000"/>
            <a:headEnd/>
            <a:tailEnd/>
          </a:ln>
        </p:spPr>
      </p:sp>
      <p:sp>
        <p:nvSpPr>
          <p:cNvPr id="1034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8117CD6F-1B10-4BD2-A362-E31DF3D1C0DD}" type="slidenum">
              <a:rPr lang="de-DE" smtClean="0"/>
              <a:pPr>
                <a:defRPr/>
              </a:pPr>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bwMode="auto">
          <a:noFill/>
          <a:ln>
            <a:solidFill>
              <a:srgbClr val="000000"/>
            </a:solidFill>
            <a:miter lim="800000"/>
            <a:headEnd/>
            <a:tailEnd/>
          </a:ln>
        </p:spPr>
      </p:sp>
      <p:sp>
        <p:nvSpPr>
          <p:cNvPr id="1044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04D51D7F-BD16-45E9-8F88-CB2D3B6D4FD0}" type="slidenum">
              <a:rPr lang="de-DE" smtClean="0"/>
              <a:pPr>
                <a:defRPr/>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47335637-7BB8-4AD5-A7D6-774F2887EDDE}" type="slidenum">
              <a:rPr lang="de-DE" smtClean="0"/>
              <a:pPr>
                <a:defRPr/>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bwMode="auto">
          <a:noFill/>
          <a:ln>
            <a:solidFill>
              <a:srgbClr val="000000"/>
            </a:solidFill>
            <a:miter lim="800000"/>
            <a:headEnd/>
            <a:tailEnd/>
          </a:ln>
        </p:spPr>
      </p:sp>
      <p:sp>
        <p:nvSpPr>
          <p:cNvPr id="1054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E872F919-9968-408F-9A5E-620C73941668}" type="slidenum">
              <a:rPr lang="de-DE" smtClean="0"/>
              <a:pPr>
                <a:defRPr/>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bwMode="auto">
          <a:noFill/>
          <a:ln>
            <a:solidFill>
              <a:srgbClr val="000000"/>
            </a:solidFill>
            <a:miter lim="800000"/>
            <a:headEnd/>
            <a:tailEnd/>
          </a:ln>
        </p:spPr>
      </p:sp>
      <p:sp>
        <p:nvSpPr>
          <p:cNvPr id="1064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DA27E0CB-DE02-4B69-9881-6C51C69768FE}" type="slidenum">
              <a:rPr lang="de-DE" smtClean="0"/>
              <a:pPr>
                <a:defRPr/>
              </a:pPr>
              <a:t>51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A9A35C49-052F-4270-9A94-26F7B3E43E80}"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075AD6B4-3740-4844-A71E-8EA5C1B4410C}"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88B14F8-5D21-40E7-A996-E2C4BC4EFF16}"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14F73C9D-D90C-468B-819A-DC0648CC7F33}"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613500A0-2611-4FC4-8769-87526FA26EA7}" type="datetime1">
              <a:rPr lang="de-DE"/>
              <a:pPr>
                <a:defRPr/>
              </a:pPr>
              <a:t>04.07.2021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F3FBA2F-78C3-46E9-B8DC-C5E8FBA75444}"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21C8917-7C4F-40DB-BF1E-4C3C9DA352C8}" type="datetime1">
              <a:rPr lang="de-DE"/>
              <a:pPr>
                <a:defRPr/>
              </a:pPr>
              <a:t>04.07.2021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70251FA-A973-4B1F-BB06-8A223541BE34}"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7A8B7CF-7242-42D0-A236-6C15BC115C54}" type="datetime1">
              <a:rPr lang="de-DE"/>
              <a:pPr>
                <a:defRPr/>
              </a:pPr>
              <a:t>04.07.2021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925F2A9-648A-4957-AA8F-FBC05CC700EB}"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7F88A46-C9A1-4CF6-84D4-849AD8C05F81}" type="datetime1">
              <a:rPr lang="de-DE"/>
              <a:pPr>
                <a:defRPr/>
              </a:pPr>
              <a:t>04.07.2021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346C14B-64A2-4743-9175-868E8F428C7B}"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050E1F95-7343-45DB-84D8-C20B22562CEF}" type="datetime1">
              <a:rPr lang="de-DE"/>
              <a:pPr>
                <a:defRPr/>
              </a:pPr>
              <a:t>04.07.2021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3173D8D-F62D-44A4-A144-474E515BB5FC}"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47AE425-B762-4D48-9614-0B0CA60A0C16}" type="datetime1">
              <a:rPr lang="de-DE"/>
              <a:pPr>
                <a:defRPr/>
              </a:pPr>
              <a:t>04.07.2021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9B4E48A-2A5B-4A85-A759-D4469ACE4B85}"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A2D04028-3F52-4847-89D2-ABEA4227E6A5}" type="datetime1">
              <a:rPr lang="de-DE"/>
              <a:pPr>
                <a:defRPr/>
              </a:pPr>
              <a:t>04.07.2021</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49084C7-99C0-4604-B904-C885C0B8AFA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1A125C0F-D35E-4961-B434-D0A2832692FE}" type="datetime1">
              <a:rPr lang="de-DE"/>
              <a:pPr>
                <a:defRPr/>
              </a:pPr>
              <a:t>04.07.2021</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1AEC9611-F272-45C9-922D-E0CDF386C41F}"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AA13BA23-84FB-4D73-9EB7-74B7A813FC31}" type="datetime1">
              <a:rPr lang="de-DE"/>
              <a:pPr>
                <a:defRPr/>
              </a:pPr>
              <a:t>04.07.2021</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25AF351-E72F-4314-8D7D-7B86378A4F6D}"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A512777-998A-45BF-A0D7-5C28B8AA61CB}" type="datetime1">
              <a:rPr lang="de-DE"/>
              <a:pPr>
                <a:defRPr/>
              </a:pPr>
              <a:t>04.07.2021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4BCAB04-0C04-454A-8FCD-A5857F71ED8F}"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F824B9DA-DBE7-4E8E-8A63-4D58DC6C77AA}" type="datetime1">
              <a:rPr lang="de-DE"/>
              <a:pPr>
                <a:defRPr/>
              </a:pPr>
              <a:t>04.07.2021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86B0B6B-D1C0-41F6-A2F0-E6687DE60A07}"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2291"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3609FE-2C61-4224-B0F9-B21751DF1D3C}" type="datetime1">
              <a:rPr lang="de-DE"/>
              <a:pPr>
                <a:defRPr/>
              </a:pPr>
              <a:t>04.07.2021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65EC408-2C94-4CFD-B74B-B297FFA3970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Word_Document2.docx"/></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package" Target="../embeddings/Microsoft_Word_Document3.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package" Target="../embeddings/Microsoft_Word_Document4.doc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package" Target="../embeddings/Microsoft_Word_Document5.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package" Target="../embeddings/Microsoft_Word_Document6.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package" Target="../embeddings/Microsoft_Word_Document7.docx"/></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2.emf"/><Relationship Id="rId4" Type="http://schemas.openxmlformats.org/officeDocument/2006/relationships/package" Target="../embeddings/Microsoft_Word_Document8.docx"/></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7.emf"/><Relationship Id="rId4" Type="http://schemas.openxmlformats.org/officeDocument/2006/relationships/package" Target="../embeddings/Microsoft_Word_Document9.docx"/></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1.emf"/><Relationship Id="rId4" Type="http://schemas.openxmlformats.org/officeDocument/2006/relationships/package" Target="../embeddings/Microsoft_Word_Document10.docx"/></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hyperlink" Target="mailto:w.mueller@germania-stb.de" TargetMode="Externa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Bildplatzhalter 14" descr="SCAN0000.JPG"/>
          <p:cNvPicPr>
            <a:picLocks noChangeAspect="1"/>
          </p:cNvPicPr>
          <p:nvPr/>
        </p:nvPicPr>
        <p:blipFill>
          <a:blip r:embed="rId3" cstate="print"/>
          <a:srcRect/>
          <a:stretch>
            <a:fillRect/>
          </a:stretch>
        </p:blipFill>
        <p:spPr bwMode="auto">
          <a:xfrm>
            <a:off x="1187450" y="1557338"/>
            <a:ext cx="6769100" cy="5183187"/>
          </a:xfrm>
          <a:prstGeom prst="rect">
            <a:avLst/>
          </a:prstGeom>
          <a:noFill/>
          <a:ln w="9525">
            <a:noFill/>
            <a:miter lim="800000"/>
            <a:headEnd/>
            <a:tailEnd/>
          </a:ln>
        </p:spPr>
      </p:pic>
      <p:sp>
        <p:nvSpPr>
          <p:cNvPr id="13315" name="Titel 1"/>
          <p:cNvSpPr>
            <a:spLocks noGrp="1"/>
          </p:cNvSpPr>
          <p:nvPr>
            <p:ph type="title"/>
          </p:nvPr>
        </p:nvSpPr>
        <p:spPr>
          <a:xfrm>
            <a:off x="446088" y="5715000"/>
            <a:ext cx="8229600" cy="1143000"/>
          </a:xfrm>
        </p:spPr>
        <p:txBody>
          <a:bodyPr/>
          <a:lstStyle/>
          <a:p>
            <a:pPr eaLnBrk="1" hangingPunct="1"/>
            <a:r>
              <a:rPr lang="de-DE" sz="3600" b="1" smtClean="0"/>
              <a:t>Grundzüge der Vereinsbesteuerung</a:t>
            </a:r>
          </a:p>
        </p:txBody>
      </p:sp>
      <p:pic>
        <p:nvPicPr>
          <p:cNvPr id="13316" name="Bild 2" descr="002_wwHeader"/>
          <p:cNvPicPr>
            <a:picLocks noChangeAspect="1" noChangeArrowheads="1"/>
          </p:cNvPicPr>
          <p:nvPr/>
        </p:nvPicPr>
        <p:blipFill>
          <a:blip r:embed="rId4" cstate="print"/>
          <a:srcRect/>
          <a:stretch>
            <a:fillRect/>
          </a:stretch>
        </p:blipFill>
        <p:spPr bwMode="auto">
          <a:xfrm>
            <a:off x="323850" y="260350"/>
            <a:ext cx="5111750" cy="1081088"/>
          </a:xfrm>
          <a:prstGeom prst="rect">
            <a:avLst/>
          </a:prstGeom>
          <a:noFill/>
          <a:ln w="9525">
            <a:noFill/>
            <a:miter lim="800000"/>
            <a:headEnd/>
            <a:tailEnd/>
          </a:ln>
        </p:spPr>
      </p:pic>
      <p:sp>
        <p:nvSpPr>
          <p:cNvPr id="6" name="Foliennummernplatzhalter 5"/>
          <p:cNvSpPr>
            <a:spLocks noGrp="1"/>
          </p:cNvSpPr>
          <p:nvPr>
            <p:ph type="sldNum" sz="quarter" idx="12"/>
          </p:nvPr>
        </p:nvSpPr>
        <p:spPr/>
        <p:txBody>
          <a:bodyPr/>
          <a:lstStyle/>
          <a:p>
            <a:pPr>
              <a:defRPr/>
            </a:pPr>
            <a:fld id="{20F3497E-8EC1-4A6A-90E3-CA1486D094EC}" type="slidenum">
              <a:rPr lang="de-DE" smtClean="0"/>
              <a:pPr>
                <a:defRPr/>
              </a:pPr>
              <a:t>1</a:t>
            </a:fld>
            <a:endParaRPr lang="de-D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screen"/>
          <a:srcRect/>
          <a:stretch>
            <a:fillRect/>
          </a:stretch>
        </p:blipFill>
        <p:spPr bwMode="auto">
          <a:xfrm>
            <a:off x="611188" y="1000125"/>
            <a:ext cx="8199437" cy="54530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675" name="Titel 3"/>
          <p:cNvSpPr>
            <a:spLocks noGrp="1"/>
          </p:cNvSpPr>
          <p:nvPr>
            <p:ph type="title" idx="4294967295"/>
          </p:nvPr>
        </p:nvSpPr>
        <p:spPr>
          <a:xfrm>
            <a:off x="468313" y="-26988"/>
            <a:ext cx="8229600" cy="1143001"/>
          </a:xfrm>
        </p:spPr>
        <p:txBody>
          <a:bodyPr/>
          <a:lstStyle/>
          <a:p>
            <a:pPr eaLnBrk="1" hangingPunct="1"/>
            <a:r>
              <a:rPr lang="de-DE" b="1" smtClean="0"/>
              <a:t>Gesellige Runde</a:t>
            </a:r>
          </a:p>
        </p:txBody>
      </p:sp>
      <p:sp>
        <p:nvSpPr>
          <p:cNvPr id="5" name="Foliennummernplatzhalter 4"/>
          <p:cNvSpPr>
            <a:spLocks noGrp="1"/>
          </p:cNvSpPr>
          <p:nvPr>
            <p:ph type="sldNum" sz="quarter" idx="12"/>
          </p:nvPr>
        </p:nvSpPr>
        <p:spPr/>
        <p:txBody>
          <a:bodyPr/>
          <a:lstStyle/>
          <a:p>
            <a:pPr>
              <a:defRPr/>
            </a:pPr>
            <a:fld id="{3FF0A948-3C18-41D1-B084-0C9A4A601F5A}" type="slidenum">
              <a:rPr lang="de-DE" smtClean="0"/>
              <a:pPr>
                <a:defRPr/>
              </a:pPr>
              <a:t>10</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amond(in)">
                                      <p:cBhvr>
                                        <p:cTn id="7" dur="1000"/>
                                        <p:tgtEl>
                                          <p:spTgt spid="28675"/>
                                        </p:tgtEl>
                                      </p:cBhvr>
                                    </p:animEffect>
                                  </p:childTnLst>
                                </p:cTn>
                              </p:par>
                              <p:par>
                                <p:cTn id="8" presetID="8" presetClass="entr" presetSubtype="16"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diamond(in)">
                                      <p:cBhvr>
                                        <p:cTn id="10" dur="1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cstate="print"/>
          <a:srcRect t="5342" b="4047"/>
          <a:stretch>
            <a:fillRect/>
          </a:stretch>
        </p:blipFill>
        <p:spPr bwMode="auto">
          <a:xfrm>
            <a:off x="1835150" y="46038"/>
            <a:ext cx="5281613" cy="6767512"/>
          </a:xfrm>
          <a:prstGeom prst="rect">
            <a:avLst/>
          </a:prstGeom>
          <a:noFill/>
          <a:ln w="9525">
            <a:solidFill>
              <a:schemeClr val="tx1"/>
            </a:solidFill>
            <a:round/>
            <a:headEnd/>
            <a:tailEnd/>
          </a:ln>
        </p:spPr>
      </p:pic>
      <p:sp>
        <p:nvSpPr>
          <p:cNvPr id="5" name="Foliennummernplatzhalter 4"/>
          <p:cNvSpPr>
            <a:spLocks noGrp="1"/>
          </p:cNvSpPr>
          <p:nvPr>
            <p:ph type="sldNum" sz="quarter" idx="12"/>
          </p:nvPr>
        </p:nvSpPr>
        <p:spPr/>
        <p:txBody>
          <a:bodyPr/>
          <a:lstStyle/>
          <a:p>
            <a:pPr>
              <a:defRPr/>
            </a:pPr>
            <a:fld id="{074A9A3C-F02F-46CE-ABC9-A8BF8F8E9303}" type="slidenum">
              <a:rPr lang="de-DE" smtClean="0"/>
              <a:pPr>
                <a:defRPr/>
              </a:pPr>
              <a:t>11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out)">
                                      <p:cBhvr>
                                        <p:cTn id="7"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228725" y="115888"/>
          <a:ext cx="6737350" cy="6662737"/>
        </p:xfrm>
        <a:graphic>
          <a:graphicData uri="http://schemas.openxmlformats.org/presentationml/2006/ole">
            <mc:AlternateContent xmlns:mc="http://schemas.openxmlformats.org/markup-compatibility/2006">
              <mc:Choice xmlns:v="urn:schemas-microsoft-com:vml" Requires="v">
                <p:oleObj spid="_x0000_s2062" name="Acrobat Document" r:id="rId4" imgW="7120800" imgH="10091880" progId="AcroExch.Document.7">
                  <p:embed/>
                </p:oleObj>
              </mc:Choice>
              <mc:Fallback>
                <p:oleObj name="Acrobat Document" r:id="rId4" imgW="7120800" imgH="1009188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273" t="7190" r="4454" b="26965"/>
                      <a:stretch>
                        <a:fillRect/>
                      </a:stretch>
                    </p:blipFill>
                    <p:spPr bwMode="auto">
                      <a:xfrm>
                        <a:off x="1228725" y="115888"/>
                        <a:ext cx="6737350" cy="6662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liennummernplatzhalter 4"/>
          <p:cNvSpPr>
            <a:spLocks noGrp="1"/>
          </p:cNvSpPr>
          <p:nvPr>
            <p:ph type="sldNum" sz="quarter" idx="12"/>
          </p:nvPr>
        </p:nvSpPr>
        <p:spPr/>
        <p:txBody>
          <a:bodyPr/>
          <a:lstStyle/>
          <a:p>
            <a:pPr>
              <a:defRPr/>
            </a:pPr>
            <a:fld id="{253B1225-C28A-499A-B3AD-0C4CFD4F0E74}" type="slidenum">
              <a:rPr lang="de-DE" smtClean="0"/>
              <a:pPr>
                <a:defRPr/>
              </a:pPr>
              <a:t>12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screen"/>
          <a:srcRect/>
          <a:stretch>
            <a:fillRect/>
          </a:stretch>
        </p:blipFill>
        <p:spPr bwMode="auto">
          <a:xfrm>
            <a:off x="611188" y="1125538"/>
            <a:ext cx="8137525" cy="53959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1747" name="Titel 3"/>
          <p:cNvSpPr>
            <a:spLocks noGrp="1"/>
          </p:cNvSpPr>
          <p:nvPr>
            <p:ph type="title" idx="4294967295"/>
          </p:nvPr>
        </p:nvSpPr>
        <p:spPr>
          <a:xfrm>
            <a:off x="457200" y="-26988"/>
            <a:ext cx="8229600" cy="1143001"/>
          </a:xfrm>
        </p:spPr>
        <p:txBody>
          <a:bodyPr/>
          <a:lstStyle/>
          <a:p>
            <a:pPr eaLnBrk="1" hangingPunct="1"/>
            <a:r>
              <a:rPr lang="de-DE" b="1" smtClean="0"/>
              <a:t>Versammlungsleiterin</a:t>
            </a:r>
          </a:p>
        </p:txBody>
      </p:sp>
      <p:sp>
        <p:nvSpPr>
          <p:cNvPr id="5" name="Foliennummernplatzhalter 4"/>
          <p:cNvSpPr>
            <a:spLocks noGrp="1"/>
          </p:cNvSpPr>
          <p:nvPr>
            <p:ph type="sldNum" sz="quarter" idx="12"/>
          </p:nvPr>
        </p:nvSpPr>
        <p:spPr/>
        <p:txBody>
          <a:bodyPr/>
          <a:lstStyle/>
          <a:p>
            <a:pPr>
              <a:defRPr/>
            </a:pPr>
            <a:fld id="{7F6DCEEF-760A-4127-9A37-CE4C447DC9D4}" type="slidenum">
              <a:rPr lang="de-DE" smtClean="0"/>
              <a:pPr>
                <a:defRPr/>
              </a:pPr>
              <a:t>13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amond(in)">
                                      <p:cBhvr>
                                        <p:cTn id="7" dur="1000"/>
                                        <p:tgtEl>
                                          <p:spTgt spid="31747"/>
                                        </p:tgtEl>
                                      </p:cBhvr>
                                    </p:animEffect>
                                  </p:childTnLst>
                                </p:cTn>
                              </p:par>
                              <p:par>
                                <p:cTn id="8" presetID="8" presetClass="entr" presetSubtype="16"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diamond(in)">
                                      <p:cBhvr>
                                        <p:cTn id="10"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screen"/>
          <a:srcRect/>
          <a:stretch>
            <a:fillRect/>
          </a:stretch>
        </p:blipFill>
        <p:spPr bwMode="auto">
          <a:xfrm>
            <a:off x="684213" y="1309688"/>
            <a:ext cx="7861300" cy="52149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2771" name="Titel 2"/>
          <p:cNvSpPr>
            <a:spLocks noGrp="1"/>
          </p:cNvSpPr>
          <p:nvPr>
            <p:ph type="title" idx="4294967295"/>
          </p:nvPr>
        </p:nvSpPr>
        <p:spPr>
          <a:xfrm>
            <a:off x="457200" y="188913"/>
            <a:ext cx="8229600" cy="1143000"/>
          </a:xfrm>
        </p:spPr>
        <p:txBody>
          <a:bodyPr/>
          <a:lstStyle/>
          <a:p>
            <a:pPr eaLnBrk="1" hangingPunct="1"/>
            <a:r>
              <a:rPr lang="de-DE" b="1" smtClean="0"/>
              <a:t>Protokollführer</a:t>
            </a:r>
          </a:p>
        </p:txBody>
      </p:sp>
      <p:sp>
        <p:nvSpPr>
          <p:cNvPr id="5" name="Foliennummernplatzhalter 4"/>
          <p:cNvSpPr>
            <a:spLocks noGrp="1"/>
          </p:cNvSpPr>
          <p:nvPr>
            <p:ph type="sldNum" sz="quarter" idx="12"/>
          </p:nvPr>
        </p:nvSpPr>
        <p:spPr/>
        <p:txBody>
          <a:bodyPr/>
          <a:lstStyle/>
          <a:p>
            <a:pPr>
              <a:defRPr/>
            </a:pPr>
            <a:fld id="{0B522325-B455-4A3B-993B-1C831D1E50D2}" type="slidenum">
              <a:rPr lang="de-DE" smtClean="0"/>
              <a:pPr>
                <a:defRPr/>
              </a:pPr>
              <a:t>14</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amond(out)">
                                      <p:cBhvr>
                                        <p:cTn id="7" dur="1000"/>
                                        <p:tgtEl>
                                          <p:spTgt spid="32771"/>
                                        </p:tgtEl>
                                      </p:cBhvr>
                                    </p:animEffect>
                                  </p:childTnLst>
                                </p:cTn>
                              </p:par>
                              <p:par>
                                <p:cTn id="8" presetID="8" presetClass="entr" presetSubtype="32"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diamond(out)">
                                      <p:cBhvr>
                                        <p:cTn id="10"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screen"/>
          <a:srcRect/>
          <a:stretch>
            <a:fillRect/>
          </a:stretch>
        </p:blipFill>
        <p:spPr bwMode="auto">
          <a:xfrm>
            <a:off x="539552" y="1124744"/>
            <a:ext cx="8064896" cy="53503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0723" name="Titel 2"/>
          <p:cNvSpPr>
            <a:spLocks noGrp="1"/>
          </p:cNvSpPr>
          <p:nvPr>
            <p:ph type="title" idx="4294967295"/>
          </p:nvPr>
        </p:nvSpPr>
        <p:spPr>
          <a:xfrm>
            <a:off x="539750" y="-90488"/>
            <a:ext cx="8229600" cy="1143001"/>
          </a:xfrm>
        </p:spPr>
        <p:txBody>
          <a:bodyPr/>
          <a:lstStyle/>
          <a:p>
            <a:pPr eaLnBrk="1" hangingPunct="1"/>
            <a:r>
              <a:rPr lang="de-DE" b="1" dirty="0" smtClean="0"/>
              <a:t>Gründungsmitglieder</a:t>
            </a:r>
          </a:p>
        </p:txBody>
      </p:sp>
      <p:sp>
        <p:nvSpPr>
          <p:cNvPr id="5" name="Foliennummernplatzhalter 4"/>
          <p:cNvSpPr>
            <a:spLocks noGrp="1"/>
          </p:cNvSpPr>
          <p:nvPr>
            <p:ph type="sldNum" sz="quarter" idx="12"/>
          </p:nvPr>
        </p:nvSpPr>
        <p:spPr/>
        <p:txBody>
          <a:bodyPr/>
          <a:lstStyle/>
          <a:p>
            <a:pPr>
              <a:defRPr/>
            </a:pPr>
            <a:fld id="{24A61EB4-49E3-4472-8D79-49E628803062}" type="slidenum">
              <a:rPr lang="de-DE" smtClean="0"/>
              <a:pPr>
                <a:defRPr/>
              </a:pPr>
              <a:t>15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amond(out)">
                                      <p:cBhvr>
                                        <p:cTn id="7" dur="1000"/>
                                        <p:tgtEl>
                                          <p:spTgt spid="30723"/>
                                        </p:tgtEl>
                                      </p:cBhvr>
                                    </p:animEffect>
                                  </p:childTnLst>
                                </p:cTn>
                              </p:par>
                              <p:par>
                                <p:cTn id="8" presetID="8" presetClass="entr" presetSubtype="32"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diamond(out)">
                                      <p:cBhvr>
                                        <p:cTn id="10"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screen"/>
          <a:srcRect/>
          <a:stretch>
            <a:fillRect/>
          </a:stretch>
        </p:blipFill>
        <p:spPr bwMode="auto">
          <a:xfrm>
            <a:off x="539552" y="1808820"/>
            <a:ext cx="8136904" cy="4068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3795" name="Titel 2"/>
          <p:cNvSpPr>
            <a:spLocks noGrp="1"/>
          </p:cNvSpPr>
          <p:nvPr>
            <p:ph type="title"/>
          </p:nvPr>
        </p:nvSpPr>
        <p:spPr/>
        <p:txBody>
          <a:bodyPr/>
          <a:lstStyle/>
          <a:p>
            <a:pPr eaLnBrk="1" hangingPunct="1"/>
            <a:r>
              <a:rPr lang="de-DE" sz="3600" b="1" smtClean="0"/>
              <a:t>Abstimmung Gründung Verein</a:t>
            </a:r>
          </a:p>
        </p:txBody>
      </p:sp>
      <p:sp>
        <p:nvSpPr>
          <p:cNvPr id="5" name="Foliennummernplatzhalter 4"/>
          <p:cNvSpPr>
            <a:spLocks noGrp="1"/>
          </p:cNvSpPr>
          <p:nvPr>
            <p:ph type="sldNum" sz="quarter" idx="12"/>
          </p:nvPr>
        </p:nvSpPr>
        <p:spPr/>
        <p:txBody>
          <a:bodyPr/>
          <a:lstStyle/>
          <a:p>
            <a:pPr>
              <a:defRPr/>
            </a:pPr>
            <a:fld id="{DB9C51F6-A181-44F7-B633-B1B78805897E}" type="slidenum">
              <a:rPr lang="de-DE" smtClean="0"/>
              <a:pPr>
                <a:defRPr/>
              </a:pPr>
              <a:t>16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amond(in)">
                                      <p:cBhvr>
                                        <p:cTn id="7" dur="1000"/>
                                        <p:tgtEl>
                                          <p:spTgt spid="33795"/>
                                        </p:tgtEl>
                                      </p:cBhvr>
                                    </p:animEffect>
                                  </p:childTnLst>
                                </p:cTn>
                              </p:par>
                              <p:par>
                                <p:cTn id="8" presetID="8" presetClass="entr" presetSubtype="16" fill="hold" nodeType="withEffect">
                                  <p:stCondLst>
                                    <p:cond delay="0"/>
                                  </p:stCondLst>
                                  <p:childTnLst>
                                    <p:set>
                                      <p:cBhvr>
                                        <p:cTn id="9" dur="1" fill="hold">
                                          <p:stCondLst>
                                            <p:cond delay="0"/>
                                          </p:stCondLst>
                                        </p:cTn>
                                        <p:tgtEl>
                                          <p:spTgt spid="97282"/>
                                        </p:tgtEl>
                                        <p:attrNameLst>
                                          <p:attrName>style.visibility</p:attrName>
                                        </p:attrNameLst>
                                      </p:cBhvr>
                                      <p:to>
                                        <p:strVal val="visible"/>
                                      </p:to>
                                    </p:set>
                                    <p:animEffect transition="in" filter="diamond(in)">
                                      <p:cBhvr>
                                        <p:cTn id="10" dur="10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eaLnBrk="1" hangingPunct="1"/>
            <a:r>
              <a:rPr lang="de-DE" sz="4000" b="1" smtClean="0"/>
              <a:t>Abstimmung über Satzung</a:t>
            </a:r>
          </a:p>
        </p:txBody>
      </p:sp>
      <p:pic>
        <p:nvPicPr>
          <p:cNvPr id="98306" name="Picture 2"/>
          <p:cNvPicPr>
            <a:picLocks noChangeAspect="1" noChangeArrowheads="1"/>
          </p:cNvPicPr>
          <p:nvPr/>
        </p:nvPicPr>
        <p:blipFill>
          <a:blip r:embed="rId3" cstate="screen"/>
          <a:srcRect/>
          <a:stretch>
            <a:fillRect/>
          </a:stretch>
        </p:blipFill>
        <p:spPr bwMode="auto">
          <a:xfrm>
            <a:off x="1475656" y="1610798"/>
            <a:ext cx="6240000"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liennummernplatzhalter 4"/>
          <p:cNvSpPr>
            <a:spLocks noGrp="1"/>
          </p:cNvSpPr>
          <p:nvPr>
            <p:ph type="sldNum" sz="quarter" idx="12"/>
          </p:nvPr>
        </p:nvSpPr>
        <p:spPr/>
        <p:txBody>
          <a:bodyPr/>
          <a:lstStyle/>
          <a:p>
            <a:pPr>
              <a:defRPr/>
            </a:pPr>
            <a:fld id="{9BFD4BA2-0133-4AE9-8C2C-9BDD65A3324D}" type="slidenum">
              <a:rPr lang="de-DE" smtClean="0"/>
              <a:pPr>
                <a:defRPr/>
              </a:pPr>
              <a:t>17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out)">
                                      <p:cBhvr>
                                        <p:cTn id="7" dur="1000"/>
                                        <p:tgtEl>
                                          <p:spTgt spid="34818"/>
                                        </p:tgtEl>
                                      </p:cBhvr>
                                    </p:animEffect>
                                  </p:childTnLst>
                                </p:cTn>
                              </p:par>
                              <p:par>
                                <p:cTn id="8" presetID="8" presetClass="entr" presetSubtype="32" fill="hold" nodeType="withEffect">
                                  <p:stCondLst>
                                    <p:cond delay="0"/>
                                  </p:stCondLst>
                                  <p:childTnLst>
                                    <p:set>
                                      <p:cBhvr>
                                        <p:cTn id="9" dur="1" fill="hold">
                                          <p:stCondLst>
                                            <p:cond delay="0"/>
                                          </p:stCondLst>
                                        </p:cTn>
                                        <p:tgtEl>
                                          <p:spTgt spid="98306"/>
                                        </p:tgtEl>
                                        <p:attrNameLst>
                                          <p:attrName>style.visibility</p:attrName>
                                        </p:attrNameLst>
                                      </p:cBhvr>
                                      <p:to>
                                        <p:strVal val="visible"/>
                                      </p:to>
                                    </p:set>
                                    <p:animEffect transition="in" filter="diamond(out)">
                                      <p:cBhvr>
                                        <p:cTn id="10" dur="1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screen"/>
          <a:srcRect/>
          <a:stretch>
            <a:fillRect/>
          </a:stretch>
        </p:blipFill>
        <p:spPr bwMode="auto">
          <a:xfrm>
            <a:off x="498475" y="1125538"/>
            <a:ext cx="8250238" cy="54721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5843" name="Titel 2"/>
          <p:cNvSpPr>
            <a:spLocks noGrp="1"/>
          </p:cNvSpPr>
          <p:nvPr>
            <p:ph type="title"/>
          </p:nvPr>
        </p:nvSpPr>
        <p:spPr>
          <a:xfrm>
            <a:off x="457200" y="44450"/>
            <a:ext cx="8229600" cy="1143000"/>
          </a:xfrm>
        </p:spPr>
        <p:txBody>
          <a:bodyPr/>
          <a:lstStyle/>
          <a:p>
            <a:pPr eaLnBrk="1" hangingPunct="1"/>
            <a:r>
              <a:rPr lang="de-DE" b="1" smtClean="0"/>
              <a:t>Neue Vorstandschaft</a:t>
            </a:r>
          </a:p>
        </p:txBody>
      </p:sp>
      <p:sp>
        <p:nvSpPr>
          <p:cNvPr id="5" name="Foliennummernplatzhalter 4"/>
          <p:cNvSpPr>
            <a:spLocks noGrp="1"/>
          </p:cNvSpPr>
          <p:nvPr>
            <p:ph type="sldNum" sz="quarter" idx="12"/>
          </p:nvPr>
        </p:nvSpPr>
        <p:spPr/>
        <p:txBody>
          <a:bodyPr/>
          <a:lstStyle/>
          <a:p>
            <a:pPr>
              <a:defRPr/>
            </a:pPr>
            <a:fld id="{8CB81E94-FBBA-49C3-B44A-2FD8F5953C05}" type="slidenum">
              <a:rPr lang="de-DE" smtClean="0"/>
              <a:pPr>
                <a:defRPr/>
              </a:pPr>
              <a:t>18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amond(in)">
                                      <p:cBhvr>
                                        <p:cTn id="7" dur="1000"/>
                                        <p:tgtEl>
                                          <p:spTgt spid="35843"/>
                                        </p:tgtEl>
                                      </p:cBhvr>
                                    </p:animEffect>
                                  </p:childTnLst>
                                </p:cTn>
                              </p:par>
                              <p:par>
                                <p:cTn id="8" presetID="8" presetClass="entr" presetSubtype="16"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filter="diamond(in)">
                                      <p:cBhvr>
                                        <p:cTn id="10"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547813" y="765175"/>
            <a:ext cx="6624637" cy="1755775"/>
          </a:xfrm>
          <a:prstGeom prst="rect">
            <a:avLst/>
          </a:prstGeom>
          <a:noFill/>
          <a:ln w="9525">
            <a:noFill/>
            <a:miter lim="800000"/>
            <a:headEnd/>
            <a:tailEnd/>
          </a:ln>
        </p:spPr>
        <p:txBody>
          <a:bodyPr anchor="ctr">
            <a:spAutoFit/>
          </a:bodyPr>
          <a:lstStyle/>
          <a:p>
            <a:pPr lvl="1" eaLnBrk="0" hangingPunct="0"/>
            <a:r>
              <a:rPr lang="de-DE" sz="1200" b="1">
                <a:latin typeface="Calibri" pitchFamily="34" charset="0"/>
                <a:ea typeface="Calibri" pitchFamily="34" charset="0"/>
                <a:cs typeface="Calibri" pitchFamily="34" charset="0"/>
              </a:rPr>
              <a:t>	  </a:t>
            </a:r>
            <a:r>
              <a:rPr lang="de-DE" sz="2700" b="1">
                <a:solidFill>
                  <a:srgbClr val="FF0000"/>
                </a:solidFill>
                <a:latin typeface="Calibri" pitchFamily="34" charset="0"/>
                <a:ea typeface="Calibri" pitchFamily="34" charset="0"/>
                <a:cs typeface="Calibri" pitchFamily="34" charset="0"/>
              </a:rPr>
              <a:t>Eingetragener Verein    „e. V.“</a:t>
            </a:r>
            <a:endParaRPr lang="de-DE" sz="2700">
              <a:solidFill>
                <a:srgbClr val="FF0000"/>
              </a:solidFill>
              <a:latin typeface="Calibri" pitchFamily="34" charset="0"/>
            </a:endParaRPr>
          </a:p>
          <a:p>
            <a:pPr eaLnBrk="0" hangingPunct="0"/>
            <a:r>
              <a:rPr lang="de-DE" sz="2700" b="1">
                <a:solidFill>
                  <a:srgbClr val="FF0000"/>
                </a:solidFill>
                <a:latin typeface="Calibri" pitchFamily="34" charset="0"/>
                <a:ea typeface="Calibri" pitchFamily="34" charset="0"/>
                <a:cs typeface="Calibri" pitchFamily="34" charset="0"/>
              </a:rPr>
              <a:t>      </a:t>
            </a:r>
          </a:p>
          <a:p>
            <a:pPr eaLnBrk="0" hangingPunct="0"/>
            <a:r>
              <a:rPr lang="de-DE" sz="2700" b="1">
                <a:latin typeface="Calibri" pitchFamily="34" charset="0"/>
                <a:ea typeface="Calibri" pitchFamily="34" charset="0"/>
                <a:cs typeface="Calibri" pitchFamily="34" charset="0"/>
              </a:rPr>
              <a:t>=	  Rechtsfähiger Verein</a:t>
            </a:r>
            <a:endParaRPr lang="de-DE" sz="2700">
              <a:latin typeface="Calibri" pitchFamily="34" charset="0"/>
            </a:endParaRPr>
          </a:p>
          <a:p>
            <a:pPr eaLnBrk="0" hangingPunct="0"/>
            <a:endParaRPr lang="de-DE" sz="2700">
              <a:latin typeface="Calibri" pitchFamily="34" charset="0"/>
            </a:endParaRPr>
          </a:p>
        </p:txBody>
      </p:sp>
      <p:sp>
        <p:nvSpPr>
          <p:cNvPr id="4101" name="Rectangle 5"/>
          <p:cNvSpPr>
            <a:spLocks noChangeArrowheads="1"/>
          </p:cNvSpPr>
          <p:nvPr/>
        </p:nvSpPr>
        <p:spPr bwMode="auto">
          <a:xfrm>
            <a:off x="971550" y="2924175"/>
            <a:ext cx="6802438" cy="2520950"/>
          </a:xfrm>
          <a:prstGeom prst="rect">
            <a:avLst/>
          </a:prstGeom>
          <a:noFill/>
          <a:ln w="9525">
            <a:noFill/>
            <a:miter lim="800000"/>
            <a:headEnd/>
            <a:tailEnd/>
          </a:ln>
        </p:spPr>
        <p:txBody>
          <a:bodyPr anchor="ctr">
            <a:spAutoFit/>
          </a:bodyPr>
          <a:lstStyle/>
          <a:p>
            <a:pPr lvl="3" eaLnBrk="0" hangingPunct="0"/>
            <a:r>
              <a:rPr lang="de-DE" sz="2600" b="1" dirty="0">
                <a:solidFill>
                  <a:srgbClr val="FFFF00"/>
                </a:solidFill>
                <a:latin typeface="Calibri" pitchFamily="34" charset="0"/>
                <a:ea typeface="Calibri" pitchFamily="34" charset="0"/>
                <a:cs typeface="Calibri" pitchFamily="34" charset="0"/>
              </a:rPr>
              <a:t>   </a:t>
            </a:r>
            <a:r>
              <a:rPr lang="de-DE" sz="2700" b="1" dirty="0">
                <a:solidFill>
                  <a:srgbClr val="00B050"/>
                </a:solidFill>
                <a:latin typeface="Calibri" pitchFamily="34" charset="0"/>
                <a:ea typeface="Calibri" pitchFamily="34" charset="0"/>
                <a:cs typeface="Calibri" pitchFamily="34" charset="0"/>
              </a:rPr>
              <a:t>Nicht eingetragener Verein</a:t>
            </a:r>
          </a:p>
          <a:p>
            <a:pPr eaLnBrk="0" hangingPunct="0"/>
            <a:endParaRPr lang="de-DE" sz="2700" dirty="0">
              <a:latin typeface="Calibri" pitchFamily="34" charset="0"/>
            </a:endParaRPr>
          </a:p>
          <a:p>
            <a:pPr eaLnBrk="0" hangingPunct="0"/>
            <a:r>
              <a:rPr lang="de-DE" sz="2700" b="1" dirty="0">
                <a:latin typeface="Calibri" pitchFamily="34" charset="0"/>
                <a:ea typeface="Calibri" pitchFamily="34" charset="0"/>
                <a:cs typeface="Calibri" pitchFamily="34" charset="0"/>
              </a:rPr>
              <a:t>      =	         Nicht rechtsfähiger Verein</a:t>
            </a:r>
          </a:p>
          <a:p>
            <a:pPr eaLnBrk="0" hangingPunct="0"/>
            <a:endParaRPr lang="de-DE" sz="2600" dirty="0">
              <a:latin typeface="Calibri" pitchFamily="34" charset="0"/>
            </a:endParaRPr>
          </a:p>
          <a:p>
            <a:pPr eaLnBrk="0" hangingPunct="0"/>
            <a:r>
              <a:rPr lang="de-DE" sz="2600" b="1" dirty="0">
                <a:latin typeface="Calibri" pitchFamily="34" charset="0"/>
                <a:ea typeface="Calibri" pitchFamily="34" charset="0"/>
                <a:cs typeface="Calibri" pitchFamily="34" charset="0"/>
              </a:rPr>
              <a:t>	</a:t>
            </a:r>
            <a:endParaRPr lang="de-DE" sz="2600" dirty="0">
              <a:latin typeface="Calibri" pitchFamily="34" charset="0"/>
            </a:endParaRPr>
          </a:p>
          <a:p>
            <a:pPr eaLnBrk="0" hangingPunct="0"/>
            <a:endParaRPr lang="de-DE" sz="2600" dirty="0">
              <a:latin typeface="Calibri" pitchFamily="34" charset="0"/>
            </a:endParaRPr>
          </a:p>
        </p:txBody>
      </p:sp>
      <p:sp>
        <p:nvSpPr>
          <p:cNvPr id="9" name="Rechteck 8"/>
          <p:cNvSpPr>
            <a:spLocks noChangeArrowheads="1"/>
          </p:cNvSpPr>
          <p:nvPr/>
        </p:nvSpPr>
        <p:spPr bwMode="auto">
          <a:xfrm>
            <a:off x="1692275" y="5300663"/>
            <a:ext cx="5473700" cy="508000"/>
          </a:xfrm>
          <a:prstGeom prst="rect">
            <a:avLst/>
          </a:prstGeom>
          <a:noFill/>
          <a:ln w="9525">
            <a:noFill/>
            <a:miter lim="800000"/>
            <a:headEnd/>
            <a:tailEnd/>
          </a:ln>
        </p:spPr>
        <p:txBody>
          <a:bodyPr>
            <a:spAutoFit/>
          </a:bodyPr>
          <a:lstStyle/>
          <a:p>
            <a:pPr algn="ctr"/>
            <a:r>
              <a:rPr lang="de-DE" sz="2700" b="1" dirty="0">
                <a:latin typeface="Calibri" pitchFamily="34" charset="0"/>
                <a:ea typeface="Calibri" pitchFamily="34" charset="0"/>
                <a:cs typeface="Calibri" pitchFamily="34" charset="0"/>
              </a:rPr>
              <a:t>Was unterscheidet </a:t>
            </a:r>
            <a:r>
              <a:rPr lang="de-DE" sz="2700" b="1" dirty="0" smtClean="0">
                <a:latin typeface="Calibri" pitchFamily="34" charset="0"/>
                <a:ea typeface="Calibri" pitchFamily="34" charset="0"/>
                <a:cs typeface="Calibri" pitchFamily="34" charset="0"/>
              </a:rPr>
              <a:t>beide </a:t>
            </a:r>
            <a:r>
              <a:rPr lang="de-DE" sz="2700" b="1" dirty="0">
                <a:latin typeface="Calibri" pitchFamily="34" charset="0"/>
                <a:ea typeface="Calibri" pitchFamily="34" charset="0"/>
                <a:cs typeface="Calibri" pitchFamily="34" charset="0"/>
              </a:rPr>
              <a:t>?</a:t>
            </a:r>
            <a:endParaRPr lang="de-DE" sz="2700" dirty="0">
              <a:latin typeface="Calibri" pitchFamily="34" charset="0"/>
            </a:endParaRPr>
          </a:p>
        </p:txBody>
      </p:sp>
      <p:sp>
        <p:nvSpPr>
          <p:cNvPr id="7" name="Foliennummernplatzhalter 6"/>
          <p:cNvSpPr>
            <a:spLocks noGrp="1"/>
          </p:cNvSpPr>
          <p:nvPr>
            <p:ph type="sldNum" sz="quarter" idx="12"/>
          </p:nvPr>
        </p:nvSpPr>
        <p:spPr/>
        <p:txBody>
          <a:bodyPr/>
          <a:lstStyle/>
          <a:p>
            <a:pPr>
              <a:defRPr/>
            </a:pPr>
            <a:fld id="{B75B9C66-79B0-471C-9E62-A6A0D611C113}" type="slidenum">
              <a:rPr lang="de-DE" smtClean="0"/>
              <a:pPr>
                <a:defRPr/>
              </a:pPr>
              <a:t>19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descr="SDC11174.JPG"/>
          <p:cNvPicPr>
            <a:picLocks noChangeAspect="1"/>
          </p:cNvPicPr>
          <p:nvPr/>
        </p:nvPicPr>
        <p:blipFill>
          <a:blip r:embed="rId3" cstate="screen"/>
          <a:stretch>
            <a:fillRect/>
          </a:stretch>
        </p:blipFill>
        <p:spPr>
          <a:xfrm>
            <a:off x="0" y="0"/>
            <a:ext cx="9144000" cy="6858000"/>
          </a:xfrm>
          <a:prstGeom prst="rect">
            <a:avLst/>
          </a:prstGeom>
          <a:ln>
            <a:noFill/>
          </a:ln>
          <a:effectLst>
            <a:softEdge rad="112500"/>
          </a:effectLst>
        </p:spPr>
      </p:pic>
      <p:sp>
        <p:nvSpPr>
          <p:cNvPr id="9" name="Rechteck 8"/>
          <p:cNvSpPr/>
          <p:nvPr/>
        </p:nvSpPr>
        <p:spPr>
          <a:xfrm>
            <a:off x="755576" y="260648"/>
            <a:ext cx="7848872"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de-DE"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Zweigniederlassung Landau    a. d. Isar</a:t>
            </a:r>
          </a:p>
        </p:txBody>
      </p:sp>
      <p:pic>
        <p:nvPicPr>
          <p:cNvPr id="7" name="Grafik 6" descr="SDC11202.JPG"/>
          <p:cNvPicPr>
            <a:picLocks noChangeAspect="1"/>
          </p:cNvPicPr>
          <p:nvPr/>
        </p:nvPicPr>
        <p:blipFill>
          <a:blip r:embed="rId4" cstate="screen"/>
          <a:stretch>
            <a:fillRect/>
          </a:stretch>
        </p:blipFill>
        <p:spPr bwMode="auto">
          <a:xfrm rot="803695">
            <a:off x="5487357" y="3644900"/>
            <a:ext cx="3261356" cy="2429329"/>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hteck 9"/>
          <p:cNvSpPr/>
          <p:nvPr/>
        </p:nvSpPr>
        <p:spPr bwMode="auto">
          <a:xfrm rot="407233">
            <a:off x="5292725" y="6059585"/>
            <a:ext cx="3268460" cy="400110"/>
          </a:xfrm>
          <a:prstGeom prst="rect">
            <a:avLst/>
          </a:prstGeom>
          <a:solidFill>
            <a:schemeClr val="bg1"/>
          </a:solidFill>
          <a:ln w="88900">
            <a:solidFill>
              <a:schemeClr val="bg1"/>
            </a:solidFill>
            <a:miter lim="800000"/>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de-DE"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Wolfgang Müller</a:t>
            </a:r>
          </a:p>
        </p:txBody>
      </p:sp>
      <p:sp>
        <p:nvSpPr>
          <p:cNvPr id="8" name="Foliennummernplatzhalter 7"/>
          <p:cNvSpPr>
            <a:spLocks noGrp="1"/>
          </p:cNvSpPr>
          <p:nvPr>
            <p:ph type="sldNum" sz="quarter" idx="12"/>
          </p:nvPr>
        </p:nvSpPr>
        <p:spPr/>
        <p:txBody>
          <a:bodyPr/>
          <a:lstStyle/>
          <a:p>
            <a:pPr>
              <a:defRPr/>
            </a:pPr>
            <a:fld id="{84D95550-99AD-480F-8EB0-2304A6E6BB5B}" type="slidenum">
              <a:rPr lang="de-DE" smtClean="0"/>
              <a:pPr>
                <a:defRPr/>
              </a:pPr>
              <a:t>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3" name="Titel 2"/>
          <p:cNvSpPr>
            <a:spLocks noGrp="1"/>
          </p:cNvSpPr>
          <p:nvPr>
            <p:ph type="title" idx="4294967295"/>
          </p:nvPr>
        </p:nvSpPr>
        <p:spPr>
          <a:xfrm>
            <a:off x="584200" y="-109538"/>
            <a:ext cx="8229600" cy="1143001"/>
          </a:xfrm>
        </p:spPr>
        <p:txBody>
          <a:bodyPr/>
          <a:lstStyle/>
          <a:p>
            <a:pPr eaLnBrk="1" hangingPunct="1"/>
            <a:r>
              <a:rPr lang="de-DE" sz="3100" b="1" u="sng" smtClean="0">
                <a:solidFill>
                  <a:srgbClr val="FF0000"/>
                </a:solidFill>
              </a:rPr>
              <a:t>Eingetragener Verein    (Bezeichnung ….. e. V.)</a:t>
            </a:r>
          </a:p>
        </p:txBody>
      </p:sp>
      <p:sp>
        <p:nvSpPr>
          <p:cNvPr id="5124" name="Rectangle 4"/>
          <p:cNvSpPr>
            <a:spLocks noChangeArrowheads="1"/>
          </p:cNvSpPr>
          <p:nvPr/>
        </p:nvSpPr>
        <p:spPr bwMode="auto">
          <a:xfrm>
            <a:off x="539750" y="5467350"/>
            <a:ext cx="7775575" cy="1154113"/>
          </a:xfrm>
          <a:prstGeom prst="rect">
            <a:avLst/>
          </a:prstGeom>
          <a:noFill/>
          <a:ln w="9525">
            <a:solidFill>
              <a:schemeClr val="tx1"/>
            </a:solidFill>
            <a:miter lim="800000"/>
            <a:headEnd/>
            <a:tailEnd/>
          </a:ln>
        </p:spPr>
        <p:txBody>
          <a:bodyPr anchor="ctr">
            <a:spAutoFit/>
          </a:bodyPr>
          <a:lstStyle/>
          <a:p>
            <a:pPr eaLnBrk="0" hangingPunct="0"/>
            <a:r>
              <a:rPr lang="de-DE" b="1" u="sng">
                <a:solidFill>
                  <a:srgbClr val="FF0000"/>
                </a:solidFill>
                <a:ea typeface="Calibri" pitchFamily="34" charset="0"/>
                <a:cs typeface="Calibri" pitchFamily="34" charset="0"/>
              </a:rPr>
              <a:t>Wichtig!</a:t>
            </a:r>
            <a:endParaRPr lang="de-DE" b="1">
              <a:solidFill>
                <a:srgbClr val="FF0000"/>
              </a:solidFill>
              <a:ea typeface="Calibri" pitchFamily="34" charset="0"/>
              <a:cs typeface="Calibri" pitchFamily="34" charset="0"/>
            </a:endParaRPr>
          </a:p>
          <a:p>
            <a:pPr eaLnBrk="0" hangingPunct="0"/>
            <a:endParaRPr lang="de-DE" sz="1000" b="1"/>
          </a:p>
          <a:p>
            <a:pPr eaLnBrk="0" hangingPunct="0"/>
            <a:r>
              <a:rPr lang="de-DE">
                <a:ea typeface="Calibri" pitchFamily="34" charset="0"/>
                <a:cs typeface="Calibri" pitchFamily="34" charset="0"/>
              </a:rPr>
              <a:t>Für Schulden des Vereins haften grundsätzlich dann nicht die Vereinsmitglieder, sondern der Verein mit seinem</a:t>
            </a:r>
            <a:r>
              <a:rPr lang="de-DE"/>
              <a:t> </a:t>
            </a:r>
            <a:r>
              <a:rPr lang="de-DE">
                <a:ea typeface="Calibri" pitchFamily="34" charset="0"/>
                <a:cs typeface="Calibri" pitchFamily="34" charset="0"/>
              </a:rPr>
              <a:t>Vermögen.</a:t>
            </a:r>
            <a:endParaRPr lang="de-DE"/>
          </a:p>
          <a:p>
            <a:pPr eaLnBrk="0" hangingPunct="0"/>
            <a:endParaRPr lang="de-DE" sz="500"/>
          </a:p>
        </p:txBody>
      </p:sp>
      <p:sp>
        <p:nvSpPr>
          <p:cNvPr id="3077" name="Rectangle 5"/>
          <p:cNvSpPr>
            <a:spLocks noChangeArrowheads="1"/>
          </p:cNvSpPr>
          <p:nvPr/>
        </p:nvSpPr>
        <p:spPr bwMode="auto">
          <a:xfrm>
            <a:off x="539750" y="1039813"/>
            <a:ext cx="8424863" cy="4524375"/>
          </a:xfrm>
          <a:prstGeom prst="rect">
            <a:avLst/>
          </a:prstGeom>
          <a:noFill/>
          <a:ln w="9525">
            <a:noFill/>
            <a:miter lim="800000"/>
            <a:headEnd/>
            <a:tailEnd/>
          </a:ln>
        </p:spPr>
        <p:txBody>
          <a:bodyPr anchor="ctr">
            <a:spAutoFit/>
          </a:bodyPr>
          <a:lstStyle/>
          <a:p>
            <a:pPr eaLnBrk="0" hangingPunct="0"/>
            <a:r>
              <a:rPr lang="de-DE">
                <a:ea typeface="Calibri" pitchFamily="34" charset="0"/>
                <a:cs typeface="Calibri" pitchFamily="34" charset="0"/>
              </a:rPr>
              <a:t>auf Antrag über einen beauftragten Notar</a:t>
            </a:r>
            <a:endParaRPr lang="de-DE"/>
          </a:p>
          <a:p>
            <a:pPr eaLnBrk="0" hangingPunct="0"/>
            <a:r>
              <a:rPr lang="de-DE">
                <a:ea typeface="Calibri" pitchFamily="34" charset="0"/>
                <a:cs typeface="Calibri" pitchFamily="34" charset="0"/>
              </a:rPr>
              <a:t>Eintragung ins Vereinsregister (zuständiges Amtsgericht)</a:t>
            </a:r>
          </a:p>
          <a:p>
            <a:pPr eaLnBrk="0" hangingPunct="0"/>
            <a:endParaRPr lang="de-DE"/>
          </a:p>
          <a:p>
            <a:pPr eaLnBrk="0" hangingPunct="0">
              <a:buFont typeface="Wingdings" pitchFamily="2" charset="2"/>
              <a:buChar char="Ø"/>
            </a:pPr>
            <a:r>
              <a:rPr lang="de-DE">
                <a:ea typeface="Calibri" pitchFamily="34" charset="0"/>
                <a:cs typeface="Calibri" pitchFamily="34" charset="0"/>
              </a:rPr>
              <a:t>  Satzung (mindestens von 7 Mitgliedern unterschrieben)</a:t>
            </a:r>
            <a:endParaRPr lang="de-DE"/>
          </a:p>
          <a:p>
            <a:pPr eaLnBrk="0" hangingPunct="0"/>
            <a:r>
              <a:rPr lang="de-DE">
                <a:ea typeface="Calibri" pitchFamily="34" charset="0"/>
                <a:cs typeface="Calibri" pitchFamily="34" charset="0"/>
              </a:rPr>
              <a:t>     bei gegründeten Vereinen auch das Gründungsprotokoll</a:t>
            </a:r>
          </a:p>
          <a:p>
            <a:pPr eaLnBrk="0" hangingPunct="0"/>
            <a:endParaRPr lang="de-DE" sz="900"/>
          </a:p>
          <a:p>
            <a:pPr eaLnBrk="0" hangingPunct="0">
              <a:buFont typeface="Wingdings" pitchFamily="2" charset="2"/>
              <a:buChar char="Ø"/>
            </a:pPr>
            <a:r>
              <a:rPr lang="de-DE">
                <a:ea typeface="Calibri" pitchFamily="34" charset="0"/>
                <a:cs typeface="Calibri" pitchFamily="34" charset="0"/>
              </a:rPr>
              <a:t>  Idealverein (§ 21 BGB) muss vorliegen</a:t>
            </a:r>
          </a:p>
          <a:p>
            <a:pPr eaLnBrk="0" hangingPunct="0"/>
            <a:endParaRPr lang="de-DE" sz="900"/>
          </a:p>
          <a:p>
            <a:pPr eaLnBrk="0" hangingPunct="0">
              <a:buFont typeface="Wingdings" pitchFamily="2" charset="2"/>
              <a:buChar char="Ø"/>
            </a:pPr>
            <a:r>
              <a:rPr lang="de-DE">
                <a:ea typeface="Calibri" pitchFamily="34" charset="0"/>
                <a:cs typeface="Calibri" pitchFamily="34" charset="0"/>
              </a:rPr>
              <a:t>  (wirtschaftliche Tätigkeit darf nicht mehr als 90 %</a:t>
            </a:r>
            <a:endParaRPr lang="de-DE"/>
          </a:p>
          <a:p>
            <a:pPr eaLnBrk="0" hangingPunct="0"/>
            <a:r>
              <a:rPr lang="de-DE">
                <a:ea typeface="Calibri" pitchFamily="34" charset="0"/>
                <a:cs typeface="Calibri" pitchFamily="34" charset="0"/>
              </a:rPr>
              <a:t>     der Gesamtaktivitäten ausmachen; „Gepräge“ ist </a:t>
            </a:r>
            <a:endParaRPr lang="de-DE"/>
          </a:p>
          <a:p>
            <a:pPr eaLnBrk="0" hangingPunct="0"/>
            <a:r>
              <a:rPr lang="de-DE">
                <a:ea typeface="Calibri" pitchFamily="34" charset="0"/>
                <a:cs typeface="Calibri" pitchFamily="34" charset="0"/>
              </a:rPr>
              <a:t>     entscheidend)</a:t>
            </a:r>
          </a:p>
          <a:p>
            <a:pPr eaLnBrk="0" hangingPunct="0"/>
            <a:endParaRPr lang="de-DE"/>
          </a:p>
          <a:p>
            <a:pPr eaLnBrk="0" hangingPunct="0"/>
            <a:r>
              <a:rPr lang="de-DE">
                <a:ea typeface="Calibri" pitchFamily="34" charset="0"/>
                <a:cs typeface="Calibri" pitchFamily="34" charset="0"/>
              </a:rPr>
              <a:t>Mit Eintragung erlangt ein Verein die Rechtsfähigkeit</a:t>
            </a:r>
            <a:endParaRPr lang="de-DE"/>
          </a:p>
          <a:p>
            <a:pPr eaLnBrk="0" hangingPunct="0"/>
            <a:r>
              <a:rPr lang="de-DE">
                <a:ea typeface="Calibri" pitchFamily="34" charset="0"/>
                <a:cs typeface="Calibri" pitchFamily="34" charset="0"/>
              </a:rPr>
              <a:t>und wird zur juristischen Person</a:t>
            </a:r>
            <a:endParaRPr lang="de-DE"/>
          </a:p>
          <a:p>
            <a:pPr eaLnBrk="0" hangingPunct="0"/>
            <a:r>
              <a:rPr lang="de-DE">
                <a:ea typeface="Calibri" pitchFamily="34" charset="0"/>
                <a:cs typeface="Calibri" pitchFamily="34" charset="0"/>
              </a:rPr>
              <a:t>Er wird Träger von Rechten und Pflichten und kann z. B. Verträge abschließen, Vermögen erwerben</a:t>
            </a:r>
            <a:r>
              <a:rPr lang="de-DE"/>
              <a:t> </a:t>
            </a:r>
            <a:r>
              <a:rPr lang="de-DE">
                <a:ea typeface="Calibri" pitchFamily="34" charset="0"/>
                <a:cs typeface="Calibri" pitchFamily="34" charset="0"/>
              </a:rPr>
              <a:t>aber auch klagen und beklagt werden</a:t>
            </a:r>
            <a:endParaRPr lang="de-DE"/>
          </a:p>
          <a:p>
            <a:pPr eaLnBrk="0" hangingPunct="0"/>
            <a:endParaRPr lang="de-DE"/>
          </a:p>
        </p:txBody>
      </p:sp>
      <p:sp>
        <p:nvSpPr>
          <p:cNvPr id="6" name="Foliennummernplatzhalter 5"/>
          <p:cNvSpPr>
            <a:spLocks noGrp="1"/>
          </p:cNvSpPr>
          <p:nvPr>
            <p:ph type="sldNum" sz="quarter" idx="12"/>
          </p:nvPr>
        </p:nvSpPr>
        <p:spPr/>
        <p:txBody>
          <a:bodyPr/>
          <a:lstStyle/>
          <a:p>
            <a:pPr>
              <a:defRPr/>
            </a:pPr>
            <a:fld id="{366FA700-B94F-4EA9-80FB-6B82D5CB76DC}" type="slidenum">
              <a:rPr lang="de-DE" smtClean="0"/>
              <a:pPr>
                <a:defRPr/>
              </a:pPr>
              <a:t>20</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ppt_x"/>
                                          </p:val>
                                        </p:tav>
                                        <p:tav tm="100000">
                                          <p:val>
                                            <p:strVal val="#ppt_x"/>
                                          </p:val>
                                        </p:tav>
                                      </p:tavLst>
                                    </p:anim>
                                    <p:anim calcmode="lin" valueType="num">
                                      <p:cBhvr additive="base">
                                        <p:cTn id="19"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animBg="1"/>
      <p:bldP spid="307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619250" y="981075"/>
          <a:ext cx="8728075" cy="4556125"/>
        </p:xfrm>
        <a:graphic>
          <a:graphicData uri="http://schemas.openxmlformats.org/presentationml/2006/ole">
            <mc:AlternateContent xmlns:mc="http://schemas.openxmlformats.org/markup-compatibility/2006">
              <mc:Choice xmlns:v="urn:schemas-microsoft-com:vml" Requires="v">
                <p:oleObj spid="_x0000_s3086" name="Dokument" r:id="rId4" imgW="5757845" imgH="3012958" progId="Word.Document.12">
                  <p:embed/>
                </p:oleObj>
              </mc:Choice>
              <mc:Fallback>
                <p:oleObj name="Dokument" r:id="rId4" imgW="5757845" imgH="3012958"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81075"/>
                        <a:ext cx="8728075" cy="455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Rectangle 4"/>
          <p:cNvSpPr>
            <a:spLocks noChangeArrowheads="1"/>
          </p:cNvSpPr>
          <p:nvPr/>
        </p:nvSpPr>
        <p:spPr bwMode="auto">
          <a:xfrm>
            <a:off x="900113" y="4498975"/>
            <a:ext cx="7200900" cy="1508125"/>
          </a:xfrm>
          <a:prstGeom prst="rect">
            <a:avLst/>
          </a:prstGeom>
          <a:noFill/>
          <a:ln w="9525">
            <a:solidFill>
              <a:schemeClr val="tx1"/>
            </a:solidFill>
            <a:miter lim="800000"/>
            <a:headEnd/>
            <a:tailEnd/>
          </a:ln>
        </p:spPr>
        <p:txBody>
          <a:bodyPr anchor="ctr">
            <a:spAutoFit/>
          </a:bodyPr>
          <a:lstStyle/>
          <a:p>
            <a:pPr eaLnBrk="0" hangingPunct="0"/>
            <a:r>
              <a:rPr lang="de-DE" b="1" u="sng">
                <a:solidFill>
                  <a:srgbClr val="FF0000"/>
                </a:solidFill>
                <a:latin typeface="Calibri" pitchFamily="34" charset="0"/>
                <a:ea typeface="Calibri" pitchFamily="34" charset="0"/>
                <a:cs typeface="Calibri" pitchFamily="34" charset="0"/>
              </a:rPr>
              <a:t>Wichtig !</a:t>
            </a:r>
            <a:endParaRPr lang="de-DE" u="sng">
              <a:solidFill>
                <a:srgbClr val="FF0000"/>
              </a:solidFill>
              <a:latin typeface="Calibri" pitchFamily="34" charset="0"/>
            </a:endParaRPr>
          </a:p>
          <a:p>
            <a:pPr eaLnBrk="0" hangingPunct="0"/>
            <a:endParaRPr lang="de-DE" sz="1200">
              <a:solidFill>
                <a:srgbClr val="FF0000"/>
              </a:solidFill>
              <a:latin typeface="Calibri" pitchFamily="34" charset="0"/>
            </a:endParaRPr>
          </a:p>
          <a:p>
            <a:pPr eaLnBrk="0" hangingPunct="0"/>
            <a:r>
              <a:rPr lang="de-DE">
                <a:latin typeface="Calibri" pitchFamily="34" charset="0"/>
                <a:ea typeface="Calibri" pitchFamily="34" charset="0"/>
                <a:cs typeface="Calibri" pitchFamily="34" charset="0"/>
              </a:rPr>
              <a:t>Mitglieder haften für die Schulden des Vereins  im Rahmen ihres Anteil am Vereinsvermögen (bei ideellen Vereinen)</a:t>
            </a:r>
          </a:p>
          <a:p>
            <a:pPr eaLnBrk="0" hangingPunct="0"/>
            <a:endParaRPr lang="de-DE" sz="800">
              <a:latin typeface="Calibri" pitchFamily="34" charset="0"/>
            </a:endParaRPr>
          </a:p>
          <a:p>
            <a:pPr eaLnBrk="0" hangingPunct="0"/>
            <a:r>
              <a:rPr lang="de-DE">
                <a:latin typeface="Calibri" pitchFamily="34" charset="0"/>
                <a:ea typeface="Calibri" pitchFamily="34" charset="0"/>
                <a:cs typeface="Calibri" pitchFamily="34" charset="0"/>
              </a:rPr>
              <a:t>Der für ein Rechtsgeschäft Handelnde haftet persönlich</a:t>
            </a:r>
            <a:endParaRPr lang="de-DE">
              <a:latin typeface="Calibri" pitchFamily="34" charset="0"/>
            </a:endParaRPr>
          </a:p>
        </p:txBody>
      </p:sp>
      <p:sp>
        <p:nvSpPr>
          <p:cNvPr id="3077" name="Rectangle 5"/>
          <p:cNvSpPr>
            <a:spLocks noChangeArrowheads="1"/>
          </p:cNvSpPr>
          <p:nvPr/>
        </p:nvSpPr>
        <p:spPr bwMode="auto">
          <a:xfrm>
            <a:off x="1979613" y="404813"/>
            <a:ext cx="4600575" cy="569912"/>
          </a:xfrm>
          <a:prstGeom prst="rect">
            <a:avLst/>
          </a:prstGeom>
          <a:noFill/>
          <a:ln w="9525">
            <a:noFill/>
            <a:miter lim="800000"/>
            <a:headEnd/>
            <a:tailEnd/>
          </a:ln>
        </p:spPr>
        <p:txBody>
          <a:bodyPr wrap="none" anchor="ctr">
            <a:spAutoFit/>
          </a:bodyPr>
          <a:lstStyle/>
          <a:p>
            <a:pPr algn="ctr"/>
            <a:r>
              <a:rPr lang="de-DE" sz="3100" b="1" u="sng">
                <a:solidFill>
                  <a:srgbClr val="00B050"/>
                </a:solidFill>
                <a:latin typeface="Calibri" pitchFamily="34" charset="0"/>
                <a:ea typeface="Calibri" pitchFamily="34" charset="0"/>
                <a:cs typeface="Calibri" pitchFamily="34" charset="0"/>
              </a:rPr>
              <a:t>Nicht eingetragener Verein</a:t>
            </a:r>
            <a:endParaRPr lang="de-DE" sz="3100" u="sng">
              <a:latin typeface="Calibri" pitchFamily="34" charset="0"/>
            </a:endParaRPr>
          </a:p>
        </p:txBody>
      </p:sp>
      <p:sp>
        <p:nvSpPr>
          <p:cNvPr id="7" name="Foliennummernplatzhalter 6"/>
          <p:cNvSpPr>
            <a:spLocks noGrp="1"/>
          </p:cNvSpPr>
          <p:nvPr>
            <p:ph type="sldNum" sz="quarter" idx="12"/>
          </p:nvPr>
        </p:nvSpPr>
        <p:spPr/>
        <p:txBody>
          <a:bodyPr/>
          <a:lstStyle/>
          <a:p>
            <a:pPr>
              <a:defRPr/>
            </a:pPr>
            <a:fld id="{CEC502E0-8D0F-4B30-B69E-F95F250C54A8}" type="slidenum">
              <a:rPr lang="de-DE" smtClean="0"/>
              <a:pPr>
                <a:defRPr/>
              </a:pPr>
              <a:t>21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additive="base">
                                        <p:cTn id="18" dur="500" fill="hold"/>
                                        <p:tgtEl>
                                          <p:spTgt spid="6148"/>
                                        </p:tgtEl>
                                        <p:attrNameLst>
                                          <p:attrName>ppt_x</p:attrName>
                                        </p:attrNameLst>
                                      </p:cBhvr>
                                      <p:tavLst>
                                        <p:tav tm="0">
                                          <p:val>
                                            <p:strVal val="#ppt_x"/>
                                          </p:val>
                                        </p:tav>
                                        <p:tav tm="100000">
                                          <p:val>
                                            <p:strVal val="#ppt_x"/>
                                          </p:val>
                                        </p:tav>
                                      </p:tavLst>
                                    </p:anim>
                                    <p:anim calcmode="lin" valueType="num">
                                      <p:cBhvr additive="base">
                                        <p:cTn id="19"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307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755650" y="1341438"/>
            <a:ext cx="7556500" cy="5040312"/>
          </a:xfrm>
          <a:prstGeom prst="rect">
            <a:avLst/>
          </a:prstGeom>
          <a:noFill/>
          <a:ln w="9525">
            <a:noFill/>
            <a:miter lim="800000"/>
            <a:headEnd/>
            <a:tailEnd/>
          </a:ln>
        </p:spPr>
      </p:pic>
      <p:sp>
        <p:nvSpPr>
          <p:cNvPr id="3" name="Titel 2"/>
          <p:cNvSpPr>
            <a:spLocks noGrp="1"/>
          </p:cNvSpPr>
          <p:nvPr>
            <p:ph type="title"/>
          </p:nvPr>
        </p:nvSpPr>
        <p:spPr/>
        <p:txBody>
          <a:bodyPr/>
          <a:lstStyle/>
          <a:p>
            <a:pPr eaLnBrk="1" hangingPunct="1"/>
            <a:r>
              <a:rPr lang="de-DE" sz="4000" b="1" smtClean="0"/>
              <a:t>Altneihauser Feuerwehrkapll‘n</a:t>
            </a:r>
          </a:p>
        </p:txBody>
      </p:sp>
      <p:sp>
        <p:nvSpPr>
          <p:cNvPr id="5" name="Foliennummernplatzhalter 4"/>
          <p:cNvSpPr>
            <a:spLocks noGrp="1"/>
          </p:cNvSpPr>
          <p:nvPr>
            <p:ph type="sldNum" sz="quarter" idx="12"/>
          </p:nvPr>
        </p:nvSpPr>
        <p:spPr/>
        <p:txBody>
          <a:bodyPr/>
          <a:lstStyle/>
          <a:p>
            <a:pPr>
              <a:defRPr/>
            </a:pPr>
            <a:fld id="{35408955-AB8A-418E-AB8B-972389A76DB0}" type="slidenum">
              <a:rPr lang="de-DE" smtClean="0"/>
              <a:pPr>
                <a:defRPr/>
              </a:pPr>
              <a:t>22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92162"/>
                                        </p:tgtEl>
                                        <p:attrNameLst>
                                          <p:attrName>style.visibility</p:attrName>
                                        </p:attrNameLst>
                                      </p:cBhvr>
                                      <p:to>
                                        <p:strVal val="visible"/>
                                      </p:to>
                                    </p:set>
                                    <p:animEffect transition="in" filter="blinds(horizontal)">
                                      <p:cBhvr>
                                        <p:cTn id="10"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638175" y="827088"/>
          <a:ext cx="8158163" cy="6022975"/>
        </p:xfrm>
        <a:graphic>
          <a:graphicData uri="http://schemas.openxmlformats.org/presentationml/2006/ole">
            <mc:AlternateContent xmlns:mc="http://schemas.openxmlformats.org/markup-compatibility/2006">
              <mc:Choice xmlns:v="urn:schemas-microsoft-com:vml" Requires="v">
                <p:oleObj spid="_x0000_s4110" name="Dokument" r:id="rId4" imgW="5757845" imgH="4267756" progId="Word.Document.12">
                  <p:embed/>
                </p:oleObj>
              </mc:Choice>
              <mc:Fallback>
                <p:oleObj name="Dokument" r:id="rId4" imgW="5757845" imgH="4267756"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827088"/>
                        <a:ext cx="8158163" cy="602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Titel 3"/>
          <p:cNvSpPr>
            <a:spLocks noGrp="1"/>
          </p:cNvSpPr>
          <p:nvPr>
            <p:ph type="title" idx="4294967295"/>
          </p:nvPr>
        </p:nvSpPr>
        <p:spPr>
          <a:xfrm>
            <a:off x="539750" y="125413"/>
            <a:ext cx="8229600" cy="1143000"/>
          </a:xfrm>
        </p:spPr>
        <p:txBody>
          <a:bodyPr/>
          <a:lstStyle/>
          <a:p>
            <a:pPr eaLnBrk="1" hangingPunct="1"/>
            <a:r>
              <a:rPr lang="de-DE" sz="3600" b="1" smtClean="0"/>
              <a:t>Beispiel für Haftung</a:t>
            </a:r>
          </a:p>
        </p:txBody>
      </p:sp>
      <p:sp>
        <p:nvSpPr>
          <p:cNvPr id="7172" name="Rectangle 4"/>
          <p:cNvSpPr>
            <a:spLocks noChangeArrowheads="1"/>
          </p:cNvSpPr>
          <p:nvPr/>
        </p:nvSpPr>
        <p:spPr bwMode="auto">
          <a:xfrm>
            <a:off x="554038" y="3960813"/>
            <a:ext cx="4279900" cy="1555750"/>
          </a:xfrm>
          <a:prstGeom prst="rect">
            <a:avLst/>
          </a:prstGeom>
          <a:noFill/>
          <a:ln w="9525">
            <a:noFill/>
            <a:miter lim="800000"/>
            <a:headEnd/>
            <a:tailEnd/>
          </a:ln>
        </p:spPr>
        <p:txBody>
          <a:bodyPr wrap="none" anchor="ctr">
            <a:spAutoFit/>
          </a:bodyPr>
          <a:lstStyle/>
          <a:p>
            <a:pPr eaLnBrk="0" hangingPunct="0"/>
            <a:r>
              <a:rPr lang="de-DE" sz="1600" u="sng">
                <a:solidFill>
                  <a:srgbClr val="00B050"/>
                </a:solidFill>
                <a:latin typeface="Calibri" pitchFamily="34" charset="0"/>
                <a:ea typeface="Calibri" pitchFamily="34" charset="0"/>
                <a:cs typeface="Calibri" pitchFamily="34" charset="0"/>
              </a:rPr>
              <a:t>beim nicht eingetragenen Verein</a:t>
            </a:r>
          </a:p>
          <a:p>
            <a:pPr eaLnBrk="0" hangingPunct="0"/>
            <a:endParaRPr lang="de-DE" sz="1600">
              <a:latin typeface="Calibri" pitchFamily="34" charset="0"/>
            </a:endParaRPr>
          </a:p>
          <a:p>
            <a:pPr eaLnBrk="0" hangingPunct="0"/>
            <a:r>
              <a:rPr lang="de-DE" sz="1600">
                <a:latin typeface="Calibri" pitchFamily="34" charset="0"/>
                <a:ea typeface="Calibri" pitchFamily="34" charset="0"/>
                <a:cs typeface="Calibri" pitchFamily="34" charset="0"/>
              </a:rPr>
              <a:t>je Mitglied mit 60,00 € (Anteil am Vermögen)</a:t>
            </a:r>
          </a:p>
          <a:p>
            <a:pPr eaLnBrk="0" hangingPunct="0"/>
            <a:endParaRPr lang="de-DE" sz="1600">
              <a:latin typeface="Calibri" pitchFamily="34" charset="0"/>
            </a:endParaRPr>
          </a:p>
          <a:p>
            <a:pPr eaLnBrk="0" hangingPunct="0"/>
            <a:r>
              <a:rPr lang="de-DE" sz="1600">
                <a:latin typeface="Calibri" pitchFamily="34" charset="0"/>
              </a:rPr>
              <a:t>handelnde 1. Vorstand mit 14.000,00 €</a:t>
            </a:r>
          </a:p>
          <a:p>
            <a:pPr eaLnBrk="0" hangingPunct="0"/>
            <a:endParaRPr lang="de-DE" sz="1500">
              <a:latin typeface="Calibri" pitchFamily="34" charset="0"/>
            </a:endParaRPr>
          </a:p>
        </p:txBody>
      </p:sp>
      <p:sp>
        <p:nvSpPr>
          <p:cNvPr id="7173" name="Rectangle 5"/>
          <p:cNvSpPr>
            <a:spLocks noChangeArrowheads="1"/>
          </p:cNvSpPr>
          <p:nvPr/>
        </p:nvSpPr>
        <p:spPr bwMode="auto">
          <a:xfrm>
            <a:off x="568325" y="5461000"/>
            <a:ext cx="7077075" cy="1354138"/>
          </a:xfrm>
          <a:prstGeom prst="rect">
            <a:avLst/>
          </a:prstGeom>
          <a:noFill/>
          <a:ln w="9525">
            <a:noFill/>
            <a:miter lim="800000"/>
            <a:headEnd/>
            <a:tailEnd/>
          </a:ln>
        </p:spPr>
        <p:txBody>
          <a:bodyPr wrap="none" anchor="ctr">
            <a:spAutoFit/>
          </a:bodyPr>
          <a:lstStyle/>
          <a:p>
            <a:pPr eaLnBrk="0" hangingPunct="0"/>
            <a:r>
              <a:rPr lang="de-DE" sz="1600" u="sng">
                <a:solidFill>
                  <a:srgbClr val="FF0000"/>
                </a:solidFill>
                <a:latin typeface="Calibri" pitchFamily="34" charset="0"/>
                <a:ea typeface="Calibri" pitchFamily="34" charset="0"/>
                <a:cs typeface="Calibri" pitchFamily="34" charset="0"/>
              </a:rPr>
              <a:t>beim eingetragenen Verein:</a:t>
            </a:r>
          </a:p>
          <a:p>
            <a:pPr eaLnBrk="0" hangingPunct="0"/>
            <a:endParaRPr lang="de-DE" sz="1600">
              <a:latin typeface="Calibri" pitchFamily="34" charset="0"/>
            </a:endParaRPr>
          </a:p>
          <a:p>
            <a:pPr eaLnBrk="0" hangingPunct="0"/>
            <a:r>
              <a:rPr lang="de-DE" sz="1600">
                <a:latin typeface="Calibri" pitchFamily="34" charset="0"/>
                <a:ea typeface="Calibri" pitchFamily="34" charset="0"/>
                <a:cs typeface="Calibri" pitchFamily="34" charset="0"/>
              </a:rPr>
              <a:t>Das Vermögen am Veranstaltungstag beträgt 6.000,00 €. Mit dieser Summe</a:t>
            </a:r>
            <a:endParaRPr lang="de-DE" sz="1600">
              <a:latin typeface="Calibri" pitchFamily="34" charset="0"/>
            </a:endParaRPr>
          </a:p>
          <a:p>
            <a:pPr eaLnBrk="0" hangingPunct="0"/>
            <a:r>
              <a:rPr lang="de-DE" sz="1600">
                <a:latin typeface="Calibri" pitchFamily="34" charset="0"/>
                <a:ea typeface="Calibri" pitchFamily="34" charset="0"/>
                <a:cs typeface="Calibri" pitchFamily="34" charset="0"/>
              </a:rPr>
              <a:t>haftet der Verein.</a:t>
            </a:r>
            <a:endParaRPr lang="de-DE" sz="1600">
              <a:latin typeface="Calibri" pitchFamily="34" charset="0"/>
            </a:endParaRPr>
          </a:p>
          <a:p>
            <a:pPr eaLnBrk="0" hangingPunct="0"/>
            <a:endParaRPr lang="de-DE">
              <a:latin typeface="Calibri" pitchFamily="34" charset="0"/>
            </a:endParaRPr>
          </a:p>
        </p:txBody>
      </p:sp>
      <p:sp>
        <p:nvSpPr>
          <p:cNvPr id="7" name="Foliennummernplatzhalter 6"/>
          <p:cNvSpPr>
            <a:spLocks noGrp="1"/>
          </p:cNvSpPr>
          <p:nvPr>
            <p:ph type="sldNum" sz="quarter" idx="12"/>
          </p:nvPr>
        </p:nvSpPr>
        <p:spPr/>
        <p:txBody>
          <a:bodyPr/>
          <a:lstStyle/>
          <a:p>
            <a:pPr>
              <a:defRPr/>
            </a:pPr>
            <a:fld id="{1B6DC78F-5D87-4160-A575-ECCB7FC765B7}" type="slidenum">
              <a:rPr lang="de-DE" smtClean="0"/>
              <a:pPr>
                <a:defRPr/>
              </a:pPr>
              <a:t>23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additive="base">
                                        <p:cTn id="24" dur="500" fill="hold"/>
                                        <p:tgtEl>
                                          <p:spTgt spid="7173"/>
                                        </p:tgtEl>
                                        <p:attrNameLst>
                                          <p:attrName>ppt_x</p:attrName>
                                        </p:attrNameLst>
                                      </p:cBhvr>
                                      <p:tavLst>
                                        <p:tav tm="0">
                                          <p:val>
                                            <p:strVal val="#ppt_x"/>
                                          </p:val>
                                        </p:tav>
                                        <p:tav tm="100000">
                                          <p:val>
                                            <p:strVal val="#ppt_x"/>
                                          </p:val>
                                        </p:tav>
                                      </p:tavLst>
                                    </p:anim>
                                    <p:anim calcmode="lin" valueType="num">
                                      <p:cBhvr additive="base">
                                        <p:cTn id="25"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468313" y="1811338"/>
          <a:ext cx="8601075" cy="2913062"/>
        </p:xfrm>
        <a:graphic>
          <a:graphicData uri="http://schemas.openxmlformats.org/presentationml/2006/ole">
            <mc:AlternateContent xmlns:mc="http://schemas.openxmlformats.org/markup-compatibility/2006">
              <mc:Choice xmlns:v="urn:schemas-microsoft-com:vml" Requires="v">
                <p:oleObj spid="_x0000_s5134" name="Dokument" r:id="rId4" imgW="5759285" imgH="1970177" progId="Word.Document.12">
                  <p:embed/>
                </p:oleObj>
              </mc:Choice>
              <mc:Fallback>
                <p:oleObj name="Dokument" r:id="rId4" imgW="5759285" imgH="1970177"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811338"/>
                        <a:ext cx="8601075" cy="291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 name="Titel 3"/>
          <p:cNvSpPr>
            <a:spLocks noGrp="1"/>
          </p:cNvSpPr>
          <p:nvPr>
            <p:ph type="title" idx="4294967295"/>
          </p:nvPr>
        </p:nvSpPr>
        <p:spPr>
          <a:xfrm>
            <a:off x="395288" y="341313"/>
            <a:ext cx="8229600" cy="1143000"/>
          </a:xfrm>
        </p:spPr>
        <p:txBody>
          <a:bodyPr/>
          <a:lstStyle/>
          <a:p>
            <a:pPr eaLnBrk="1" hangingPunct="1"/>
            <a:r>
              <a:rPr lang="de-DE" sz="3600" b="1" smtClean="0"/>
              <a:t>Gemeinnützigkeitsrecht</a:t>
            </a:r>
          </a:p>
        </p:txBody>
      </p:sp>
      <p:sp>
        <p:nvSpPr>
          <p:cNvPr id="5" name="Foliennummernplatzhalter 4"/>
          <p:cNvSpPr>
            <a:spLocks noGrp="1"/>
          </p:cNvSpPr>
          <p:nvPr>
            <p:ph type="sldNum" sz="quarter" idx="12"/>
          </p:nvPr>
        </p:nvSpPr>
        <p:spPr/>
        <p:txBody>
          <a:bodyPr/>
          <a:lstStyle/>
          <a:p>
            <a:pPr>
              <a:defRPr/>
            </a:pPr>
            <a:fld id="{BAA89233-5227-4EF7-80C9-7914E5DBE21E}" type="slidenum">
              <a:rPr lang="de-DE" smtClean="0"/>
              <a:pPr>
                <a:defRPr/>
              </a:pPr>
              <a:t>24</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95288" y="2065338"/>
          <a:ext cx="8699500" cy="4792662"/>
        </p:xfrm>
        <a:graphic>
          <a:graphicData uri="http://schemas.openxmlformats.org/presentationml/2006/ole">
            <mc:AlternateContent xmlns:mc="http://schemas.openxmlformats.org/markup-compatibility/2006">
              <mc:Choice xmlns:v="urn:schemas-microsoft-com:vml" Requires="v">
                <p:oleObj spid="_x0000_s6158" name="Dokument" r:id="rId4" imgW="5759285" imgH="3178461" progId="Word.Document.12">
                  <p:embed/>
                </p:oleObj>
              </mc:Choice>
              <mc:Fallback>
                <p:oleObj name="Dokument" r:id="rId4" imgW="5759285" imgH="3178461"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065338"/>
                        <a:ext cx="8699500" cy="479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 name="Titel 2"/>
          <p:cNvSpPr>
            <a:spLocks noGrp="1"/>
          </p:cNvSpPr>
          <p:nvPr>
            <p:ph type="title" idx="4294967295"/>
          </p:nvPr>
        </p:nvSpPr>
        <p:spPr>
          <a:xfrm>
            <a:off x="611188" y="414338"/>
            <a:ext cx="8229600" cy="1143000"/>
          </a:xfrm>
        </p:spPr>
        <p:txBody>
          <a:bodyPr rtlCol="0">
            <a:normAutofit fontScale="90000"/>
          </a:bodyPr>
          <a:lstStyle/>
          <a:p>
            <a:pPr eaLnBrk="1" fontAlgn="auto" hangingPunct="1">
              <a:spcAft>
                <a:spcPts val="0"/>
              </a:spcAft>
              <a:defRPr/>
            </a:pPr>
            <a:r>
              <a:rPr lang="de-DE" sz="3600" b="1" dirty="0" smtClean="0"/>
              <a:t>Grundlage der Besteuerung von gemeinnützigen Vereinen</a:t>
            </a:r>
          </a:p>
        </p:txBody>
      </p:sp>
      <p:sp>
        <p:nvSpPr>
          <p:cNvPr id="5" name="Foliennummernplatzhalter 4"/>
          <p:cNvSpPr>
            <a:spLocks noGrp="1"/>
          </p:cNvSpPr>
          <p:nvPr>
            <p:ph type="sldNum" sz="quarter" idx="12"/>
          </p:nvPr>
        </p:nvSpPr>
        <p:spPr/>
        <p:txBody>
          <a:bodyPr/>
          <a:lstStyle/>
          <a:p>
            <a:pPr>
              <a:defRPr/>
            </a:pPr>
            <a:fld id="{0ED2F8CC-C7AF-4BDB-91D4-B8DA659E30C9}" type="slidenum">
              <a:rPr lang="de-DE" smtClean="0"/>
              <a:pPr>
                <a:defRPr/>
              </a:pPr>
              <a:t>25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65125" y="2420938"/>
          <a:ext cx="8602663" cy="4741862"/>
        </p:xfrm>
        <a:graphic>
          <a:graphicData uri="http://schemas.openxmlformats.org/presentationml/2006/ole">
            <mc:AlternateContent xmlns:mc="http://schemas.openxmlformats.org/markup-compatibility/2006">
              <mc:Choice xmlns:v="urn:schemas-microsoft-com:vml" Requires="v">
                <p:oleObj spid="_x0000_s7182" name="Dokument" r:id="rId4" imgW="5759285" imgH="3184952" progId="Word.Document.12">
                  <p:embed/>
                </p:oleObj>
              </mc:Choice>
              <mc:Fallback>
                <p:oleObj name="Dokument" r:id="rId4" imgW="5759285" imgH="3184952"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2420938"/>
                        <a:ext cx="8602663" cy="474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Titel 2"/>
          <p:cNvSpPr>
            <a:spLocks noGrp="1"/>
          </p:cNvSpPr>
          <p:nvPr>
            <p:ph type="title" idx="4294967295"/>
          </p:nvPr>
        </p:nvSpPr>
        <p:spPr>
          <a:xfrm>
            <a:off x="539750" y="188913"/>
            <a:ext cx="8229600" cy="1143000"/>
          </a:xfrm>
        </p:spPr>
        <p:txBody>
          <a:bodyPr/>
          <a:lstStyle/>
          <a:p>
            <a:pPr eaLnBrk="1" hangingPunct="1"/>
            <a:r>
              <a:rPr lang="de-DE" sz="3800" b="1" smtClean="0"/>
              <a:t>Gemeinnützige Vereine (52 AO)</a:t>
            </a:r>
          </a:p>
        </p:txBody>
      </p:sp>
      <p:sp>
        <p:nvSpPr>
          <p:cNvPr id="4" name="Textfeld 3"/>
          <p:cNvSpPr txBox="1">
            <a:spLocks noChangeArrowheads="1"/>
          </p:cNvSpPr>
          <p:nvPr/>
        </p:nvSpPr>
        <p:spPr bwMode="auto">
          <a:xfrm>
            <a:off x="323850" y="1557338"/>
            <a:ext cx="8064500" cy="384175"/>
          </a:xfrm>
          <a:prstGeom prst="rect">
            <a:avLst/>
          </a:prstGeom>
          <a:noFill/>
          <a:ln w="9525">
            <a:noFill/>
            <a:miter lim="800000"/>
            <a:headEnd/>
            <a:tailEnd/>
          </a:ln>
        </p:spPr>
        <p:txBody>
          <a:bodyPr>
            <a:spAutoFit/>
          </a:bodyPr>
          <a:lstStyle/>
          <a:p>
            <a:r>
              <a:rPr lang="de-DE" sz="1900" b="1">
                <a:latin typeface="Calibri" pitchFamily="34" charset="0"/>
              </a:rPr>
              <a:t>Wann verfolgt ein Verein gemeinnützige Zwecke?</a:t>
            </a:r>
          </a:p>
        </p:txBody>
      </p:sp>
      <p:sp>
        <p:nvSpPr>
          <p:cNvPr id="6" name="Foliennummernplatzhalter 5"/>
          <p:cNvSpPr>
            <a:spLocks noGrp="1"/>
          </p:cNvSpPr>
          <p:nvPr>
            <p:ph type="sldNum" sz="quarter" idx="12"/>
          </p:nvPr>
        </p:nvSpPr>
        <p:spPr/>
        <p:txBody>
          <a:bodyPr/>
          <a:lstStyle/>
          <a:p>
            <a:pPr>
              <a:defRPr/>
            </a:pPr>
            <a:fld id="{DD8C096D-A241-4AC0-AB0D-F2ED88C0E3D2}" type="slidenum">
              <a:rPr lang="de-DE" smtClean="0"/>
              <a:pPr>
                <a:defRPr/>
              </a:pPr>
              <a:t>26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 calcmode="lin" valueType="num">
                                      <p:cBhvr additive="base">
                                        <p:cTn id="18" dur="500" fill="hold"/>
                                        <p:tgtEl>
                                          <p:spTgt spid="9218"/>
                                        </p:tgtEl>
                                        <p:attrNameLst>
                                          <p:attrName>ppt_x</p:attrName>
                                        </p:attrNameLst>
                                      </p:cBhvr>
                                      <p:tavLst>
                                        <p:tav tm="0">
                                          <p:val>
                                            <p:strVal val="#ppt_x"/>
                                          </p:val>
                                        </p:tav>
                                        <p:tav tm="100000">
                                          <p:val>
                                            <p:strVal val="#ppt_x"/>
                                          </p:val>
                                        </p:tav>
                                      </p:tavLst>
                                    </p:anim>
                                    <p:anim calcmode="lin" valueType="num">
                                      <p:cBhvr additive="base">
                                        <p:cTn id="19"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257175" y="1011238"/>
          <a:ext cx="8405813" cy="5983287"/>
        </p:xfrm>
        <a:graphic>
          <a:graphicData uri="http://schemas.openxmlformats.org/presentationml/2006/ole">
            <mc:AlternateContent xmlns:mc="http://schemas.openxmlformats.org/markup-compatibility/2006">
              <mc:Choice xmlns:v="urn:schemas-microsoft-com:vml" Requires="v">
                <p:oleObj spid="_x0000_s8206" name="Dokument" r:id="rId4" imgW="8913732" imgH="6358075" progId="Word.Document.12">
                  <p:embed/>
                </p:oleObj>
              </mc:Choice>
              <mc:Fallback>
                <p:oleObj name="Dokument" r:id="rId4" imgW="8913732" imgH="6358075"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011238"/>
                        <a:ext cx="8405813" cy="598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 name="Titel 4"/>
          <p:cNvSpPr>
            <a:spLocks noGrp="1"/>
          </p:cNvSpPr>
          <p:nvPr>
            <p:ph type="title" idx="4294967295"/>
          </p:nvPr>
        </p:nvSpPr>
        <p:spPr>
          <a:xfrm>
            <a:off x="395288" y="53975"/>
            <a:ext cx="8229600" cy="1143000"/>
          </a:xfrm>
        </p:spPr>
        <p:txBody>
          <a:bodyPr/>
          <a:lstStyle/>
          <a:p>
            <a:pPr eaLnBrk="1" hangingPunct="1"/>
            <a:r>
              <a:rPr lang="de-DE" sz="3200" b="1" smtClean="0"/>
              <a:t>§ 52 Abs. 2 AO Gemeinnützige Zwecke</a:t>
            </a:r>
          </a:p>
        </p:txBody>
      </p:sp>
      <p:sp>
        <p:nvSpPr>
          <p:cNvPr id="5" name="Foliennummernplatzhalter 4"/>
          <p:cNvSpPr>
            <a:spLocks noGrp="1"/>
          </p:cNvSpPr>
          <p:nvPr>
            <p:ph type="sldNum" sz="quarter" idx="12"/>
          </p:nvPr>
        </p:nvSpPr>
        <p:spPr/>
        <p:txBody>
          <a:bodyPr/>
          <a:lstStyle/>
          <a:p>
            <a:pPr>
              <a:defRPr/>
            </a:pPr>
            <a:fld id="{BF819867-22A7-4CCA-AB7D-4E3E49D0C06C}" type="slidenum">
              <a:rPr lang="de-DE" smtClean="0"/>
              <a:pPr>
                <a:defRPr/>
              </a:pPr>
              <a:t>27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algn="l" eaLnBrk="1" hangingPunct="1"/>
            <a:r>
              <a:rPr lang="de-DE" sz="2000" b="1" smtClean="0"/>
              <a:t>      zu Nr. 5                             </a:t>
            </a:r>
            <a:r>
              <a:rPr lang="de-DE" sz="3000" b="1" smtClean="0"/>
              <a:t>Kunst und Kultur</a:t>
            </a:r>
          </a:p>
        </p:txBody>
      </p:sp>
      <p:pic>
        <p:nvPicPr>
          <p:cNvPr id="39939" name="Picture 2"/>
          <p:cNvPicPr>
            <a:picLocks noChangeAspect="1" noChangeArrowheads="1"/>
          </p:cNvPicPr>
          <p:nvPr/>
        </p:nvPicPr>
        <p:blipFill>
          <a:blip r:embed="rId3" cstate="screen"/>
          <a:srcRect/>
          <a:stretch>
            <a:fillRect/>
          </a:stretch>
        </p:blipFill>
        <p:spPr bwMode="auto">
          <a:xfrm>
            <a:off x="901700" y="1268413"/>
            <a:ext cx="7631113" cy="5368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liennummernplatzhalter 4"/>
          <p:cNvSpPr>
            <a:spLocks noGrp="1"/>
          </p:cNvSpPr>
          <p:nvPr>
            <p:ph type="sldNum" sz="quarter" idx="12"/>
          </p:nvPr>
        </p:nvSpPr>
        <p:spPr/>
        <p:txBody>
          <a:bodyPr/>
          <a:lstStyle/>
          <a:p>
            <a:pPr>
              <a:defRPr/>
            </a:pPr>
            <a:fld id="{68DE33F2-0F44-4CE9-9666-71E4A03FD723}" type="slidenum">
              <a:rPr lang="de-DE" smtClean="0"/>
              <a:pPr>
                <a:defRPr/>
              </a:pPr>
              <a:t>28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1000"/>
                                        <p:tgtEl>
                                          <p:spTgt spid="38914"/>
                                        </p:tgtEl>
                                      </p:cBhvr>
                                    </p:animEffect>
                                  </p:childTnLst>
                                </p:cTn>
                              </p:par>
                              <p:par>
                                <p:cTn id="8" presetID="8" presetClass="entr" presetSubtype="16" fill="hold"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diamond(in)">
                                      <p:cBhvr>
                                        <p:cTn id="10"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screen"/>
          <a:srcRect/>
          <a:stretch>
            <a:fillRect/>
          </a:stretch>
        </p:blipFill>
        <p:spPr bwMode="auto">
          <a:xfrm>
            <a:off x="395288" y="1412875"/>
            <a:ext cx="8424862" cy="421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9939" name="Titel 2"/>
          <p:cNvSpPr>
            <a:spLocks noGrp="1"/>
          </p:cNvSpPr>
          <p:nvPr>
            <p:ph type="title"/>
          </p:nvPr>
        </p:nvSpPr>
        <p:spPr/>
        <p:txBody>
          <a:bodyPr/>
          <a:lstStyle/>
          <a:p>
            <a:pPr algn="l" eaLnBrk="1" hangingPunct="1"/>
            <a:r>
              <a:rPr lang="de-DE" sz="2000" b="1" smtClean="0"/>
              <a:t>zu Nr. 6                                   </a:t>
            </a:r>
            <a:r>
              <a:rPr lang="de-DE" sz="3000" b="1" smtClean="0"/>
              <a:t>Denkmalpflege</a:t>
            </a:r>
          </a:p>
        </p:txBody>
      </p:sp>
      <p:sp>
        <p:nvSpPr>
          <p:cNvPr id="5" name="Foliennummernplatzhalter 4"/>
          <p:cNvSpPr>
            <a:spLocks noGrp="1"/>
          </p:cNvSpPr>
          <p:nvPr>
            <p:ph type="sldNum" sz="quarter" idx="12"/>
          </p:nvPr>
        </p:nvSpPr>
        <p:spPr/>
        <p:txBody>
          <a:bodyPr/>
          <a:lstStyle/>
          <a:p>
            <a:pPr>
              <a:defRPr/>
            </a:pPr>
            <a:fld id="{32DFB4DA-45CC-49DA-AD26-39CF01FE00B9}" type="slidenum">
              <a:rPr lang="de-DE" smtClean="0"/>
              <a:pPr>
                <a:defRPr/>
              </a:pPr>
              <a:t>29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out)">
                                      <p:cBhvr>
                                        <p:cTn id="7" dur="1000"/>
                                        <p:tgtEl>
                                          <p:spTgt spid="39939"/>
                                        </p:tgtEl>
                                      </p:cBhvr>
                                    </p:animEffect>
                                  </p:childTnLst>
                                </p:cTn>
                              </p:par>
                              <p:par>
                                <p:cTn id="8" presetID="8" presetClass="entr" presetSubtype="32"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diamond(out)">
                                      <p:cBhvr>
                                        <p:cTn id="10"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60338"/>
            <a:ext cx="8229600" cy="1143001"/>
          </a:xfrm>
        </p:spPr>
        <p:txBody>
          <a:bodyPr rtlCol="0">
            <a:normAutofit/>
          </a:bodyPr>
          <a:lstStyle/>
          <a:p>
            <a:pPr eaLnBrk="1" fontAlgn="auto" hangingPunct="1">
              <a:spcAft>
                <a:spcPts val="0"/>
              </a:spcAft>
              <a:defRPr/>
            </a:pPr>
            <a:r>
              <a:rPr lang="de-DE" sz="2600" b="1" spc="160" dirty="0" smtClean="0">
                <a:solidFill>
                  <a:srgbClr val="FF0000"/>
                </a:solidFill>
              </a:rPr>
              <a:t>folgende Themen werden angesprochen</a:t>
            </a:r>
            <a:endParaRPr lang="de-DE" sz="2600" b="1" spc="160" dirty="0">
              <a:solidFill>
                <a:srgbClr val="FF0000"/>
              </a:solidFill>
            </a:endParaRPr>
          </a:p>
        </p:txBody>
      </p:sp>
      <p:sp>
        <p:nvSpPr>
          <p:cNvPr id="4" name="Textfeld 3"/>
          <p:cNvSpPr txBox="1"/>
          <p:nvPr/>
        </p:nvSpPr>
        <p:spPr>
          <a:xfrm>
            <a:off x="1331640" y="908720"/>
            <a:ext cx="6696744" cy="5955476"/>
          </a:xfrm>
          <a:prstGeom prst="rect">
            <a:avLst/>
          </a:prstGeom>
          <a:noFill/>
        </p:spPr>
        <p:txBody>
          <a:bodyPr>
            <a:spAutoFit/>
          </a:bodyPr>
          <a:lstStyle/>
          <a:p>
            <a:pPr fontAlgn="auto">
              <a:spcBef>
                <a:spcPts val="0"/>
              </a:spcBef>
              <a:spcAft>
                <a:spcPts val="0"/>
              </a:spcAft>
              <a:defRPr/>
            </a:pPr>
            <a:r>
              <a:rPr lang="de-DE" dirty="0">
                <a:latin typeface="+mn-lt"/>
              </a:rPr>
              <a:t>Vereinsgründung</a:t>
            </a:r>
          </a:p>
          <a:p>
            <a:pPr fontAlgn="auto">
              <a:spcBef>
                <a:spcPts val="0"/>
              </a:spcBef>
              <a:spcAft>
                <a:spcPts val="0"/>
              </a:spcAft>
              <a:defRPr/>
            </a:pPr>
            <a:endParaRPr lang="de-DE" sz="1100" dirty="0">
              <a:latin typeface="+mn-lt"/>
            </a:endParaRPr>
          </a:p>
          <a:p>
            <a:pPr fontAlgn="auto">
              <a:spcBef>
                <a:spcPts val="0"/>
              </a:spcBef>
              <a:spcAft>
                <a:spcPts val="0"/>
              </a:spcAft>
              <a:defRPr/>
            </a:pPr>
            <a:r>
              <a:rPr lang="de-DE" dirty="0">
                <a:latin typeface="+mn-lt"/>
              </a:rPr>
              <a:t>Eingetragener Verein (e. V.)</a:t>
            </a:r>
          </a:p>
          <a:p>
            <a:pPr fontAlgn="auto">
              <a:spcBef>
                <a:spcPts val="0"/>
              </a:spcBef>
              <a:spcAft>
                <a:spcPts val="0"/>
              </a:spcAft>
              <a:defRPr/>
            </a:pPr>
            <a:endParaRPr lang="de-DE" sz="1100" dirty="0">
              <a:latin typeface="+mn-lt"/>
            </a:endParaRPr>
          </a:p>
          <a:p>
            <a:pPr fontAlgn="auto">
              <a:spcBef>
                <a:spcPts val="0"/>
              </a:spcBef>
              <a:spcAft>
                <a:spcPts val="0"/>
              </a:spcAft>
              <a:defRPr/>
            </a:pPr>
            <a:r>
              <a:rPr lang="de-DE" dirty="0">
                <a:latin typeface="+mn-lt"/>
              </a:rPr>
              <a:t>Nicht eingetragener Verein (nicht rechtsfähiger Verein)</a:t>
            </a:r>
          </a:p>
          <a:p>
            <a:pPr fontAlgn="auto">
              <a:spcBef>
                <a:spcPts val="0"/>
              </a:spcBef>
              <a:spcAft>
                <a:spcPts val="0"/>
              </a:spcAft>
              <a:defRPr/>
            </a:pPr>
            <a:endParaRPr lang="de-DE" sz="1100" dirty="0">
              <a:latin typeface="+mn-lt"/>
            </a:endParaRPr>
          </a:p>
          <a:p>
            <a:pPr fontAlgn="auto">
              <a:spcBef>
                <a:spcPts val="0"/>
              </a:spcBef>
              <a:spcAft>
                <a:spcPts val="0"/>
              </a:spcAft>
              <a:defRPr/>
            </a:pPr>
            <a:r>
              <a:rPr lang="de-DE" dirty="0">
                <a:latin typeface="+mn-lt"/>
              </a:rPr>
              <a:t>Gemeinnützige Vereine   (§ 51-68 AO)   § 5 Abs. 1 Nr. 9 </a:t>
            </a:r>
            <a:r>
              <a:rPr lang="de-DE" dirty="0" err="1">
                <a:latin typeface="+mn-lt"/>
              </a:rPr>
              <a:t>KSt</a:t>
            </a:r>
            <a:endParaRPr lang="de-DE" dirty="0">
              <a:latin typeface="+mn-lt"/>
            </a:endParaRPr>
          </a:p>
          <a:p>
            <a:pPr fontAlgn="auto">
              <a:spcBef>
                <a:spcPts val="0"/>
              </a:spcBef>
              <a:spcAft>
                <a:spcPts val="0"/>
              </a:spcAft>
              <a:defRPr/>
            </a:pPr>
            <a:endParaRPr lang="de-DE" sz="1100" dirty="0">
              <a:latin typeface="+mn-lt"/>
            </a:endParaRPr>
          </a:p>
          <a:p>
            <a:pPr marL="342900" indent="-168275" fontAlgn="auto">
              <a:spcBef>
                <a:spcPts val="0"/>
              </a:spcBef>
              <a:spcAft>
                <a:spcPts val="0"/>
              </a:spcAft>
              <a:buFontTx/>
              <a:buChar char="-"/>
              <a:defRPr/>
            </a:pPr>
            <a:r>
              <a:rPr lang="de-DE" dirty="0">
                <a:latin typeface="+mn-lt"/>
              </a:rPr>
              <a:t>Antrag auf Anerkennung</a:t>
            </a:r>
          </a:p>
          <a:p>
            <a:pPr marL="342900" indent="-168275" fontAlgn="auto">
              <a:spcBef>
                <a:spcPts val="0"/>
              </a:spcBef>
              <a:spcAft>
                <a:spcPts val="0"/>
              </a:spcAft>
              <a:buFontTx/>
              <a:buChar char="-"/>
              <a:defRPr/>
            </a:pPr>
            <a:endParaRPr lang="de-DE" sz="600" dirty="0">
              <a:latin typeface="+mn-lt"/>
            </a:endParaRPr>
          </a:p>
          <a:p>
            <a:pPr marL="342900" indent="-168275" fontAlgn="auto">
              <a:spcBef>
                <a:spcPts val="0"/>
              </a:spcBef>
              <a:spcAft>
                <a:spcPts val="0"/>
              </a:spcAft>
              <a:buFontTx/>
              <a:buChar char="-"/>
              <a:defRPr/>
            </a:pPr>
            <a:r>
              <a:rPr lang="de-DE" dirty="0">
                <a:latin typeface="+mn-lt"/>
              </a:rPr>
              <a:t>Vorläufiger </a:t>
            </a:r>
            <a:r>
              <a:rPr lang="de-DE" dirty="0" smtClean="0">
                <a:latin typeface="+mn-lt"/>
              </a:rPr>
              <a:t>Freistellungsbescheid ( § 6O a AO-Bescheid )</a:t>
            </a:r>
            <a:endParaRPr lang="de-DE" dirty="0">
              <a:latin typeface="+mn-lt"/>
            </a:endParaRPr>
          </a:p>
          <a:p>
            <a:pPr marL="342900" indent="-168275" fontAlgn="auto">
              <a:spcBef>
                <a:spcPts val="0"/>
              </a:spcBef>
              <a:spcAft>
                <a:spcPts val="0"/>
              </a:spcAft>
              <a:buFontTx/>
              <a:buChar char="-"/>
              <a:defRPr/>
            </a:pPr>
            <a:endParaRPr lang="de-DE" sz="600" dirty="0">
              <a:latin typeface="+mn-lt"/>
            </a:endParaRPr>
          </a:p>
          <a:p>
            <a:pPr marL="342900" indent="-168275" fontAlgn="auto">
              <a:spcBef>
                <a:spcPts val="0"/>
              </a:spcBef>
              <a:spcAft>
                <a:spcPts val="0"/>
              </a:spcAft>
              <a:buFontTx/>
              <a:buChar char="-"/>
              <a:defRPr/>
            </a:pPr>
            <a:r>
              <a:rPr lang="de-DE" dirty="0">
                <a:latin typeface="+mn-lt"/>
              </a:rPr>
              <a:t>Turnusmäßiger Freistellungsbescheid</a:t>
            </a:r>
          </a:p>
          <a:p>
            <a:pPr marL="342900" indent="-168275" fontAlgn="auto">
              <a:spcBef>
                <a:spcPts val="0"/>
              </a:spcBef>
              <a:spcAft>
                <a:spcPts val="0"/>
              </a:spcAft>
              <a:buFontTx/>
              <a:buChar char="-"/>
              <a:defRPr/>
            </a:pPr>
            <a:endParaRPr lang="de-DE" sz="600" dirty="0">
              <a:latin typeface="+mn-lt"/>
            </a:endParaRPr>
          </a:p>
          <a:p>
            <a:pPr marL="342900" indent="-168275" fontAlgn="auto">
              <a:spcBef>
                <a:spcPts val="0"/>
              </a:spcBef>
              <a:spcAft>
                <a:spcPts val="0"/>
              </a:spcAft>
              <a:buFontTx/>
              <a:buChar char="-"/>
              <a:defRPr/>
            </a:pPr>
            <a:r>
              <a:rPr lang="de-DE" dirty="0">
                <a:latin typeface="+mn-lt"/>
              </a:rPr>
              <a:t>4 verschiedene Bereiche</a:t>
            </a:r>
          </a:p>
          <a:p>
            <a:pPr marL="342900" indent="-168275" fontAlgn="auto">
              <a:spcBef>
                <a:spcPts val="0"/>
              </a:spcBef>
              <a:spcAft>
                <a:spcPts val="0"/>
              </a:spcAft>
              <a:buFontTx/>
              <a:buChar char="-"/>
              <a:defRPr/>
            </a:pPr>
            <a:endParaRPr lang="de-DE" sz="600" dirty="0">
              <a:latin typeface="+mn-lt"/>
            </a:endParaRPr>
          </a:p>
          <a:p>
            <a:pPr marL="623888" lvl="1" indent="-260350" fontAlgn="auto">
              <a:spcBef>
                <a:spcPts val="0"/>
              </a:spcBef>
              <a:spcAft>
                <a:spcPts val="0"/>
              </a:spcAft>
              <a:buFontTx/>
              <a:buAutoNum type="alphaLcParenR"/>
              <a:defRPr/>
            </a:pPr>
            <a:r>
              <a:rPr lang="de-DE" dirty="0">
                <a:latin typeface="+mn-lt"/>
              </a:rPr>
              <a:t>Ideeller Bereich</a:t>
            </a:r>
          </a:p>
          <a:p>
            <a:pPr marL="623888" lvl="1" indent="-260350" fontAlgn="auto">
              <a:spcBef>
                <a:spcPts val="0"/>
              </a:spcBef>
              <a:spcAft>
                <a:spcPts val="0"/>
              </a:spcAft>
              <a:buFontTx/>
              <a:buAutoNum type="alphaLcParenR"/>
              <a:defRPr/>
            </a:pPr>
            <a:r>
              <a:rPr lang="de-DE" dirty="0">
                <a:latin typeface="+mn-lt"/>
              </a:rPr>
              <a:t>Vermögensverwaltung</a:t>
            </a:r>
          </a:p>
          <a:p>
            <a:pPr marL="623888" lvl="1" indent="-260350" fontAlgn="auto">
              <a:spcBef>
                <a:spcPts val="0"/>
              </a:spcBef>
              <a:spcAft>
                <a:spcPts val="0"/>
              </a:spcAft>
              <a:buFontTx/>
              <a:buAutoNum type="alphaLcParenR"/>
              <a:defRPr/>
            </a:pPr>
            <a:r>
              <a:rPr lang="de-DE" dirty="0">
                <a:latin typeface="+mn-lt"/>
              </a:rPr>
              <a:t>Zweckbetrieb </a:t>
            </a:r>
          </a:p>
          <a:p>
            <a:pPr marL="623888" lvl="1" indent="-260350" fontAlgn="auto">
              <a:spcBef>
                <a:spcPts val="0"/>
              </a:spcBef>
              <a:spcAft>
                <a:spcPts val="0"/>
              </a:spcAft>
              <a:buFontTx/>
              <a:buAutoNum type="alphaLcParenR"/>
              <a:defRPr/>
            </a:pPr>
            <a:r>
              <a:rPr lang="de-DE" dirty="0">
                <a:latin typeface="+mn-lt"/>
              </a:rPr>
              <a:t>Steuerliche wirtschaftliche Geschäftsbetriebe</a:t>
            </a:r>
          </a:p>
          <a:p>
            <a:pPr marL="342900" lvl="1" indent="-168275" fontAlgn="auto">
              <a:spcBef>
                <a:spcPts val="0"/>
              </a:spcBef>
              <a:spcAft>
                <a:spcPts val="0"/>
              </a:spcAft>
              <a:buFontTx/>
              <a:buAutoNum type="alphaLcParenR"/>
              <a:defRPr/>
            </a:pPr>
            <a:endParaRPr lang="de-DE" sz="600" dirty="0">
              <a:latin typeface="+mn-lt"/>
            </a:endParaRPr>
          </a:p>
          <a:p>
            <a:pPr marL="342900" indent="-168275" fontAlgn="auto">
              <a:spcBef>
                <a:spcPts val="0"/>
              </a:spcBef>
              <a:spcAft>
                <a:spcPts val="0"/>
              </a:spcAft>
              <a:buFontTx/>
              <a:buChar char="-"/>
              <a:defRPr/>
            </a:pPr>
            <a:r>
              <a:rPr lang="de-DE" dirty="0">
                <a:latin typeface="+mn-lt"/>
              </a:rPr>
              <a:t>Voraussetzungen nach Abgabenordnung</a:t>
            </a:r>
          </a:p>
          <a:p>
            <a:pPr marL="342900" indent="-168275" fontAlgn="auto">
              <a:spcBef>
                <a:spcPts val="0"/>
              </a:spcBef>
              <a:spcAft>
                <a:spcPts val="0"/>
              </a:spcAft>
              <a:buFontTx/>
              <a:buChar char="-"/>
              <a:defRPr/>
            </a:pPr>
            <a:endParaRPr lang="de-DE" sz="600" dirty="0">
              <a:latin typeface="+mn-lt"/>
            </a:endParaRPr>
          </a:p>
          <a:p>
            <a:pPr marL="342900" indent="-168275" fontAlgn="auto">
              <a:spcBef>
                <a:spcPts val="0"/>
              </a:spcBef>
              <a:spcAft>
                <a:spcPts val="0"/>
              </a:spcAft>
              <a:buFontTx/>
              <a:buChar char="-"/>
              <a:defRPr/>
            </a:pPr>
            <a:r>
              <a:rPr lang="de-DE" dirty="0">
                <a:latin typeface="+mn-lt"/>
              </a:rPr>
              <a:t>Ermittlung des Überschusses/Verlustes in den 4 Bereichen</a:t>
            </a:r>
          </a:p>
          <a:p>
            <a:pPr marL="342900" indent="-168275" fontAlgn="auto">
              <a:spcBef>
                <a:spcPts val="0"/>
              </a:spcBef>
              <a:spcAft>
                <a:spcPts val="0"/>
              </a:spcAft>
              <a:buFontTx/>
              <a:buChar char="-"/>
              <a:defRPr/>
            </a:pPr>
            <a:endParaRPr lang="de-DE" sz="600" dirty="0">
              <a:latin typeface="+mn-lt"/>
            </a:endParaRPr>
          </a:p>
          <a:p>
            <a:pPr marL="342900" indent="-342900" fontAlgn="auto">
              <a:spcBef>
                <a:spcPts val="0"/>
              </a:spcBef>
              <a:spcAft>
                <a:spcPts val="0"/>
              </a:spcAft>
              <a:buFontTx/>
              <a:buChar char="-"/>
              <a:defRPr/>
            </a:pPr>
            <a:endParaRPr lang="de-DE" dirty="0">
              <a:latin typeface="+mn-lt"/>
            </a:endParaRPr>
          </a:p>
          <a:p>
            <a:pPr marL="3543300" lvl="7" indent="-342900">
              <a:buFontTx/>
              <a:buAutoNum type="alphaLcParenR"/>
              <a:defRPr/>
            </a:pPr>
            <a:endParaRPr lang="de-DE" dirty="0">
              <a:latin typeface="+mn-lt"/>
            </a:endParaRPr>
          </a:p>
        </p:txBody>
      </p:sp>
      <p:sp>
        <p:nvSpPr>
          <p:cNvPr id="6" name="Foliennummernplatzhalter 5"/>
          <p:cNvSpPr>
            <a:spLocks noGrp="1"/>
          </p:cNvSpPr>
          <p:nvPr>
            <p:ph type="sldNum" sz="quarter" idx="12"/>
          </p:nvPr>
        </p:nvSpPr>
        <p:spPr/>
        <p:txBody>
          <a:bodyPr/>
          <a:lstStyle/>
          <a:p>
            <a:pPr>
              <a:defRPr/>
            </a:pPr>
            <a:fld id="{5025E528-BC0B-480B-B124-F96256FE5C12}" type="slidenum">
              <a:rPr lang="de-DE" smtClean="0"/>
              <a:pPr>
                <a:defRPr/>
              </a:pPr>
              <a:t>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algn="l" eaLnBrk="1" hangingPunct="1"/>
            <a:r>
              <a:rPr lang="de-DE" sz="2000" b="1" smtClean="0"/>
              <a:t>          zu Nr. 12                               </a:t>
            </a:r>
            <a:r>
              <a:rPr lang="de-DE" sz="3000" b="1" smtClean="0"/>
              <a:t>Feuerschutz</a:t>
            </a:r>
          </a:p>
        </p:txBody>
      </p:sp>
      <p:pic>
        <p:nvPicPr>
          <p:cNvPr id="41987" name="Picture 2"/>
          <p:cNvPicPr>
            <a:picLocks noChangeAspect="1" noChangeArrowheads="1"/>
          </p:cNvPicPr>
          <p:nvPr/>
        </p:nvPicPr>
        <p:blipFill>
          <a:blip r:embed="rId3" cstate="screen"/>
          <a:srcRect/>
          <a:stretch>
            <a:fillRect/>
          </a:stretch>
        </p:blipFill>
        <p:spPr bwMode="auto">
          <a:xfrm>
            <a:off x="1042988" y="1304925"/>
            <a:ext cx="7051675" cy="5292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liennummernplatzhalter 4"/>
          <p:cNvSpPr>
            <a:spLocks noGrp="1"/>
          </p:cNvSpPr>
          <p:nvPr>
            <p:ph type="sldNum" sz="quarter" idx="12"/>
          </p:nvPr>
        </p:nvSpPr>
        <p:spPr/>
        <p:txBody>
          <a:bodyPr/>
          <a:lstStyle/>
          <a:p>
            <a:pPr>
              <a:defRPr/>
            </a:pPr>
            <a:fld id="{48A25AD2-2C38-400B-891E-E19FD9E4CE51}" type="slidenum">
              <a:rPr lang="de-DE" smtClean="0"/>
              <a:pPr>
                <a:defRPr/>
              </a:pPr>
              <a:t>30</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amond(in)">
                                      <p:cBhvr>
                                        <p:cTn id="7" dur="1000"/>
                                        <p:tgtEl>
                                          <p:spTgt spid="40962"/>
                                        </p:tgtEl>
                                      </p:cBhvr>
                                    </p:animEffect>
                                  </p:childTnLst>
                                </p:cTn>
                              </p:par>
                              <p:par>
                                <p:cTn id="8" presetID="8" presetClass="entr" presetSubtype="16" fill="hold"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diamond(in)">
                                      <p:cBhvr>
                                        <p:cTn id="10"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algn="l" eaLnBrk="1" hangingPunct="1"/>
            <a:r>
              <a:rPr lang="de-DE" sz="2000" b="1" smtClean="0"/>
              <a:t>     zu Nr. 14                                   </a:t>
            </a:r>
            <a:r>
              <a:rPr lang="de-DE" sz="3000" b="1" smtClean="0"/>
              <a:t>Tierschutz</a:t>
            </a:r>
          </a:p>
        </p:txBody>
      </p:sp>
      <p:pic>
        <p:nvPicPr>
          <p:cNvPr id="43011" name="Picture 2"/>
          <p:cNvPicPr>
            <a:picLocks noChangeAspect="1" noChangeArrowheads="1"/>
          </p:cNvPicPr>
          <p:nvPr/>
        </p:nvPicPr>
        <p:blipFill>
          <a:blip r:embed="rId3" cstate="screen"/>
          <a:srcRect t="12476" b="6470"/>
          <a:stretch>
            <a:fillRect/>
          </a:stretch>
        </p:blipFill>
        <p:spPr bwMode="auto">
          <a:xfrm>
            <a:off x="1476375" y="1412875"/>
            <a:ext cx="6264275" cy="5191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liennummernplatzhalter 4"/>
          <p:cNvSpPr>
            <a:spLocks noGrp="1"/>
          </p:cNvSpPr>
          <p:nvPr>
            <p:ph type="sldNum" sz="quarter" idx="12"/>
          </p:nvPr>
        </p:nvSpPr>
        <p:spPr/>
        <p:txBody>
          <a:bodyPr/>
          <a:lstStyle/>
          <a:p>
            <a:pPr>
              <a:defRPr/>
            </a:pPr>
            <a:fld id="{9CCD86CF-9565-444E-920C-D6C907705070}" type="slidenum">
              <a:rPr lang="de-DE" smtClean="0"/>
              <a:pPr>
                <a:defRPr/>
              </a:pPr>
              <a:t>31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amond(out)">
                                      <p:cBhvr>
                                        <p:cTn id="7" dur="1000"/>
                                        <p:tgtEl>
                                          <p:spTgt spid="41986"/>
                                        </p:tgtEl>
                                      </p:cBhvr>
                                    </p:animEffect>
                                  </p:childTnLst>
                                </p:cTn>
                              </p:par>
                              <p:par>
                                <p:cTn id="8" presetID="8" presetClass="entr" presetSubtype="32" fill="hold"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diamond(out)">
                                      <p:cBhvr>
                                        <p:cTn id="10"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6" descr="160269641_845a462c80"/>
          <p:cNvPicPr>
            <a:picLocks noChangeAspect="1" noChangeArrowheads="1"/>
          </p:cNvPicPr>
          <p:nvPr/>
        </p:nvPicPr>
        <p:blipFill>
          <a:blip r:embed="rId3" cstate="screen"/>
          <a:srcRect/>
          <a:stretch>
            <a:fillRect/>
          </a:stretch>
        </p:blipFill>
        <p:spPr bwMode="auto">
          <a:xfrm>
            <a:off x="1071563" y="1219200"/>
            <a:ext cx="6858000" cy="5378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3011" name="Titel 4"/>
          <p:cNvSpPr>
            <a:spLocks noGrp="1"/>
          </p:cNvSpPr>
          <p:nvPr>
            <p:ph type="title"/>
          </p:nvPr>
        </p:nvSpPr>
        <p:spPr>
          <a:xfrm>
            <a:off x="457200" y="44450"/>
            <a:ext cx="8229600" cy="1143000"/>
          </a:xfrm>
        </p:spPr>
        <p:txBody>
          <a:bodyPr/>
          <a:lstStyle/>
          <a:p>
            <a:pPr algn="l" eaLnBrk="1" hangingPunct="1"/>
            <a:r>
              <a:rPr lang="de-DE" sz="2000" b="1" smtClean="0"/>
              <a:t>zu Nr. 21                   </a:t>
            </a:r>
            <a:r>
              <a:rPr lang="de-DE" sz="3600" b="1" smtClean="0"/>
              <a:t>Förderung des Sports</a:t>
            </a:r>
          </a:p>
        </p:txBody>
      </p:sp>
      <p:sp>
        <p:nvSpPr>
          <p:cNvPr id="5" name="Foliennummernplatzhalter 4"/>
          <p:cNvSpPr>
            <a:spLocks noGrp="1"/>
          </p:cNvSpPr>
          <p:nvPr>
            <p:ph type="sldNum" sz="quarter" idx="12"/>
          </p:nvPr>
        </p:nvSpPr>
        <p:spPr/>
        <p:txBody>
          <a:bodyPr/>
          <a:lstStyle/>
          <a:p>
            <a:pPr>
              <a:defRPr/>
            </a:pPr>
            <a:fld id="{7EC7A76C-7520-452E-A404-D5C51137464B}" type="slidenum">
              <a:rPr lang="de-DE" smtClean="0"/>
              <a:pPr>
                <a:defRPr/>
              </a:pPr>
              <a:t>32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diamond(in)">
                                      <p:cBhvr>
                                        <p:cTn id="7" dur="1000"/>
                                        <p:tgtEl>
                                          <p:spTgt spid="43011"/>
                                        </p:tgtEl>
                                      </p:cBhvr>
                                    </p:animEffect>
                                  </p:childTnLst>
                                </p:cTn>
                              </p:par>
                              <p:par>
                                <p:cTn id="8" presetID="8" presetClass="entr" presetSubtype="16"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Effect transition="in" filter="diamond(in)">
                                      <p:cBhvr>
                                        <p:cTn id="10"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F:\SCANFILE\SCAN0001.JPG"/>
          <p:cNvPicPr>
            <a:picLocks noChangeAspect="1" noChangeArrowheads="1"/>
          </p:cNvPicPr>
          <p:nvPr/>
        </p:nvPicPr>
        <p:blipFill>
          <a:blip r:embed="rId3" cstate="screen"/>
          <a:srcRect/>
          <a:stretch>
            <a:fillRect/>
          </a:stretch>
        </p:blipFill>
        <p:spPr bwMode="auto">
          <a:xfrm>
            <a:off x="827584" y="1844675"/>
            <a:ext cx="7620000" cy="4286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4035" name="Titel 3"/>
          <p:cNvSpPr>
            <a:spLocks noGrp="1"/>
          </p:cNvSpPr>
          <p:nvPr>
            <p:ph type="title"/>
          </p:nvPr>
        </p:nvSpPr>
        <p:spPr>
          <a:xfrm>
            <a:off x="323850" y="274638"/>
            <a:ext cx="8496300" cy="1143000"/>
          </a:xfrm>
        </p:spPr>
        <p:txBody>
          <a:bodyPr/>
          <a:lstStyle/>
          <a:p>
            <a:pPr algn="l" eaLnBrk="1" hangingPunct="1"/>
            <a:r>
              <a:rPr lang="de-DE" sz="2000" b="1" smtClean="0"/>
              <a:t>zu Nr. 23     </a:t>
            </a:r>
            <a:r>
              <a:rPr lang="de-DE" sz="3000" b="1" smtClean="0"/>
              <a:t>Förderung des traditionellen Brauchtums</a:t>
            </a:r>
          </a:p>
        </p:txBody>
      </p:sp>
      <p:sp>
        <p:nvSpPr>
          <p:cNvPr id="5" name="Foliennummernplatzhalter 4"/>
          <p:cNvSpPr>
            <a:spLocks noGrp="1"/>
          </p:cNvSpPr>
          <p:nvPr>
            <p:ph type="sldNum" sz="quarter" idx="12"/>
          </p:nvPr>
        </p:nvSpPr>
        <p:spPr/>
        <p:txBody>
          <a:bodyPr/>
          <a:lstStyle/>
          <a:p>
            <a:pPr>
              <a:defRPr/>
            </a:pPr>
            <a:fld id="{E8FF8B89-9894-485A-B6BD-35F70DAB581A}" type="slidenum">
              <a:rPr lang="de-DE" smtClean="0"/>
              <a:pPr>
                <a:defRPr/>
              </a:pPr>
              <a:t>33</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amond(out)">
                                      <p:cBhvr>
                                        <p:cTn id="7" dur="1000"/>
                                        <p:tgtEl>
                                          <p:spTgt spid="44035"/>
                                        </p:tgtEl>
                                      </p:cBhvr>
                                    </p:animEffect>
                                  </p:childTnLst>
                                </p:cTn>
                              </p:par>
                              <p:par>
                                <p:cTn id="8" presetID="8" presetClass="entr" presetSubtype="32"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diamond(out)">
                                      <p:cBhvr>
                                        <p:cTn id="10"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F:\SCANFILE\SCAN0000.JPG"/>
          <p:cNvPicPr>
            <a:picLocks noChangeAspect="1" noChangeArrowheads="1"/>
          </p:cNvPicPr>
          <p:nvPr/>
        </p:nvPicPr>
        <p:blipFill>
          <a:blip r:embed="rId3" cstate="screen"/>
          <a:srcRect/>
          <a:stretch>
            <a:fillRect/>
          </a:stretch>
        </p:blipFill>
        <p:spPr bwMode="auto">
          <a:xfrm>
            <a:off x="2092325" y="1124744"/>
            <a:ext cx="5115005" cy="529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5059" name="Titel 3"/>
          <p:cNvSpPr>
            <a:spLocks noGrp="1"/>
          </p:cNvSpPr>
          <p:nvPr>
            <p:ph type="title"/>
          </p:nvPr>
        </p:nvSpPr>
        <p:spPr>
          <a:xfrm>
            <a:off x="323850" y="53975"/>
            <a:ext cx="8229600" cy="1143000"/>
          </a:xfrm>
        </p:spPr>
        <p:txBody>
          <a:bodyPr/>
          <a:lstStyle/>
          <a:p>
            <a:pPr algn="l" eaLnBrk="1" hangingPunct="1"/>
            <a:r>
              <a:rPr lang="de-DE" sz="2000" b="1" smtClean="0"/>
              <a:t>zu Nr. 23       </a:t>
            </a:r>
            <a:r>
              <a:rPr lang="de-DE" sz="2800" b="1" smtClean="0"/>
              <a:t>Förderung der Fastnacht und des Faschings</a:t>
            </a:r>
          </a:p>
        </p:txBody>
      </p:sp>
      <p:sp>
        <p:nvSpPr>
          <p:cNvPr id="5" name="Foliennummernplatzhalter 4"/>
          <p:cNvSpPr>
            <a:spLocks noGrp="1"/>
          </p:cNvSpPr>
          <p:nvPr>
            <p:ph type="sldNum" sz="quarter" idx="12"/>
          </p:nvPr>
        </p:nvSpPr>
        <p:spPr/>
        <p:txBody>
          <a:bodyPr/>
          <a:lstStyle/>
          <a:p>
            <a:pPr>
              <a:defRPr/>
            </a:pPr>
            <a:fld id="{861C3A5E-6A6B-4505-AF6C-4018D6FC3057}" type="slidenum">
              <a:rPr lang="de-DE" smtClean="0"/>
              <a:pPr>
                <a:defRPr/>
              </a:pPr>
              <a:t>34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amond(in)">
                                      <p:cBhvr>
                                        <p:cTn id="7" dur="500"/>
                                        <p:tgtEl>
                                          <p:spTgt spid="4608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diamond(in)">
                                      <p:cBhvr>
                                        <p:cTn id="10"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5413"/>
            <a:ext cx="8229600" cy="1143000"/>
          </a:xfrm>
        </p:spPr>
        <p:txBody>
          <a:bodyPr/>
          <a:lstStyle/>
          <a:p>
            <a:pPr eaLnBrk="1" hangingPunct="1"/>
            <a:r>
              <a:rPr lang="de-DE" sz="3800" b="1" u="sng" smtClean="0"/>
              <a:t>Inhaltsverzeichnis einer Satzung eines gemeinnützigen Vereines</a:t>
            </a:r>
          </a:p>
        </p:txBody>
      </p:sp>
      <p:sp>
        <p:nvSpPr>
          <p:cNvPr id="3" name="Textfeld 2"/>
          <p:cNvSpPr txBox="1"/>
          <p:nvPr/>
        </p:nvSpPr>
        <p:spPr>
          <a:xfrm>
            <a:off x="683568" y="1654835"/>
            <a:ext cx="8136904" cy="5355312"/>
          </a:xfrm>
          <a:prstGeom prst="rect">
            <a:avLst/>
          </a:prstGeom>
          <a:noFill/>
        </p:spPr>
        <p:txBody>
          <a:bodyPr numCol="2">
            <a:spAutoFit/>
          </a:bodyPr>
          <a:lstStyle/>
          <a:p>
            <a:pPr marL="263525" indent="-263525" fontAlgn="auto">
              <a:spcBef>
                <a:spcPts val="0"/>
              </a:spcBef>
              <a:spcAft>
                <a:spcPts val="0"/>
              </a:spcAft>
              <a:defRPr/>
            </a:pPr>
            <a:r>
              <a:rPr lang="de-DE" b="1" dirty="0">
                <a:latin typeface="+mn-lt"/>
              </a:rPr>
              <a:t>§1 Name, Sitz Geschäftsjahr</a:t>
            </a:r>
          </a:p>
          <a:p>
            <a:pPr marL="263525"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2 Vereinszweck</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3 Mitglieder</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4 Erwerb der Mitgliedschaft</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5 Beendigung der </a:t>
            </a:r>
          </a:p>
          <a:p>
            <a:pPr indent="263525" fontAlgn="auto">
              <a:spcBef>
                <a:spcPts val="0"/>
              </a:spcBef>
              <a:spcAft>
                <a:spcPts val="0"/>
              </a:spcAft>
              <a:defRPr/>
            </a:pPr>
            <a:r>
              <a:rPr lang="de-DE" b="1" dirty="0">
                <a:latin typeface="+mn-lt"/>
              </a:rPr>
              <a:t> Mitgliedschaft</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6 Mitgliedsbeiträge</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7 Organe des Vereins</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8 Vorstand</a:t>
            </a:r>
          </a:p>
          <a:p>
            <a:pPr fontAlgn="auto">
              <a:spcBef>
                <a:spcPts val="0"/>
              </a:spcBef>
              <a:spcAft>
                <a:spcPts val="0"/>
              </a:spcAft>
              <a:defRPr/>
            </a:pPr>
            <a:endParaRPr lang="de-DE" b="1" dirty="0">
              <a:latin typeface="+mn-lt"/>
            </a:endParaRPr>
          </a:p>
          <a:p>
            <a:pPr fontAlgn="auto">
              <a:spcBef>
                <a:spcPts val="0"/>
              </a:spcBef>
              <a:spcAft>
                <a:spcPts val="0"/>
              </a:spcAft>
              <a:defRPr/>
            </a:pPr>
            <a:endParaRPr lang="de-DE" b="1" dirty="0">
              <a:latin typeface="+mn-lt"/>
            </a:endParaRPr>
          </a:p>
          <a:p>
            <a:pPr fontAlgn="auto">
              <a:spcBef>
                <a:spcPts val="0"/>
              </a:spcBef>
              <a:spcAft>
                <a:spcPts val="0"/>
              </a:spcAft>
              <a:defRPr/>
            </a:pPr>
            <a:endParaRPr lang="de-DE" b="1" dirty="0">
              <a:latin typeface="+mn-lt"/>
            </a:endParaRPr>
          </a:p>
          <a:p>
            <a:pPr marL="439738" indent="-439738" fontAlgn="auto">
              <a:spcBef>
                <a:spcPts val="0"/>
              </a:spcBef>
              <a:spcAft>
                <a:spcPts val="0"/>
              </a:spcAft>
              <a:defRPr/>
            </a:pPr>
            <a:r>
              <a:rPr lang="de-DE" b="1" dirty="0">
                <a:latin typeface="+mn-lt"/>
              </a:rPr>
              <a:t>§ 9   Zuständigkeit des Vorstands</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10 Sitzung des Vorstandes</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11 Kassenführung</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12 Mitgliederversammlung</a:t>
            </a:r>
          </a:p>
          <a:p>
            <a:pPr fontAlgn="auto">
              <a:spcBef>
                <a:spcPts val="0"/>
              </a:spcBef>
              <a:spcAft>
                <a:spcPts val="0"/>
              </a:spcAft>
              <a:defRPr/>
            </a:pPr>
            <a:endParaRPr lang="de-DE" b="1" dirty="0">
              <a:latin typeface="+mn-lt"/>
            </a:endParaRPr>
          </a:p>
          <a:p>
            <a:pPr marL="439738" indent="-439738" fontAlgn="auto">
              <a:spcBef>
                <a:spcPts val="0"/>
              </a:spcBef>
              <a:spcAft>
                <a:spcPts val="0"/>
              </a:spcAft>
              <a:defRPr/>
            </a:pPr>
            <a:r>
              <a:rPr lang="de-DE" b="1" dirty="0">
                <a:latin typeface="+mn-lt"/>
              </a:rPr>
              <a:t>§ 13 Beschlussfassung der Mitgliederversammlung</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14 Ehrungen</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15 Auflösung</a:t>
            </a:r>
          </a:p>
          <a:p>
            <a:pPr fontAlgn="auto">
              <a:spcBef>
                <a:spcPts val="0"/>
              </a:spcBef>
              <a:spcAft>
                <a:spcPts val="0"/>
              </a:spcAft>
              <a:defRPr/>
            </a:pPr>
            <a:endParaRPr lang="de-DE" b="1" dirty="0">
              <a:latin typeface="+mn-lt"/>
            </a:endParaRPr>
          </a:p>
          <a:p>
            <a:pPr fontAlgn="auto">
              <a:spcBef>
                <a:spcPts val="0"/>
              </a:spcBef>
              <a:spcAft>
                <a:spcPts val="0"/>
              </a:spcAft>
              <a:defRPr/>
            </a:pPr>
            <a:r>
              <a:rPr lang="de-DE" b="1" dirty="0">
                <a:latin typeface="+mn-lt"/>
              </a:rPr>
              <a:t>§ 16 Inkrafttreten</a:t>
            </a:r>
          </a:p>
        </p:txBody>
      </p:sp>
      <p:sp>
        <p:nvSpPr>
          <p:cNvPr id="5" name="Foliennummernplatzhalter 4"/>
          <p:cNvSpPr>
            <a:spLocks noGrp="1"/>
          </p:cNvSpPr>
          <p:nvPr>
            <p:ph type="sldNum" sz="quarter" idx="12"/>
          </p:nvPr>
        </p:nvSpPr>
        <p:spPr/>
        <p:txBody>
          <a:bodyPr/>
          <a:lstStyle/>
          <a:p>
            <a:pPr>
              <a:defRPr/>
            </a:pPr>
            <a:fld id="{69D444BE-4372-4FCF-9D62-1EAA5EF9E537}" type="slidenum">
              <a:rPr lang="de-DE" smtClean="0"/>
              <a:pPr>
                <a:defRPr/>
              </a:pPr>
              <a:t>35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830263" y="1795463"/>
          <a:ext cx="7975600" cy="4657725"/>
        </p:xfrm>
        <a:graphic>
          <a:graphicData uri="http://schemas.openxmlformats.org/presentationml/2006/ole">
            <mc:AlternateContent xmlns:mc="http://schemas.openxmlformats.org/markup-compatibility/2006">
              <mc:Choice xmlns:v="urn:schemas-microsoft-com:vml" Requires="v">
                <p:oleObj spid="_x0000_s9230" name="Dokument" r:id="rId4" imgW="5759285" imgH="3369205" progId="Word.Document.12">
                  <p:embed/>
                </p:oleObj>
              </mc:Choice>
              <mc:Fallback>
                <p:oleObj name="Dokument" r:id="rId4" imgW="5759285" imgH="3369205"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1795463"/>
                        <a:ext cx="797560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Titel 2"/>
          <p:cNvSpPr>
            <a:spLocks noGrp="1"/>
          </p:cNvSpPr>
          <p:nvPr>
            <p:ph type="title" idx="4294967295"/>
          </p:nvPr>
        </p:nvSpPr>
        <p:spPr>
          <a:xfrm>
            <a:off x="468313" y="404813"/>
            <a:ext cx="8229600" cy="1143000"/>
          </a:xfrm>
        </p:spPr>
        <p:txBody>
          <a:bodyPr/>
          <a:lstStyle/>
          <a:p>
            <a:pPr eaLnBrk="1" hangingPunct="1"/>
            <a:r>
              <a:rPr lang="de-DE" sz="3600" b="1" smtClean="0">
                <a:solidFill>
                  <a:srgbClr val="FF0000"/>
                </a:solidFill>
              </a:rPr>
              <a:t>Anforderung an die Satzung</a:t>
            </a:r>
          </a:p>
        </p:txBody>
      </p:sp>
      <p:sp>
        <p:nvSpPr>
          <p:cNvPr id="5" name="Foliennummernplatzhalter 4"/>
          <p:cNvSpPr>
            <a:spLocks noGrp="1"/>
          </p:cNvSpPr>
          <p:nvPr>
            <p:ph type="sldNum" sz="quarter" idx="12"/>
          </p:nvPr>
        </p:nvSpPr>
        <p:spPr/>
        <p:txBody>
          <a:bodyPr/>
          <a:lstStyle/>
          <a:p>
            <a:pPr>
              <a:defRPr/>
            </a:pPr>
            <a:fld id="{F3D8ADFE-FEF8-4BE0-9D96-95DE38C23678}" type="slidenum">
              <a:rPr lang="de-DE" smtClean="0"/>
              <a:pPr>
                <a:defRPr/>
              </a:pPr>
              <a:t>36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ieren 5"/>
          <p:cNvGrpSpPr>
            <a:grpSpLocks/>
          </p:cNvGrpSpPr>
          <p:nvPr/>
        </p:nvGrpSpPr>
        <p:grpSpPr bwMode="auto">
          <a:xfrm>
            <a:off x="985838" y="223838"/>
            <a:ext cx="7127875" cy="6432550"/>
            <a:chOff x="985248" y="223472"/>
            <a:chExt cx="7128792" cy="6432530"/>
          </a:xfrm>
        </p:grpSpPr>
        <p:sp>
          <p:nvSpPr>
            <p:cNvPr id="40964" name="Textfeld 1"/>
            <p:cNvSpPr txBox="1">
              <a:spLocks noChangeArrowheads="1"/>
            </p:cNvSpPr>
            <p:nvPr/>
          </p:nvSpPr>
          <p:spPr bwMode="auto">
            <a:xfrm>
              <a:off x="985248" y="223472"/>
              <a:ext cx="7128792" cy="6432530"/>
            </a:xfrm>
            <a:prstGeom prst="rect">
              <a:avLst/>
            </a:prstGeom>
            <a:solidFill>
              <a:schemeClr val="bg1"/>
            </a:solidFill>
            <a:ln w="9525">
              <a:solidFill>
                <a:schemeClr val="tx1"/>
              </a:solidFill>
              <a:miter lim="800000"/>
              <a:headEnd/>
              <a:tailEnd/>
            </a:ln>
          </p:spPr>
          <p:txBody>
            <a:bodyPr>
              <a:spAutoFit/>
            </a:bodyPr>
            <a:lstStyle/>
            <a:p>
              <a:endParaRPr lang="de-DE" sz="1600" b="1">
                <a:latin typeface="Calibri" pitchFamily="34" charset="0"/>
              </a:endParaRPr>
            </a:p>
            <a:p>
              <a:r>
                <a:rPr lang="de-DE" sz="1600" b="1">
                  <a:latin typeface="Calibri" pitchFamily="34" charset="0"/>
                </a:rPr>
                <a:t>Freiwillige Feuerwehr Altneuhausen</a:t>
              </a:r>
            </a:p>
            <a:p>
              <a:endParaRPr lang="de-DE" sz="800" b="1">
                <a:latin typeface="Calibri" pitchFamily="34" charset="0"/>
              </a:endParaRPr>
            </a:p>
            <a:p>
              <a:endParaRPr lang="de-DE" sz="800" b="1">
                <a:latin typeface="Calibri" pitchFamily="34" charset="0"/>
              </a:endParaRPr>
            </a:p>
            <a:p>
              <a:endParaRPr lang="de-DE" sz="800" b="1">
                <a:latin typeface="Calibri" pitchFamily="34" charset="0"/>
              </a:endParaRPr>
            </a:p>
            <a:p>
              <a:pPr algn="ctr"/>
              <a:r>
                <a:rPr lang="de-DE" sz="2200" b="1">
                  <a:latin typeface="Calibri" pitchFamily="34" charset="0"/>
                </a:rPr>
                <a:t>Vereinssatzung</a:t>
              </a:r>
            </a:p>
            <a:p>
              <a:pPr algn="ctr"/>
              <a:r>
                <a:rPr lang="de-DE" sz="2200" b="1">
                  <a:latin typeface="Calibri" pitchFamily="34" charset="0"/>
                </a:rPr>
                <a:t>-----------------------</a:t>
              </a:r>
            </a:p>
            <a:p>
              <a:endParaRPr lang="de-DE" sz="1600">
                <a:latin typeface="Calibri" pitchFamily="34" charset="0"/>
              </a:endParaRPr>
            </a:p>
            <a:p>
              <a:r>
                <a:rPr lang="de-DE" sz="1600" b="1">
                  <a:latin typeface="Calibri" pitchFamily="34" charset="0"/>
                </a:rPr>
                <a:t>§ 1  Name, Sitz, Geschäftsjahr</a:t>
              </a:r>
            </a:p>
            <a:p>
              <a:endParaRPr lang="de-DE" sz="1600">
                <a:latin typeface="Calibri" pitchFamily="34" charset="0"/>
              </a:endParaRPr>
            </a:p>
            <a:p>
              <a:r>
                <a:rPr lang="de-DE" sz="1600">
                  <a:latin typeface="Calibri" pitchFamily="34" charset="0"/>
                </a:rPr>
                <a:t>       Die „Freiwillige Feuerwehr Altneuhausen“ mit Sitz in Altneuhausen</a:t>
              </a:r>
            </a:p>
            <a:p>
              <a:r>
                <a:rPr lang="de-DE" sz="1600">
                  <a:latin typeface="Calibri" pitchFamily="34" charset="0"/>
                </a:rPr>
                <a:t>       verfolgt ausschließlich und unmittelbar gemeinnützige Zwecke im Sinne</a:t>
              </a:r>
            </a:p>
            <a:p>
              <a:r>
                <a:rPr lang="de-DE" sz="1600">
                  <a:latin typeface="Calibri" pitchFamily="34" charset="0"/>
                </a:rPr>
                <a:t>       des Abschnittes „Steuerbegünstigte Zwecke“ der Abgabenordnung.</a:t>
              </a:r>
            </a:p>
            <a:p>
              <a:endParaRPr lang="de-DE" sz="1600">
                <a:latin typeface="Calibri" pitchFamily="34" charset="0"/>
              </a:endParaRPr>
            </a:p>
            <a:p>
              <a:r>
                <a:rPr lang="de-DE" sz="1600">
                  <a:latin typeface="Calibri" pitchFamily="34" charset="0"/>
                </a:rPr>
                <a:t>       Geschäftsjahr ist das Kalenderjahr.</a:t>
              </a:r>
            </a:p>
            <a:p>
              <a:endParaRPr lang="de-DE" sz="800">
                <a:latin typeface="Calibri" pitchFamily="34" charset="0"/>
              </a:endParaRPr>
            </a:p>
            <a:p>
              <a:endParaRPr lang="de-DE" sz="800">
                <a:latin typeface="Calibri" pitchFamily="34" charset="0"/>
              </a:endParaRPr>
            </a:p>
            <a:p>
              <a:endParaRPr lang="de-DE" sz="800">
                <a:latin typeface="Calibri" pitchFamily="34" charset="0"/>
              </a:endParaRPr>
            </a:p>
            <a:p>
              <a:r>
                <a:rPr lang="de-DE" sz="1600" b="1">
                  <a:latin typeface="Calibri" pitchFamily="34" charset="0"/>
                </a:rPr>
                <a:t>§ 2  Vereinszweck</a:t>
              </a:r>
            </a:p>
            <a:p>
              <a:endParaRPr lang="de-DE" sz="1600">
                <a:latin typeface="Calibri" pitchFamily="34" charset="0"/>
              </a:endParaRPr>
            </a:p>
            <a:p>
              <a:r>
                <a:rPr lang="de-DE" sz="1600">
                  <a:latin typeface="Calibri" pitchFamily="34" charset="0"/>
                </a:rPr>
                <a:t>       Zweck des Vereins ist die Förderung des Brandschutzes.</a:t>
              </a:r>
            </a:p>
            <a:p>
              <a:endParaRPr lang="de-DE" sz="1600">
                <a:latin typeface="Calibri" pitchFamily="34" charset="0"/>
              </a:endParaRPr>
            </a:p>
            <a:p>
              <a:r>
                <a:rPr lang="de-DE" sz="1600">
                  <a:latin typeface="Calibri" pitchFamily="34" charset="0"/>
                </a:rPr>
                <a:t>       Der Satzungszweck wird verwirklicht insbesondere durch die Werbung</a:t>
              </a:r>
            </a:p>
            <a:p>
              <a:r>
                <a:rPr lang="de-DE" sz="1600">
                  <a:latin typeface="Calibri" pitchFamily="34" charset="0"/>
                </a:rPr>
                <a:t>       und das Stellen von Einsatzkräften für die Freiwillige Feuerwehr</a:t>
              </a:r>
            </a:p>
            <a:p>
              <a:r>
                <a:rPr lang="de-DE" sz="1600">
                  <a:latin typeface="Calibri" pitchFamily="34" charset="0"/>
                </a:rPr>
                <a:t>       Altneuhausen.</a:t>
              </a:r>
            </a:p>
            <a:p>
              <a:r>
                <a:rPr lang="de-DE" sz="1600">
                  <a:latin typeface="Calibri" pitchFamily="34" charset="0"/>
                </a:rPr>
                <a:t>     </a:t>
              </a:r>
            </a:p>
            <a:p>
              <a:r>
                <a:rPr lang="de-DE" sz="1600">
                  <a:latin typeface="Calibri" pitchFamily="34" charset="0"/>
                </a:rPr>
                <a:t>       -----------------------------------------------------------------------------</a:t>
              </a:r>
            </a:p>
            <a:p>
              <a:endParaRPr lang="de-DE" sz="1600">
                <a:latin typeface="Calibri" pitchFamily="34" charset="0"/>
              </a:endParaRPr>
            </a:p>
          </p:txBody>
        </p:sp>
        <p:pic>
          <p:nvPicPr>
            <p:cNvPr id="40965" name="Picture 2"/>
            <p:cNvPicPr>
              <a:picLocks noChangeAspect="1" noChangeArrowheads="1"/>
            </p:cNvPicPr>
            <p:nvPr/>
          </p:nvPicPr>
          <p:blipFill>
            <a:blip r:embed="rId3" cstate="print"/>
            <a:srcRect/>
            <a:stretch>
              <a:fillRect/>
            </a:stretch>
          </p:blipFill>
          <p:spPr bwMode="auto">
            <a:xfrm>
              <a:off x="6074288" y="368912"/>
              <a:ext cx="1524100" cy="1102041"/>
            </a:xfrm>
            <a:prstGeom prst="rect">
              <a:avLst/>
            </a:prstGeom>
            <a:noFill/>
            <a:ln w="9525">
              <a:noFill/>
              <a:miter lim="800000"/>
              <a:headEnd/>
              <a:tailEnd/>
            </a:ln>
          </p:spPr>
        </p:pic>
      </p:grpSp>
      <p:sp>
        <p:nvSpPr>
          <p:cNvPr id="6" name="Foliennummernplatzhalter 5"/>
          <p:cNvSpPr>
            <a:spLocks noGrp="1"/>
          </p:cNvSpPr>
          <p:nvPr>
            <p:ph type="sldNum" sz="quarter" idx="12"/>
          </p:nvPr>
        </p:nvSpPr>
        <p:spPr/>
        <p:txBody>
          <a:bodyPr/>
          <a:lstStyle/>
          <a:p>
            <a:pPr>
              <a:defRPr/>
            </a:pPr>
            <a:fld id="{F04AD529-7C8A-47C7-84F2-C3C7E1B744FF}" type="slidenum">
              <a:rPr lang="de-DE" smtClean="0"/>
              <a:pPr>
                <a:defRPr/>
              </a:pPr>
              <a:t>37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50825" y="409575"/>
            <a:ext cx="8353425" cy="6154738"/>
          </a:xfrm>
          <a:prstGeom prst="rect">
            <a:avLst/>
          </a:prstGeom>
          <a:noFill/>
          <a:ln w="9525">
            <a:noFill/>
            <a:miter lim="800000"/>
            <a:headEnd/>
            <a:tailEnd/>
          </a:ln>
        </p:spPr>
        <p:txBody>
          <a:bodyPr anchor="ctr">
            <a:spAutoFit/>
          </a:bodyPr>
          <a:lstStyle/>
          <a:p>
            <a:pPr eaLnBrk="0" hangingPunct="0"/>
            <a:r>
              <a:rPr lang="de-DE" sz="2100" b="1">
                <a:latin typeface="Calibri" pitchFamily="34" charset="0"/>
                <a:ea typeface="Calibri" pitchFamily="34" charset="0"/>
                <a:cs typeface="Calibri" pitchFamily="34" charset="0"/>
              </a:rPr>
              <a:t>Des Weiteren muss in der Satzung eines gemeinnützigen Vereines nach § 55 AO das Gebot der </a:t>
            </a:r>
            <a:r>
              <a:rPr lang="de-DE" sz="2100" b="1">
                <a:solidFill>
                  <a:srgbClr val="FF0000"/>
                </a:solidFill>
                <a:latin typeface="Calibri" pitchFamily="34" charset="0"/>
                <a:ea typeface="Calibri" pitchFamily="34" charset="0"/>
                <a:cs typeface="Calibri" pitchFamily="34" charset="0"/>
              </a:rPr>
              <a:t>„Selbstlosigkeit“ </a:t>
            </a:r>
            <a:r>
              <a:rPr lang="de-DE" sz="2100" b="1">
                <a:latin typeface="Calibri" pitchFamily="34" charset="0"/>
                <a:ea typeface="Calibri" pitchFamily="34" charset="0"/>
                <a:cs typeface="Calibri" pitchFamily="34" charset="0"/>
              </a:rPr>
              <a:t>enthalten sein.</a:t>
            </a:r>
          </a:p>
          <a:p>
            <a:pPr eaLnBrk="0" hangingPunct="0"/>
            <a:endParaRPr lang="de-DE" sz="2100">
              <a:latin typeface="Calibri" pitchFamily="34" charset="0"/>
            </a:endParaRPr>
          </a:p>
          <a:p>
            <a:pPr eaLnBrk="0" hangingPunct="0"/>
            <a:r>
              <a:rPr lang="de-DE" sz="2100" b="1">
                <a:latin typeface="Calibri" pitchFamily="34" charset="0"/>
                <a:ea typeface="Calibri" pitchFamily="34" charset="0"/>
                <a:cs typeface="Calibri" pitchFamily="34" charset="0"/>
              </a:rPr>
              <a:t>D. h. Selbstlosigkeit liegt bei einem Verein (Körperschaft) nur vor, wenn</a:t>
            </a:r>
          </a:p>
          <a:p>
            <a:pPr eaLnBrk="0" hangingPunct="0"/>
            <a:endParaRPr lang="de-DE" sz="800">
              <a:latin typeface="Calibri" pitchFamily="34" charset="0"/>
            </a:endParaRPr>
          </a:p>
          <a:p>
            <a:pPr eaLnBrk="0" hangingPunct="0">
              <a:buFontTx/>
              <a:buChar char="•"/>
            </a:pPr>
            <a:r>
              <a:rPr lang="de-DE" sz="2100" b="1">
                <a:solidFill>
                  <a:srgbClr val="FF0000"/>
                </a:solidFill>
                <a:latin typeface="Calibri" pitchFamily="34" charset="0"/>
                <a:ea typeface="Calibri" pitchFamily="34" charset="0"/>
                <a:cs typeface="Calibri" pitchFamily="34" charset="0"/>
              </a:rPr>
              <a:t> </a:t>
            </a:r>
            <a:r>
              <a:rPr lang="de-DE" sz="2100" b="1">
                <a:latin typeface="Calibri" pitchFamily="34" charset="0"/>
                <a:ea typeface="Calibri" pitchFamily="34" charset="0"/>
                <a:cs typeface="Calibri" pitchFamily="34" charset="0"/>
              </a:rPr>
              <a:t>nicht in erster Linie eigenwirtschaftliche Zwecke verfolgt</a:t>
            </a:r>
          </a:p>
          <a:p>
            <a:pPr eaLnBrk="0" hangingPunct="0"/>
            <a:r>
              <a:rPr lang="de-DE" sz="2100" b="1">
                <a:latin typeface="Calibri" pitchFamily="34" charset="0"/>
                <a:ea typeface="Calibri" pitchFamily="34" charset="0"/>
                <a:cs typeface="Calibri" pitchFamily="34" charset="0"/>
              </a:rPr>
              <a:t>   werden</a:t>
            </a:r>
          </a:p>
          <a:p>
            <a:pPr eaLnBrk="0" hangingPunct="0">
              <a:buFontTx/>
              <a:buChar char="•"/>
            </a:pPr>
            <a:endParaRPr lang="de-DE" sz="800">
              <a:latin typeface="Calibri" pitchFamily="34" charset="0"/>
            </a:endParaRPr>
          </a:p>
          <a:p>
            <a:pPr eaLnBrk="0" hangingPunct="0">
              <a:buFontTx/>
              <a:buChar char="•"/>
            </a:pPr>
            <a:r>
              <a:rPr lang="de-DE" sz="2100" b="1">
                <a:solidFill>
                  <a:srgbClr val="FF0000"/>
                </a:solidFill>
                <a:latin typeface="Calibri" pitchFamily="34" charset="0"/>
                <a:ea typeface="Calibri" pitchFamily="34" charset="0"/>
                <a:cs typeface="Calibri" pitchFamily="34" charset="0"/>
              </a:rPr>
              <a:t> </a:t>
            </a:r>
            <a:r>
              <a:rPr lang="de-DE" sz="2100" b="1">
                <a:latin typeface="Calibri" pitchFamily="34" charset="0"/>
                <a:ea typeface="Calibri" pitchFamily="34" charset="0"/>
                <a:cs typeface="Calibri" pitchFamily="34" charset="0"/>
              </a:rPr>
              <a:t>die zur Verfügung stehende Mittel nur für satzungsgemäße</a:t>
            </a:r>
          </a:p>
          <a:p>
            <a:pPr eaLnBrk="0" hangingPunct="0"/>
            <a:r>
              <a:rPr lang="de-DE" sz="2100" b="1">
                <a:latin typeface="Calibri" pitchFamily="34" charset="0"/>
                <a:ea typeface="Calibri" pitchFamily="34" charset="0"/>
                <a:cs typeface="Calibri" pitchFamily="34" charset="0"/>
              </a:rPr>
              <a:t>   Zwecke zeitnah verwendet werden</a:t>
            </a:r>
          </a:p>
          <a:p>
            <a:pPr eaLnBrk="0" hangingPunct="0">
              <a:buFontTx/>
              <a:buChar char="•"/>
            </a:pPr>
            <a:endParaRPr lang="de-DE" sz="800">
              <a:latin typeface="Calibri" pitchFamily="34" charset="0"/>
            </a:endParaRPr>
          </a:p>
          <a:p>
            <a:pPr eaLnBrk="0" hangingPunct="0">
              <a:buFontTx/>
              <a:buChar char="•"/>
            </a:pPr>
            <a:r>
              <a:rPr lang="de-DE" sz="2100" b="1">
                <a:solidFill>
                  <a:srgbClr val="FF0000"/>
                </a:solidFill>
                <a:latin typeface="Calibri" pitchFamily="34" charset="0"/>
                <a:ea typeface="Calibri" pitchFamily="34" charset="0"/>
                <a:cs typeface="Calibri" pitchFamily="34" charset="0"/>
              </a:rPr>
              <a:t> </a:t>
            </a:r>
            <a:r>
              <a:rPr lang="de-DE" sz="2100" b="1">
                <a:latin typeface="Calibri" pitchFamily="34" charset="0"/>
                <a:ea typeface="Calibri" pitchFamily="34" charset="0"/>
                <a:cs typeface="Calibri" pitchFamily="34" charset="0"/>
              </a:rPr>
              <a:t>Mitglieder keine Zuwendungen aus Mitteln des Vereins</a:t>
            </a:r>
          </a:p>
          <a:p>
            <a:pPr eaLnBrk="0" hangingPunct="0"/>
            <a:r>
              <a:rPr lang="de-DE" sz="2100" b="1">
                <a:latin typeface="Calibri" pitchFamily="34" charset="0"/>
                <a:ea typeface="Calibri" pitchFamily="34" charset="0"/>
                <a:cs typeface="Calibri" pitchFamily="34" charset="0"/>
              </a:rPr>
              <a:t>   erhalten</a:t>
            </a:r>
          </a:p>
          <a:p>
            <a:pPr eaLnBrk="0" hangingPunct="0">
              <a:buFontTx/>
              <a:buChar char="•"/>
            </a:pPr>
            <a:endParaRPr lang="de-DE" sz="800">
              <a:latin typeface="Calibri" pitchFamily="34" charset="0"/>
            </a:endParaRPr>
          </a:p>
          <a:p>
            <a:pPr eaLnBrk="0" hangingPunct="0">
              <a:buFontTx/>
              <a:buChar char="•"/>
            </a:pPr>
            <a:r>
              <a:rPr lang="de-DE" sz="2100" b="1">
                <a:solidFill>
                  <a:srgbClr val="FF0000"/>
                </a:solidFill>
                <a:latin typeface="Calibri" pitchFamily="34" charset="0"/>
                <a:ea typeface="Calibri" pitchFamily="34" charset="0"/>
                <a:cs typeface="Calibri" pitchFamily="34" charset="0"/>
              </a:rPr>
              <a:t> </a:t>
            </a:r>
            <a:r>
              <a:rPr lang="de-DE" sz="2100" b="1">
                <a:latin typeface="Calibri" pitchFamily="34" charset="0"/>
                <a:ea typeface="Calibri" pitchFamily="34" charset="0"/>
                <a:cs typeface="Calibri" pitchFamily="34" charset="0"/>
              </a:rPr>
              <a:t>keine Personen durch Ausgaben, die dem Zweck der</a:t>
            </a:r>
          </a:p>
          <a:p>
            <a:pPr eaLnBrk="0" hangingPunct="0"/>
            <a:r>
              <a:rPr lang="de-DE" sz="2100" b="1">
                <a:latin typeface="Calibri" pitchFamily="34" charset="0"/>
                <a:ea typeface="Calibri" pitchFamily="34" charset="0"/>
                <a:cs typeface="Calibri" pitchFamily="34" charset="0"/>
              </a:rPr>
              <a:t>   Körperschaft fremd sind, oder durch unverhältnismäßig hohe</a:t>
            </a:r>
          </a:p>
          <a:p>
            <a:pPr eaLnBrk="0" hangingPunct="0"/>
            <a:r>
              <a:rPr lang="de-DE" sz="2100" b="1">
                <a:latin typeface="Calibri" pitchFamily="34" charset="0"/>
                <a:ea typeface="Calibri" pitchFamily="34" charset="0"/>
                <a:cs typeface="Calibri" pitchFamily="34" charset="0"/>
              </a:rPr>
              <a:t>   Vergütungen begünstigt wird</a:t>
            </a:r>
          </a:p>
          <a:p>
            <a:pPr eaLnBrk="0" hangingPunct="0">
              <a:buFontTx/>
              <a:buChar char="•"/>
            </a:pPr>
            <a:endParaRPr lang="de-DE" sz="800">
              <a:latin typeface="Calibri" pitchFamily="34" charset="0"/>
            </a:endParaRPr>
          </a:p>
          <a:p>
            <a:pPr eaLnBrk="0" hangingPunct="0">
              <a:buFontTx/>
              <a:buChar char="•"/>
            </a:pPr>
            <a:r>
              <a:rPr lang="de-DE" sz="2100" b="1">
                <a:solidFill>
                  <a:srgbClr val="FF0000"/>
                </a:solidFill>
                <a:latin typeface="Calibri" pitchFamily="34" charset="0"/>
                <a:ea typeface="Calibri" pitchFamily="34" charset="0"/>
                <a:cs typeface="Calibri" pitchFamily="34" charset="0"/>
              </a:rPr>
              <a:t> </a:t>
            </a:r>
            <a:r>
              <a:rPr lang="de-DE" sz="2100" b="1">
                <a:latin typeface="Calibri" pitchFamily="34" charset="0"/>
                <a:ea typeface="Calibri" pitchFamily="34" charset="0"/>
                <a:cs typeface="Calibri" pitchFamily="34" charset="0"/>
              </a:rPr>
              <a:t>sicher gestellt ist, dass das vorhandene Vermögen bei</a:t>
            </a:r>
          </a:p>
          <a:p>
            <a:pPr eaLnBrk="0" hangingPunct="0"/>
            <a:r>
              <a:rPr lang="de-DE" sz="2100" b="1">
                <a:latin typeface="Calibri" pitchFamily="34" charset="0"/>
                <a:ea typeface="Calibri" pitchFamily="34" charset="0"/>
                <a:cs typeface="Calibri" pitchFamily="34" charset="0"/>
              </a:rPr>
              <a:t>   Auflösung des Vereins oder Aufhebung des bisherigen Zwecks</a:t>
            </a:r>
          </a:p>
          <a:p>
            <a:pPr eaLnBrk="0" hangingPunct="0"/>
            <a:r>
              <a:rPr lang="de-DE" sz="2100" b="1">
                <a:latin typeface="Calibri" pitchFamily="34" charset="0"/>
                <a:ea typeface="Calibri" pitchFamily="34" charset="0"/>
                <a:cs typeface="Calibri" pitchFamily="34" charset="0"/>
              </a:rPr>
              <a:t>   nur für steuerbegünstigte Zwecke verwendet wird</a:t>
            </a:r>
            <a:endParaRPr lang="de-DE" sz="2100">
              <a:latin typeface="Calibri" pitchFamily="34" charset="0"/>
            </a:endParaRPr>
          </a:p>
          <a:p>
            <a:pPr eaLnBrk="0" hangingPunct="0"/>
            <a:endParaRPr lang="de-DE">
              <a:latin typeface="Calibri" pitchFamily="34" charset="0"/>
            </a:endParaRPr>
          </a:p>
        </p:txBody>
      </p:sp>
      <p:sp>
        <p:nvSpPr>
          <p:cNvPr id="5" name="Foliennummernplatzhalter 4"/>
          <p:cNvSpPr>
            <a:spLocks noGrp="1"/>
          </p:cNvSpPr>
          <p:nvPr>
            <p:ph type="sldNum" sz="quarter" idx="12"/>
          </p:nvPr>
        </p:nvSpPr>
        <p:spPr/>
        <p:txBody>
          <a:bodyPr/>
          <a:lstStyle/>
          <a:p>
            <a:pPr>
              <a:defRPr/>
            </a:pPr>
            <a:fld id="{A3D9568F-5D5A-482D-9AB1-46386AD6572F}" type="slidenum">
              <a:rPr lang="de-DE" smtClean="0"/>
              <a:pPr>
                <a:defRPr/>
              </a:pPr>
              <a:t>38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anim calcmode="lin" valueType="num">
                                      <p:cBhvr additive="base">
                                        <p:cTn id="11"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 calcmode="lin" valueType="num">
                                      <p:cBhvr additive="base">
                                        <p:cTn id="17"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68">
                                            <p:txEl>
                                              <p:pRg st="5" end="5"/>
                                            </p:txEl>
                                          </p:spTgt>
                                        </p:tgtEl>
                                        <p:attrNameLst>
                                          <p:attrName>style.visibility</p:attrName>
                                        </p:attrNameLst>
                                      </p:cBhvr>
                                      <p:to>
                                        <p:strVal val="visible"/>
                                      </p:to>
                                    </p:set>
                                    <p:anim calcmode="lin" valueType="num">
                                      <p:cBhvr additive="base">
                                        <p:cTn id="21"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8">
                                            <p:txEl>
                                              <p:pRg st="7" end="7"/>
                                            </p:txEl>
                                          </p:spTgt>
                                        </p:tgtEl>
                                        <p:attrNameLst>
                                          <p:attrName>style.visibility</p:attrName>
                                        </p:attrNameLst>
                                      </p:cBhvr>
                                      <p:to>
                                        <p:strVal val="visible"/>
                                      </p:to>
                                    </p:set>
                                    <p:anim calcmode="lin" valueType="num">
                                      <p:cBhvr additive="base">
                                        <p:cTn id="27"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8">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8">
                                            <p:txEl>
                                              <p:pRg st="8" end="8"/>
                                            </p:txEl>
                                          </p:spTgt>
                                        </p:tgtEl>
                                        <p:attrNameLst>
                                          <p:attrName>style.visibility</p:attrName>
                                        </p:attrNameLst>
                                      </p:cBhvr>
                                      <p:to>
                                        <p:strVal val="visible"/>
                                      </p:to>
                                    </p:set>
                                    <p:anim calcmode="lin" valueType="num">
                                      <p:cBhvr additive="base">
                                        <p:cTn id="31" dur="5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8">
                                            <p:txEl>
                                              <p:pRg st="10" end="10"/>
                                            </p:txEl>
                                          </p:spTgt>
                                        </p:tgtEl>
                                        <p:attrNameLst>
                                          <p:attrName>style.visibility</p:attrName>
                                        </p:attrNameLst>
                                      </p:cBhvr>
                                      <p:to>
                                        <p:strVal val="visible"/>
                                      </p:to>
                                    </p:set>
                                    <p:anim calcmode="lin" valueType="num">
                                      <p:cBhvr additive="base">
                                        <p:cTn id="37"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268">
                                            <p:txEl>
                                              <p:pRg st="11" end="11"/>
                                            </p:txEl>
                                          </p:spTgt>
                                        </p:tgtEl>
                                        <p:attrNameLst>
                                          <p:attrName>style.visibility</p:attrName>
                                        </p:attrNameLst>
                                      </p:cBhvr>
                                      <p:to>
                                        <p:strVal val="visible"/>
                                      </p:to>
                                    </p:set>
                                    <p:anim calcmode="lin" valueType="num">
                                      <p:cBhvr additive="base">
                                        <p:cTn id="41" dur="500" fill="hold"/>
                                        <p:tgtEl>
                                          <p:spTgt spid="11268">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268">
                                            <p:txEl>
                                              <p:pRg st="13" end="13"/>
                                            </p:txEl>
                                          </p:spTgt>
                                        </p:tgtEl>
                                        <p:attrNameLst>
                                          <p:attrName>style.visibility</p:attrName>
                                        </p:attrNameLst>
                                      </p:cBhvr>
                                      <p:to>
                                        <p:strVal val="visible"/>
                                      </p:to>
                                    </p:set>
                                    <p:anim calcmode="lin" valueType="num">
                                      <p:cBhvr additive="base">
                                        <p:cTn id="47" dur="500" fill="hold"/>
                                        <p:tgtEl>
                                          <p:spTgt spid="11268">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8">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268">
                                            <p:txEl>
                                              <p:pRg st="14" end="14"/>
                                            </p:txEl>
                                          </p:spTgt>
                                        </p:tgtEl>
                                        <p:attrNameLst>
                                          <p:attrName>style.visibility</p:attrName>
                                        </p:attrNameLst>
                                      </p:cBhvr>
                                      <p:to>
                                        <p:strVal val="visible"/>
                                      </p:to>
                                    </p:set>
                                    <p:anim calcmode="lin" valueType="num">
                                      <p:cBhvr additive="base">
                                        <p:cTn id="51" dur="500" fill="hold"/>
                                        <p:tgtEl>
                                          <p:spTgt spid="11268">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8">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68">
                                            <p:txEl>
                                              <p:pRg st="15" end="15"/>
                                            </p:txEl>
                                          </p:spTgt>
                                        </p:tgtEl>
                                        <p:attrNameLst>
                                          <p:attrName>style.visibility</p:attrName>
                                        </p:attrNameLst>
                                      </p:cBhvr>
                                      <p:to>
                                        <p:strVal val="visible"/>
                                      </p:to>
                                    </p:set>
                                    <p:anim calcmode="lin" valueType="num">
                                      <p:cBhvr additive="base">
                                        <p:cTn id="55" dur="500" fill="hold"/>
                                        <p:tgtEl>
                                          <p:spTgt spid="11268">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8">
                                            <p:txEl>
                                              <p:pRg st="17" end="17"/>
                                            </p:txEl>
                                          </p:spTgt>
                                        </p:tgtEl>
                                        <p:attrNameLst>
                                          <p:attrName>style.visibility</p:attrName>
                                        </p:attrNameLst>
                                      </p:cBhvr>
                                      <p:to>
                                        <p:strVal val="visible"/>
                                      </p:to>
                                    </p:set>
                                    <p:anim calcmode="lin" valueType="num">
                                      <p:cBhvr additive="base">
                                        <p:cTn id="61" dur="500" fill="hold"/>
                                        <p:tgtEl>
                                          <p:spTgt spid="11268">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8">
                                            <p:txEl>
                                              <p:pRg st="17" end="17"/>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268">
                                            <p:txEl>
                                              <p:pRg st="18" end="18"/>
                                            </p:txEl>
                                          </p:spTgt>
                                        </p:tgtEl>
                                        <p:attrNameLst>
                                          <p:attrName>style.visibility</p:attrName>
                                        </p:attrNameLst>
                                      </p:cBhvr>
                                      <p:to>
                                        <p:strVal val="visible"/>
                                      </p:to>
                                    </p:set>
                                    <p:anim calcmode="lin" valueType="num">
                                      <p:cBhvr additive="base">
                                        <p:cTn id="65" dur="500" fill="hold"/>
                                        <p:tgtEl>
                                          <p:spTgt spid="11268">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268">
                                            <p:txEl>
                                              <p:pRg st="18" end="1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268">
                                            <p:txEl>
                                              <p:pRg st="19" end="19"/>
                                            </p:txEl>
                                          </p:spTgt>
                                        </p:tgtEl>
                                        <p:attrNameLst>
                                          <p:attrName>style.visibility</p:attrName>
                                        </p:attrNameLst>
                                      </p:cBhvr>
                                      <p:to>
                                        <p:strVal val="visible"/>
                                      </p:to>
                                    </p:set>
                                    <p:anim calcmode="lin" valueType="num">
                                      <p:cBhvr additive="base">
                                        <p:cTn id="69" dur="500" fill="hold"/>
                                        <p:tgtEl>
                                          <p:spTgt spid="11268">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68">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ieren 3"/>
          <p:cNvGrpSpPr>
            <a:grpSpLocks/>
          </p:cNvGrpSpPr>
          <p:nvPr/>
        </p:nvGrpSpPr>
        <p:grpSpPr bwMode="auto">
          <a:xfrm>
            <a:off x="1111250" y="120650"/>
            <a:ext cx="7058025" cy="6623050"/>
            <a:chOff x="1111848" y="120400"/>
            <a:chExt cx="7056784" cy="6624000"/>
          </a:xfrm>
        </p:grpSpPr>
        <p:sp>
          <p:nvSpPr>
            <p:cNvPr id="43012" name="Textfeld 1"/>
            <p:cNvSpPr txBox="1">
              <a:spLocks noChangeArrowheads="1"/>
            </p:cNvSpPr>
            <p:nvPr/>
          </p:nvSpPr>
          <p:spPr bwMode="auto">
            <a:xfrm>
              <a:off x="1111848" y="120400"/>
              <a:ext cx="7056784" cy="6624000"/>
            </a:xfrm>
            <a:prstGeom prst="rect">
              <a:avLst/>
            </a:prstGeom>
            <a:solidFill>
              <a:schemeClr val="bg1"/>
            </a:solidFill>
            <a:ln w="9525">
              <a:solidFill>
                <a:schemeClr val="tx1"/>
              </a:solidFill>
              <a:miter lim="800000"/>
              <a:headEnd/>
              <a:tailEnd/>
            </a:ln>
          </p:spPr>
          <p:txBody>
            <a:bodyPr>
              <a:spAutoFit/>
            </a:bodyPr>
            <a:lstStyle/>
            <a:p>
              <a:endParaRPr lang="de-DE" sz="600">
                <a:latin typeface="Calibri" pitchFamily="34" charset="0"/>
              </a:endParaRPr>
            </a:p>
            <a:p>
              <a:r>
                <a:rPr lang="de-DE" sz="1600">
                  <a:latin typeface="Calibri" pitchFamily="34" charset="0"/>
                </a:rPr>
                <a:t>Freiwillige Feuerwehr Altneuhausen</a:t>
              </a:r>
            </a:p>
            <a:p>
              <a:endParaRPr lang="de-DE" sz="1300">
                <a:latin typeface="Calibri" pitchFamily="34" charset="0"/>
              </a:endParaRPr>
            </a:p>
            <a:p>
              <a:pPr algn="ctr"/>
              <a:r>
                <a:rPr lang="de-DE" sz="2000" b="1">
                  <a:latin typeface="Calibri" pitchFamily="34" charset="0"/>
                </a:rPr>
                <a:t>Vereinssatzung</a:t>
              </a:r>
            </a:p>
            <a:p>
              <a:pPr algn="ctr"/>
              <a:r>
                <a:rPr lang="de-DE" sz="2000" b="1">
                  <a:latin typeface="Calibri" pitchFamily="34" charset="0"/>
                </a:rPr>
                <a:t>------------------------</a:t>
              </a:r>
            </a:p>
            <a:p>
              <a:endParaRPr lang="de-DE" sz="1300">
                <a:latin typeface="Calibri" pitchFamily="34" charset="0"/>
              </a:endParaRPr>
            </a:p>
            <a:p>
              <a:r>
                <a:rPr lang="de-DE" sz="1300">
                  <a:latin typeface="Calibri" pitchFamily="34" charset="0"/>
                </a:rPr>
                <a:t>        ……………………………………………………</a:t>
              </a:r>
            </a:p>
            <a:p>
              <a:endParaRPr lang="de-DE" sz="900" b="1">
                <a:latin typeface="Calibri" pitchFamily="34" charset="0"/>
              </a:endParaRPr>
            </a:p>
            <a:p>
              <a:r>
                <a:rPr lang="de-DE" sz="1500" b="1">
                  <a:latin typeface="Calibri" pitchFamily="34" charset="0"/>
                </a:rPr>
                <a:t>§ 2  Vereinszweck</a:t>
              </a:r>
            </a:p>
            <a:p>
              <a:endParaRPr lang="de-DE" sz="900">
                <a:latin typeface="Calibri" pitchFamily="34" charset="0"/>
              </a:endParaRPr>
            </a:p>
            <a:p>
              <a:r>
                <a:rPr lang="de-DE" sz="1300">
                  <a:latin typeface="Calibri" pitchFamily="34" charset="0"/>
                </a:rPr>
                <a:t>        ……………………………………………………</a:t>
              </a:r>
            </a:p>
            <a:p>
              <a:endParaRPr lang="de-DE" sz="1300">
                <a:latin typeface="Calibri" pitchFamily="34" charset="0"/>
              </a:endParaRPr>
            </a:p>
            <a:p>
              <a:r>
                <a:rPr lang="de-DE" sz="1400">
                  <a:latin typeface="Calibri" pitchFamily="34" charset="0"/>
                </a:rPr>
                <a:t>       Der Verein ist selbstlos tätig.</a:t>
              </a:r>
            </a:p>
            <a:p>
              <a:endParaRPr lang="de-DE" sz="900">
                <a:latin typeface="Calibri" pitchFamily="34" charset="0"/>
              </a:endParaRPr>
            </a:p>
            <a:p>
              <a:r>
                <a:rPr lang="de-DE" sz="1400">
                  <a:latin typeface="Calibri" pitchFamily="34" charset="0"/>
                </a:rPr>
                <a:t>       Er verfolgt nicht in erster Linie eigenwirtschaftliche Zwecke.</a:t>
              </a:r>
            </a:p>
            <a:p>
              <a:endParaRPr lang="de-DE" sz="900">
                <a:latin typeface="Calibri" pitchFamily="34" charset="0"/>
              </a:endParaRPr>
            </a:p>
            <a:p>
              <a:r>
                <a:rPr lang="de-DE" sz="1400">
                  <a:latin typeface="Calibri" pitchFamily="34" charset="0"/>
                </a:rPr>
                <a:t>       Mittel des Vereins dürfen nur für satzungsgemäße Zwecke verwendet werden.</a:t>
              </a:r>
            </a:p>
            <a:p>
              <a:endParaRPr lang="de-DE" sz="900">
                <a:latin typeface="Calibri" pitchFamily="34" charset="0"/>
              </a:endParaRPr>
            </a:p>
            <a:p>
              <a:r>
                <a:rPr lang="de-DE" sz="1400">
                  <a:latin typeface="Calibri" pitchFamily="34" charset="0"/>
                </a:rPr>
                <a:t>       Die Mitglieder erhalten keine Zuwendungen aus Mitteln des Vereins.</a:t>
              </a:r>
            </a:p>
            <a:p>
              <a:endParaRPr lang="de-DE" sz="900">
                <a:latin typeface="Calibri" pitchFamily="34" charset="0"/>
              </a:endParaRPr>
            </a:p>
            <a:p>
              <a:r>
                <a:rPr lang="de-DE" sz="1400">
                  <a:latin typeface="Calibri" pitchFamily="34" charset="0"/>
                </a:rPr>
                <a:t>       Es darf keine Person durch Ausgaben, die dem Zweck der Körperschaft fremd</a:t>
              </a:r>
            </a:p>
            <a:p>
              <a:r>
                <a:rPr lang="de-DE" sz="1400">
                  <a:latin typeface="Calibri" pitchFamily="34" charset="0"/>
                </a:rPr>
                <a:t>       sind, oder durch unverhältnismäßig hohe Vergütungen begünstigt werden.</a:t>
              </a:r>
            </a:p>
            <a:p>
              <a:endParaRPr lang="de-DE" sz="1000">
                <a:latin typeface="Calibri" pitchFamily="34" charset="0"/>
              </a:endParaRPr>
            </a:p>
            <a:p>
              <a:r>
                <a:rPr lang="de-DE" sz="1300">
                  <a:latin typeface="Calibri" pitchFamily="34" charset="0"/>
                </a:rPr>
                <a:t>       ………………………………………………………………………….</a:t>
              </a:r>
            </a:p>
            <a:p>
              <a:endParaRPr lang="de-DE" sz="1200" b="1">
                <a:latin typeface="Calibri" pitchFamily="34" charset="0"/>
              </a:endParaRPr>
            </a:p>
            <a:p>
              <a:r>
                <a:rPr lang="de-DE" sz="1500" b="1">
                  <a:latin typeface="Calibri" pitchFamily="34" charset="0"/>
                </a:rPr>
                <a:t>§  15 Auflösung des Vereins</a:t>
              </a:r>
            </a:p>
            <a:p>
              <a:endParaRPr lang="de-DE" sz="900">
                <a:latin typeface="Calibri" pitchFamily="34" charset="0"/>
              </a:endParaRPr>
            </a:p>
            <a:p>
              <a:r>
                <a:rPr lang="de-DE" sz="1400">
                  <a:latin typeface="Calibri" pitchFamily="34" charset="0"/>
                </a:rPr>
                <a:t>     Bei Auflösung des Vereins, bei Entziehung oder Verlust seiner Rechtsfähigkeit oder</a:t>
              </a:r>
            </a:p>
            <a:p>
              <a:r>
                <a:rPr lang="de-DE" sz="1400">
                  <a:latin typeface="Calibri" pitchFamily="34" charset="0"/>
                </a:rPr>
                <a:t>     bei Wegfall seines steuerbegünstigten Zwecks fällt das Vermögen an die Gemeinde </a:t>
              </a:r>
            </a:p>
            <a:p>
              <a:r>
                <a:rPr lang="de-DE" sz="1400">
                  <a:latin typeface="Calibri" pitchFamily="34" charset="0"/>
                </a:rPr>
                <a:t>     Altneuhausen, die es unmittelbar und ausschließlich für gemeinnützige, mildtätige </a:t>
              </a:r>
            </a:p>
            <a:p>
              <a:r>
                <a:rPr lang="de-DE" sz="1400">
                  <a:latin typeface="Calibri" pitchFamily="34" charset="0"/>
                </a:rPr>
                <a:t>     oder kirchliche Zwecke zu verwenden hat.</a:t>
              </a:r>
            </a:p>
            <a:p>
              <a:endParaRPr lang="de-DE" sz="1000">
                <a:latin typeface="Calibri" pitchFamily="34" charset="0"/>
              </a:endParaRPr>
            </a:p>
            <a:p>
              <a:r>
                <a:rPr lang="de-DE" sz="1400">
                  <a:latin typeface="Calibri" pitchFamily="34" charset="0"/>
                </a:rPr>
                <a:t>     …………………………………………………</a:t>
              </a:r>
            </a:p>
          </p:txBody>
        </p:sp>
        <p:pic>
          <p:nvPicPr>
            <p:cNvPr id="43013" name="Picture 2"/>
            <p:cNvPicPr>
              <a:picLocks noChangeAspect="1" noChangeArrowheads="1"/>
            </p:cNvPicPr>
            <p:nvPr/>
          </p:nvPicPr>
          <p:blipFill>
            <a:blip r:embed="rId3" cstate="print"/>
            <a:srcRect/>
            <a:stretch>
              <a:fillRect/>
            </a:stretch>
          </p:blipFill>
          <p:spPr bwMode="auto">
            <a:xfrm>
              <a:off x="6292656" y="155332"/>
              <a:ext cx="1524100" cy="1102041"/>
            </a:xfrm>
            <a:prstGeom prst="rect">
              <a:avLst/>
            </a:prstGeom>
            <a:noFill/>
            <a:ln w="9525">
              <a:noFill/>
              <a:miter lim="800000"/>
              <a:headEnd/>
              <a:tailEnd/>
            </a:ln>
          </p:spPr>
        </p:pic>
      </p:grpSp>
      <p:sp>
        <p:nvSpPr>
          <p:cNvPr id="6" name="Foliennummernplatzhalter 5"/>
          <p:cNvSpPr>
            <a:spLocks noGrp="1"/>
          </p:cNvSpPr>
          <p:nvPr>
            <p:ph type="sldNum" sz="quarter" idx="12"/>
          </p:nvPr>
        </p:nvSpPr>
        <p:spPr/>
        <p:txBody>
          <a:bodyPr/>
          <a:lstStyle/>
          <a:p>
            <a:pPr>
              <a:defRPr/>
            </a:pPr>
            <a:fld id="{DAE83DC0-75A7-4BE2-BBD7-D77171607DE2}" type="slidenum">
              <a:rPr lang="de-DE" smtClean="0"/>
              <a:pPr>
                <a:defRPr/>
              </a:pPr>
              <a:t>39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p:nvPr/>
        </p:nvSpPr>
        <p:spPr>
          <a:xfrm>
            <a:off x="1403350" y="327025"/>
            <a:ext cx="6337300" cy="6740525"/>
          </a:xfrm>
          <a:prstGeom prst="rect">
            <a:avLst/>
          </a:prstGeom>
          <a:noFill/>
        </p:spPr>
        <p:txBody>
          <a:bodyPr>
            <a:spAutoFit/>
          </a:bodyPr>
          <a:lstStyle/>
          <a:p>
            <a:pPr marL="342900" indent="-165100" fontAlgn="auto">
              <a:spcBef>
                <a:spcPts val="0"/>
              </a:spcBef>
              <a:spcAft>
                <a:spcPts val="0"/>
              </a:spcAft>
              <a:defRPr/>
            </a:pPr>
            <a:r>
              <a:rPr lang="de-DE" dirty="0">
                <a:latin typeface="+mn-lt"/>
              </a:rPr>
              <a:t>Körperschaftsteuer im wirtschaftlichen Geschäftsbetrieb</a:t>
            </a:r>
          </a:p>
          <a:p>
            <a:pPr marL="342900" indent="-165100" fontAlgn="auto">
              <a:spcBef>
                <a:spcPts val="0"/>
              </a:spcBef>
              <a:spcAft>
                <a:spcPts val="0"/>
              </a:spcAft>
              <a:buFontTx/>
              <a:buChar char="-"/>
              <a:defRPr/>
            </a:pPr>
            <a:endParaRPr lang="de-DE" sz="600" dirty="0">
              <a:latin typeface="+mn-lt"/>
            </a:endParaRPr>
          </a:p>
          <a:p>
            <a:pPr marL="342900" indent="-165100" fontAlgn="auto">
              <a:spcBef>
                <a:spcPts val="0"/>
              </a:spcBef>
              <a:spcAft>
                <a:spcPts val="0"/>
              </a:spcAft>
              <a:defRPr/>
            </a:pPr>
            <a:r>
              <a:rPr lang="de-DE" dirty="0">
                <a:latin typeface="+mn-lt"/>
              </a:rPr>
              <a:t>Gewerbesteuer</a:t>
            </a:r>
          </a:p>
          <a:p>
            <a:pPr marL="342900" indent="-165100" fontAlgn="auto">
              <a:spcBef>
                <a:spcPts val="0"/>
              </a:spcBef>
              <a:spcAft>
                <a:spcPts val="0"/>
              </a:spcAft>
              <a:defRPr/>
            </a:pPr>
            <a:endParaRPr lang="de-DE" sz="600" dirty="0">
              <a:latin typeface="+mn-lt"/>
            </a:endParaRPr>
          </a:p>
          <a:p>
            <a:pPr marL="342900" indent="-165100" fontAlgn="auto">
              <a:spcBef>
                <a:spcPts val="0"/>
              </a:spcBef>
              <a:spcAft>
                <a:spcPts val="0"/>
              </a:spcAft>
              <a:defRPr/>
            </a:pPr>
            <a:r>
              <a:rPr lang="de-DE" dirty="0">
                <a:latin typeface="+mn-lt"/>
              </a:rPr>
              <a:t>Umsatzsteuer</a:t>
            </a:r>
          </a:p>
          <a:p>
            <a:pPr marL="357188" indent="-17938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Allgemeine Steuerpflicht</a:t>
            </a:r>
          </a:p>
          <a:p>
            <a:pPr marL="536575" indent="-17303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Umsätze</a:t>
            </a:r>
          </a:p>
          <a:p>
            <a:pPr marL="536575" indent="-17303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Unternehmerische Bereiche</a:t>
            </a:r>
          </a:p>
          <a:p>
            <a:pPr marL="536575" indent="-17303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Steuerberechnung</a:t>
            </a:r>
          </a:p>
          <a:p>
            <a:pPr marL="536575" indent="-17303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Steuersätze</a:t>
            </a:r>
          </a:p>
          <a:p>
            <a:pPr marL="536575" indent="-173038" fontAlgn="auto">
              <a:spcBef>
                <a:spcPts val="0"/>
              </a:spcBef>
              <a:spcAft>
                <a:spcPts val="0"/>
              </a:spcAft>
              <a:buFontTx/>
              <a:buChar char="-"/>
              <a:defRPr/>
            </a:pPr>
            <a:endParaRPr lang="de-DE" sz="600" dirty="0">
              <a:latin typeface="+mn-lt"/>
            </a:endParaRPr>
          </a:p>
          <a:p>
            <a:pPr marL="536575" indent="-173038" fontAlgn="auto">
              <a:spcBef>
                <a:spcPts val="0"/>
              </a:spcBef>
              <a:spcAft>
                <a:spcPts val="0"/>
              </a:spcAft>
              <a:buFontTx/>
              <a:buChar char="-"/>
              <a:defRPr/>
            </a:pPr>
            <a:r>
              <a:rPr lang="de-DE" dirty="0">
                <a:latin typeface="+mn-lt"/>
              </a:rPr>
              <a:t>Vorsteuerabzug</a:t>
            </a:r>
          </a:p>
          <a:p>
            <a:pPr marL="357188" indent="-179388" fontAlgn="auto">
              <a:spcBef>
                <a:spcPts val="0"/>
              </a:spcBef>
              <a:spcAft>
                <a:spcPts val="0"/>
              </a:spcAft>
              <a:defRPr/>
            </a:pPr>
            <a:endParaRPr lang="de-DE" sz="600" dirty="0">
              <a:latin typeface="+mn-lt"/>
            </a:endParaRPr>
          </a:p>
          <a:p>
            <a:pPr marL="342900" indent="-168275" fontAlgn="auto">
              <a:spcBef>
                <a:spcPts val="0"/>
              </a:spcBef>
              <a:spcAft>
                <a:spcPts val="0"/>
              </a:spcAft>
              <a:defRPr/>
            </a:pPr>
            <a:r>
              <a:rPr lang="de-DE" dirty="0">
                <a:latin typeface="+mn-lt"/>
              </a:rPr>
              <a:t>Spendenberechtigung</a:t>
            </a:r>
          </a:p>
          <a:p>
            <a:pPr marL="357188" indent="-179388" fontAlgn="auto">
              <a:spcBef>
                <a:spcPts val="0"/>
              </a:spcBef>
              <a:spcAft>
                <a:spcPts val="0"/>
              </a:spcAft>
              <a:buFontTx/>
              <a:buChar char="-"/>
              <a:defRPr/>
            </a:pPr>
            <a:endParaRPr lang="de-DE" sz="600" dirty="0">
              <a:latin typeface="+mn-lt"/>
            </a:endParaRPr>
          </a:p>
          <a:p>
            <a:pPr marL="627063" indent="-271463" fontAlgn="auto">
              <a:spcBef>
                <a:spcPts val="0"/>
              </a:spcBef>
              <a:spcAft>
                <a:spcPts val="0"/>
              </a:spcAft>
              <a:buFontTx/>
              <a:buAutoNum type="alphaLcParenR"/>
              <a:defRPr/>
            </a:pPr>
            <a:r>
              <a:rPr lang="de-DE" dirty="0">
                <a:latin typeface="+mn-lt"/>
              </a:rPr>
              <a:t>Voraussetzung</a:t>
            </a:r>
          </a:p>
          <a:p>
            <a:pPr marL="627063" indent="-271463" fontAlgn="auto">
              <a:spcBef>
                <a:spcPts val="0"/>
              </a:spcBef>
              <a:spcAft>
                <a:spcPts val="0"/>
              </a:spcAft>
              <a:buFontTx/>
              <a:buAutoNum type="alphaLcParenR"/>
              <a:defRPr/>
            </a:pPr>
            <a:r>
              <a:rPr lang="de-DE" dirty="0">
                <a:latin typeface="+mn-lt"/>
              </a:rPr>
              <a:t>Geldspenden</a:t>
            </a:r>
          </a:p>
          <a:p>
            <a:pPr marL="627063" indent="-271463" fontAlgn="auto">
              <a:spcBef>
                <a:spcPts val="0"/>
              </a:spcBef>
              <a:spcAft>
                <a:spcPts val="0"/>
              </a:spcAft>
              <a:buFontTx/>
              <a:buAutoNum type="alphaLcParenR"/>
              <a:defRPr/>
            </a:pPr>
            <a:r>
              <a:rPr lang="de-DE" dirty="0">
                <a:latin typeface="+mn-lt"/>
              </a:rPr>
              <a:t>Sachspenden</a:t>
            </a:r>
          </a:p>
          <a:p>
            <a:pPr marL="627063" indent="-271463" fontAlgn="auto">
              <a:spcBef>
                <a:spcPts val="0"/>
              </a:spcBef>
              <a:spcAft>
                <a:spcPts val="0"/>
              </a:spcAft>
              <a:buFontTx/>
              <a:buAutoNum type="alphaLcParenR"/>
              <a:defRPr/>
            </a:pPr>
            <a:r>
              <a:rPr lang="de-DE" dirty="0">
                <a:latin typeface="+mn-lt"/>
              </a:rPr>
              <a:t>Aufwandsspenden</a:t>
            </a:r>
          </a:p>
          <a:p>
            <a:pPr marL="357188" indent="-179388" fontAlgn="auto">
              <a:spcBef>
                <a:spcPts val="0"/>
              </a:spcBef>
              <a:spcAft>
                <a:spcPts val="0"/>
              </a:spcAft>
              <a:buFontTx/>
              <a:buAutoNum type="alphaLcParenR"/>
              <a:defRPr/>
            </a:pPr>
            <a:endParaRPr lang="de-DE" sz="1600" dirty="0">
              <a:latin typeface="+mn-lt"/>
            </a:endParaRPr>
          </a:p>
          <a:p>
            <a:pPr marL="357188" indent="-179388" fontAlgn="auto">
              <a:spcBef>
                <a:spcPts val="0"/>
              </a:spcBef>
              <a:spcAft>
                <a:spcPts val="0"/>
              </a:spcAft>
              <a:defRPr/>
            </a:pPr>
            <a:r>
              <a:rPr lang="de-DE" dirty="0">
                <a:latin typeface="+mn-lt"/>
              </a:rPr>
              <a:t>Freibetrag nach § 3 Nr. 26 EStG</a:t>
            </a:r>
          </a:p>
          <a:p>
            <a:pPr marL="357188" indent="-179388" fontAlgn="auto">
              <a:spcBef>
                <a:spcPts val="0"/>
              </a:spcBef>
              <a:spcAft>
                <a:spcPts val="0"/>
              </a:spcAft>
              <a:defRPr/>
            </a:pPr>
            <a:r>
              <a:rPr lang="de-DE" dirty="0">
                <a:latin typeface="+mn-lt"/>
              </a:rPr>
              <a:t>		               § 3 Nr. 26 a EStG</a:t>
            </a:r>
          </a:p>
          <a:p>
            <a:pPr marL="357188" indent="-179388" fontAlgn="auto">
              <a:spcBef>
                <a:spcPts val="0"/>
              </a:spcBef>
              <a:spcAft>
                <a:spcPts val="0"/>
              </a:spcAft>
              <a:defRPr/>
            </a:pPr>
            <a:endParaRPr lang="de-DE" sz="1600" dirty="0">
              <a:latin typeface="+mn-lt"/>
            </a:endParaRPr>
          </a:p>
          <a:p>
            <a:pPr marL="357188" indent="-179388" fontAlgn="auto">
              <a:spcBef>
                <a:spcPts val="0"/>
              </a:spcBef>
              <a:spcAft>
                <a:spcPts val="0"/>
              </a:spcAft>
              <a:defRPr/>
            </a:pPr>
            <a:r>
              <a:rPr lang="de-DE" dirty="0">
                <a:latin typeface="+mn-lt"/>
              </a:rPr>
              <a:t>Möglichkeit der Rücklagenbildung</a:t>
            </a:r>
          </a:p>
          <a:p>
            <a:pPr marL="357188" indent="-179388" fontAlgn="auto">
              <a:spcBef>
                <a:spcPts val="0"/>
              </a:spcBef>
              <a:spcAft>
                <a:spcPts val="0"/>
              </a:spcAft>
              <a:defRPr/>
            </a:pPr>
            <a:endParaRPr lang="de-DE" sz="1600" dirty="0">
              <a:latin typeface="+mn-lt"/>
            </a:endParaRPr>
          </a:p>
          <a:p>
            <a:pPr marL="357188" indent="-179388" fontAlgn="auto">
              <a:spcBef>
                <a:spcPts val="0"/>
              </a:spcBef>
              <a:spcAft>
                <a:spcPts val="0"/>
              </a:spcAft>
              <a:buFontTx/>
              <a:buChar char="-"/>
              <a:defRPr/>
            </a:pPr>
            <a:endParaRPr lang="de-DE" sz="1600" dirty="0">
              <a:latin typeface="+mn-lt"/>
            </a:endParaRPr>
          </a:p>
        </p:txBody>
      </p:sp>
      <p:sp>
        <p:nvSpPr>
          <p:cNvPr id="5" name="Foliennummernplatzhalter 4"/>
          <p:cNvSpPr>
            <a:spLocks noGrp="1"/>
          </p:cNvSpPr>
          <p:nvPr>
            <p:ph type="sldNum" sz="quarter" idx="12"/>
          </p:nvPr>
        </p:nvSpPr>
        <p:spPr/>
        <p:txBody>
          <a:bodyPr/>
          <a:lstStyle/>
          <a:p>
            <a:pPr>
              <a:defRPr/>
            </a:pPr>
            <a:fld id="{7659164D-BACE-48E5-B44C-C504923DD117}" type="slidenum">
              <a:rPr lang="de-DE" smtClean="0"/>
              <a:pPr>
                <a:defRPr/>
              </a:pPr>
              <a:t>4</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rtlCol="0">
            <a:normAutofit fontScale="90000"/>
          </a:bodyPr>
          <a:lstStyle/>
          <a:p>
            <a:pPr eaLnBrk="1" fontAlgn="auto" hangingPunct="1">
              <a:spcAft>
                <a:spcPts val="0"/>
              </a:spcAft>
              <a:defRPr/>
            </a:pPr>
            <a:r>
              <a:rPr lang="de-DE" sz="3600" b="1" dirty="0" smtClean="0"/>
              <a:t>Wie erlangt ein Verein die Gemeinnützigkeit?</a:t>
            </a:r>
          </a:p>
        </p:txBody>
      </p:sp>
      <p:pic>
        <p:nvPicPr>
          <p:cNvPr id="47107" name="Inhaltsplatzhalter 3" descr="297981.jpg"/>
          <p:cNvPicPr>
            <a:picLocks noGrp="1" noChangeAspect="1"/>
          </p:cNvPicPr>
          <p:nvPr>
            <p:ph idx="1"/>
          </p:nvPr>
        </p:nvPicPr>
        <p:blipFill>
          <a:blip r:embed="rId3" cstate="print"/>
          <a:srcRect/>
          <a:stretch>
            <a:fillRect/>
          </a:stretch>
        </p:blipFill>
        <p:spPr>
          <a:xfrm>
            <a:off x="2857500" y="3286125"/>
            <a:ext cx="3643313" cy="3225800"/>
          </a:xfrm>
        </p:spPr>
      </p:pic>
      <p:sp>
        <p:nvSpPr>
          <p:cNvPr id="6" name="Rechteck 5"/>
          <p:cNvSpPr/>
          <p:nvPr/>
        </p:nvSpPr>
        <p:spPr>
          <a:xfrm>
            <a:off x="4000496" y="1357298"/>
            <a:ext cx="1085554" cy="1862048"/>
          </a:xfrm>
          <a:prstGeom prst="rect">
            <a:avLst/>
          </a:prstGeom>
          <a:noFill/>
        </p:spPr>
        <p:txBody>
          <a:bodyPr wrap="none">
            <a:spAutoFit/>
          </a:bodyPr>
          <a:lstStyle/>
          <a:p>
            <a:pPr algn="ctr" fontAlgn="auto">
              <a:spcBef>
                <a:spcPts val="0"/>
              </a:spcBef>
              <a:spcAft>
                <a:spcPts val="0"/>
              </a:spcAft>
              <a:defRPr/>
            </a:pPr>
            <a:r>
              <a:rPr lang="de-DE"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t>
            </a:r>
          </a:p>
        </p:txBody>
      </p:sp>
      <p:sp>
        <p:nvSpPr>
          <p:cNvPr id="7" name="Foliennummernplatzhalter 6"/>
          <p:cNvSpPr>
            <a:spLocks noGrp="1"/>
          </p:cNvSpPr>
          <p:nvPr>
            <p:ph type="sldNum" sz="quarter" idx="12"/>
          </p:nvPr>
        </p:nvSpPr>
        <p:spPr/>
        <p:txBody>
          <a:bodyPr/>
          <a:lstStyle/>
          <a:p>
            <a:pPr>
              <a:defRPr/>
            </a:pPr>
            <a:fld id="{83D1007F-A545-49C6-8B64-A0C0EB087B6F}" type="slidenum">
              <a:rPr lang="de-DE" smtClean="0"/>
              <a:pPr>
                <a:defRPr/>
              </a:pPr>
              <a:t>40</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blinds(horizontal)">
                                      <p:cBhvr>
                                        <p:cTn id="13"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rot="1982722">
            <a:off x="3078163" y="1966913"/>
            <a:ext cx="2925762" cy="3748087"/>
          </a:xfrm>
          <a:prstGeom prst="rect">
            <a:avLst/>
          </a:prstGeom>
          <a:noFill/>
          <a:ln w="9525">
            <a:solidFill>
              <a:schemeClr val="tx1"/>
            </a:solidFill>
            <a:round/>
            <a:headEnd/>
            <a:tailEnd/>
          </a:ln>
        </p:spPr>
      </p:pic>
      <p:sp>
        <p:nvSpPr>
          <p:cNvPr id="11268" name="Rectangle 4"/>
          <p:cNvSpPr>
            <a:spLocks noChangeArrowheads="1"/>
          </p:cNvSpPr>
          <p:nvPr/>
        </p:nvSpPr>
        <p:spPr bwMode="auto">
          <a:xfrm>
            <a:off x="319088" y="2108200"/>
            <a:ext cx="8569325" cy="3816350"/>
          </a:xfrm>
          <a:prstGeom prst="rect">
            <a:avLst/>
          </a:prstGeom>
          <a:noFill/>
          <a:ln w="9525">
            <a:noFill/>
            <a:miter lim="800000"/>
            <a:headEnd/>
            <a:tailEnd/>
          </a:ln>
        </p:spPr>
        <p:txBody>
          <a:bodyPr anchor="ctr">
            <a:spAutoFit/>
          </a:bodyPr>
          <a:lstStyle/>
          <a:p>
            <a:pPr eaLnBrk="0" hangingPunct="0"/>
            <a:r>
              <a:rPr lang="de-DE" sz="2200" dirty="0">
                <a:latin typeface="Calibri" pitchFamily="34" charset="0"/>
                <a:ea typeface="Calibri" pitchFamily="34" charset="0"/>
                <a:cs typeface="Calibri" pitchFamily="34" charset="0"/>
              </a:rPr>
              <a:t>Vorlage der Vereinssatzung (bei Neugründungen auch Gründungs-protokoll)</a:t>
            </a:r>
          </a:p>
          <a:p>
            <a:pPr eaLnBrk="0" hangingPunct="0"/>
            <a:endParaRPr lang="de-DE" sz="2200" dirty="0">
              <a:latin typeface="Calibri" pitchFamily="34" charset="0"/>
            </a:endParaRPr>
          </a:p>
          <a:p>
            <a:pPr eaLnBrk="0" hangingPunct="0"/>
            <a:endParaRPr lang="de-DE" sz="2200" dirty="0">
              <a:latin typeface="Calibri" pitchFamily="34" charset="0"/>
            </a:endParaRPr>
          </a:p>
          <a:p>
            <a:pPr eaLnBrk="0" hangingPunct="0"/>
            <a:r>
              <a:rPr lang="de-DE" sz="2200" dirty="0">
                <a:latin typeface="Calibri" pitchFamily="34" charset="0"/>
                <a:ea typeface="Calibri" pitchFamily="34" charset="0"/>
                <a:cs typeface="Calibri" pitchFamily="34" charset="0"/>
              </a:rPr>
              <a:t>Finanzamt prüft die Satzung, ob sie gemeinnützigkeitsrechtlichen Bestimmungen entspricht.</a:t>
            </a:r>
          </a:p>
          <a:p>
            <a:pPr eaLnBrk="0" hangingPunct="0"/>
            <a:endParaRPr lang="de-DE" sz="2200" dirty="0">
              <a:latin typeface="Calibri" pitchFamily="34" charset="0"/>
            </a:endParaRPr>
          </a:p>
          <a:p>
            <a:pPr eaLnBrk="0" hangingPunct="0"/>
            <a:r>
              <a:rPr lang="de-DE" sz="2200" dirty="0">
                <a:latin typeface="Calibri" pitchFamily="34" charset="0"/>
                <a:ea typeface="Calibri" pitchFamily="34" charset="0"/>
                <a:cs typeface="Calibri" pitchFamily="34" charset="0"/>
              </a:rPr>
              <a:t>Überprüft aber nicht, ob Satzung und die tatsächliche Geschäftsführung übereinstimmen.</a:t>
            </a:r>
          </a:p>
          <a:p>
            <a:pPr eaLnBrk="0" hangingPunct="0"/>
            <a:endParaRPr lang="de-DE" sz="2200" dirty="0">
              <a:latin typeface="Calibri" pitchFamily="34" charset="0"/>
            </a:endParaRPr>
          </a:p>
          <a:p>
            <a:pPr eaLnBrk="0" hangingPunct="0"/>
            <a:r>
              <a:rPr lang="de-DE" sz="2200" dirty="0">
                <a:latin typeface="Calibri" pitchFamily="34" charset="0"/>
                <a:ea typeface="Calibri" pitchFamily="34" charset="0"/>
                <a:cs typeface="Calibri" pitchFamily="34" charset="0"/>
              </a:rPr>
              <a:t>Das Finanzamt erteilt eine </a:t>
            </a:r>
            <a:r>
              <a:rPr lang="de-DE" sz="2200" b="1" dirty="0" smtClean="0">
                <a:latin typeface="Calibri" pitchFamily="34" charset="0"/>
                <a:ea typeface="Calibri" pitchFamily="34" charset="0"/>
                <a:cs typeface="Calibri" pitchFamily="34" charset="0"/>
              </a:rPr>
              <a:t>vorläufigen Bescheid nach § 60 </a:t>
            </a:r>
            <a:r>
              <a:rPr lang="de-DE" sz="2200" b="1" smtClean="0">
                <a:latin typeface="Calibri" pitchFamily="34" charset="0"/>
                <a:ea typeface="Calibri" pitchFamily="34" charset="0"/>
                <a:cs typeface="Calibri" pitchFamily="34" charset="0"/>
              </a:rPr>
              <a:t>a AO</a:t>
            </a:r>
            <a:endParaRPr lang="de-DE" sz="2200" dirty="0">
              <a:latin typeface="Calibri" pitchFamily="34" charset="0"/>
            </a:endParaRPr>
          </a:p>
        </p:txBody>
      </p:sp>
      <p:sp>
        <p:nvSpPr>
          <p:cNvPr id="13315" name="Titel 2"/>
          <p:cNvSpPr>
            <a:spLocks noGrp="1"/>
          </p:cNvSpPr>
          <p:nvPr>
            <p:ph type="title" idx="4294967295"/>
          </p:nvPr>
        </p:nvSpPr>
        <p:spPr>
          <a:xfrm>
            <a:off x="179388" y="317500"/>
            <a:ext cx="8640762" cy="1143000"/>
          </a:xfrm>
        </p:spPr>
        <p:txBody>
          <a:bodyPr/>
          <a:lstStyle/>
          <a:p>
            <a:pPr eaLnBrk="1" hangingPunct="1"/>
            <a:r>
              <a:rPr lang="de-DE" sz="3000" b="1" dirty="0" smtClean="0">
                <a:solidFill>
                  <a:srgbClr val="FF0000"/>
                </a:solidFill>
              </a:rPr>
              <a:t>Vorläufiger Bescheid nach § 60 a AO</a:t>
            </a:r>
            <a:r>
              <a:rPr lang="de-DE" sz="2700" b="1" dirty="0" smtClean="0"/>
              <a:t/>
            </a:r>
            <a:br>
              <a:rPr lang="de-DE" sz="2700" b="1" dirty="0" smtClean="0"/>
            </a:br>
            <a:r>
              <a:rPr lang="de-DE" sz="2700" b="1" dirty="0" smtClean="0"/>
              <a:t> bei Neugründungen/Neuanträgen bestehender Vereine</a:t>
            </a:r>
          </a:p>
        </p:txBody>
      </p:sp>
      <p:sp>
        <p:nvSpPr>
          <p:cNvPr id="6" name="Foliennummernplatzhalter 5"/>
          <p:cNvSpPr>
            <a:spLocks noGrp="1"/>
          </p:cNvSpPr>
          <p:nvPr>
            <p:ph type="sldNum" sz="quarter" idx="12"/>
          </p:nvPr>
        </p:nvSpPr>
        <p:spPr/>
        <p:txBody>
          <a:bodyPr/>
          <a:lstStyle/>
          <a:p>
            <a:pPr>
              <a:defRPr/>
            </a:pPr>
            <a:fld id="{0AE58B80-CE79-453B-9DCB-79299C2E308D}" type="slidenum">
              <a:rPr lang="de-DE" smtClean="0"/>
              <a:pPr>
                <a:defRPr/>
              </a:pPr>
              <a:t>41</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additive="base">
                                        <p:cTn id="15" dur="500" fill="hold"/>
                                        <p:tgtEl>
                                          <p:spTgt spid="11268"/>
                                        </p:tgtEl>
                                        <p:attrNameLst>
                                          <p:attrName>ppt_x</p:attrName>
                                        </p:attrNameLst>
                                      </p:cBhvr>
                                      <p:tavLst>
                                        <p:tav tm="0">
                                          <p:val>
                                            <p:strVal val="#ppt_x"/>
                                          </p:val>
                                        </p:tav>
                                        <p:tav tm="100000">
                                          <p:val>
                                            <p:strVal val="#ppt_x"/>
                                          </p:val>
                                        </p:tav>
                                      </p:tavLst>
                                    </p:anim>
                                    <p:anim calcmode="lin" valueType="num">
                                      <p:cBhvr additive="base">
                                        <p:cTn id="16"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331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Grafik 1"/>
          <p:cNvPicPr>
            <a:picLocks noChangeAspect="1" noChangeArrowheads="1"/>
          </p:cNvPicPr>
          <p:nvPr/>
        </p:nvPicPr>
        <p:blipFill>
          <a:blip r:embed="rId3" cstate="print"/>
          <a:srcRect b="8255"/>
          <a:stretch>
            <a:fillRect/>
          </a:stretch>
        </p:blipFill>
        <p:spPr bwMode="auto">
          <a:xfrm>
            <a:off x="1619250" y="73025"/>
            <a:ext cx="5741988" cy="6696075"/>
          </a:xfrm>
          <a:prstGeom prst="rect">
            <a:avLst/>
          </a:prstGeom>
          <a:ln w="3175">
            <a:headEnd/>
            <a:tailEnd/>
          </a:ln>
        </p:spPr>
        <p:style>
          <a:lnRef idx="2">
            <a:schemeClr val="dk1"/>
          </a:lnRef>
          <a:fillRef idx="1">
            <a:schemeClr val="lt1"/>
          </a:fillRef>
          <a:effectRef idx="0">
            <a:schemeClr val="dk1"/>
          </a:effectRef>
          <a:fontRef idx="minor">
            <a:schemeClr val="dk1"/>
          </a:fontRef>
        </p:style>
      </p:pic>
      <p:sp>
        <p:nvSpPr>
          <p:cNvPr id="5" name="Foliennummernplatzhalter 4"/>
          <p:cNvSpPr>
            <a:spLocks noGrp="1"/>
          </p:cNvSpPr>
          <p:nvPr>
            <p:ph type="sldNum" sz="quarter" idx="12"/>
          </p:nvPr>
        </p:nvSpPr>
        <p:spPr/>
        <p:txBody>
          <a:bodyPr/>
          <a:lstStyle/>
          <a:p>
            <a:pPr>
              <a:defRPr/>
            </a:pPr>
            <a:fld id="{DB4020BC-428B-40C1-B2E8-DBBFAA0854CA}" type="slidenum">
              <a:rPr lang="de-DE" smtClean="0"/>
              <a:pPr>
                <a:defRPr/>
              </a:pPr>
              <a:t>42</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amond(in)">
                                      <p:cBhvr>
                                        <p:cTn id="7"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2064301211"/>
              </p:ext>
            </p:extLst>
          </p:nvPr>
        </p:nvGraphicFramePr>
        <p:xfrm>
          <a:off x="323850" y="2708275"/>
          <a:ext cx="8505825" cy="1668463"/>
        </p:xfrm>
        <a:graphic>
          <a:graphicData uri="http://schemas.openxmlformats.org/presentationml/2006/ole">
            <mc:AlternateContent xmlns:mc="http://schemas.openxmlformats.org/markup-compatibility/2006">
              <mc:Choice xmlns:v="urn:schemas-microsoft-com:vml" Requires="v">
                <p:oleObj spid="_x0000_s10254" name="Dokument" r:id="rId4" imgW="5775241" imgH="1230640" progId="Word.Document.12">
                  <p:embed/>
                </p:oleObj>
              </mc:Choice>
              <mc:Fallback>
                <p:oleObj name="Dokument" r:id="rId4" imgW="5775241" imgH="1230640" progId="Word.Document.12">
                  <p:embed/>
                  <p:pic>
                    <p:nvPicPr>
                      <p:cNvPr id="0" name="Object 2"/>
                      <p:cNvPicPr>
                        <a:picLocks noChangeAspect="1" noChangeArrowheads="1"/>
                      </p:cNvPicPr>
                      <p:nvPr/>
                    </p:nvPicPr>
                    <p:blipFill>
                      <a:blip r:embed="rId5"/>
                      <a:srcRect/>
                      <a:stretch>
                        <a:fillRect/>
                      </a:stretch>
                    </p:blipFill>
                    <p:spPr bwMode="auto">
                      <a:xfrm>
                        <a:off x="323850" y="2708275"/>
                        <a:ext cx="8505825" cy="166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9" name="Titel 2"/>
          <p:cNvSpPr>
            <a:spLocks noGrp="1"/>
          </p:cNvSpPr>
          <p:nvPr>
            <p:ph type="title" idx="4294967295"/>
          </p:nvPr>
        </p:nvSpPr>
        <p:spPr>
          <a:xfrm>
            <a:off x="250825" y="620713"/>
            <a:ext cx="8229600" cy="1143000"/>
          </a:xfrm>
        </p:spPr>
        <p:txBody>
          <a:bodyPr/>
          <a:lstStyle/>
          <a:p>
            <a:pPr eaLnBrk="1" hangingPunct="1"/>
            <a:r>
              <a:rPr lang="de-DE" sz="4000" b="1" dirty="0" smtClean="0">
                <a:solidFill>
                  <a:srgbClr val="FF0000"/>
                </a:solidFill>
              </a:rPr>
              <a:t>Freistellungsbescheid</a:t>
            </a:r>
          </a:p>
        </p:txBody>
      </p:sp>
      <p:sp>
        <p:nvSpPr>
          <p:cNvPr id="5" name="Foliennummernplatzhalter 4"/>
          <p:cNvSpPr>
            <a:spLocks noGrp="1"/>
          </p:cNvSpPr>
          <p:nvPr>
            <p:ph type="sldNum" sz="quarter" idx="12"/>
          </p:nvPr>
        </p:nvSpPr>
        <p:spPr/>
        <p:txBody>
          <a:bodyPr/>
          <a:lstStyle/>
          <a:p>
            <a:pPr>
              <a:defRPr/>
            </a:pPr>
            <a:fld id="{062F6F05-4FA2-4F8F-9766-4B15900ED992}" type="slidenum">
              <a:rPr lang="de-DE" smtClean="0"/>
              <a:pPr>
                <a:defRPr/>
              </a:pPr>
              <a:t>43</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261938" y="3829050"/>
            <a:ext cx="9144000" cy="3048000"/>
          </a:xfrm>
          <a:prstGeom prst="rect">
            <a:avLst/>
          </a:prstGeom>
          <a:noFill/>
          <a:ln w="9525">
            <a:noFill/>
            <a:miter lim="800000"/>
            <a:headEnd/>
            <a:tailEnd/>
          </a:ln>
        </p:spPr>
        <p:txBody>
          <a:bodyPr anchor="ctr">
            <a:spAutoFit/>
          </a:bodyPr>
          <a:lstStyle/>
          <a:p>
            <a:pPr eaLnBrk="0" hangingPunct="0"/>
            <a:r>
              <a:rPr lang="de-DE">
                <a:latin typeface="Calibri" pitchFamily="34" charset="0"/>
                <a:ea typeface="Calibri" pitchFamily="34" charset="0"/>
                <a:cs typeface="Calibri" pitchFamily="34" charset="0"/>
              </a:rPr>
              <a:t>Diese besteht aus: </a:t>
            </a:r>
            <a:endParaRPr lang="de-DE">
              <a:latin typeface="Calibri" pitchFamily="34" charset="0"/>
            </a:endParaRPr>
          </a:p>
          <a:p>
            <a:pPr eaLnBrk="0" hangingPunct="0"/>
            <a:r>
              <a:rPr lang="de-DE">
                <a:latin typeface="Calibri" pitchFamily="34" charset="0"/>
                <a:ea typeface="Calibri" pitchFamily="34" charset="0"/>
                <a:cs typeface="Calibri" pitchFamily="34" charset="0"/>
              </a:rPr>
              <a:t>			Erklärung Körperschaftsteuer gemeinnützige Vereine</a:t>
            </a:r>
          </a:p>
          <a:p>
            <a:pPr eaLnBrk="0" hangingPunct="0"/>
            <a:r>
              <a:rPr lang="de-DE" sz="1000">
                <a:latin typeface="Calibri" pitchFamily="34" charset="0"/>
                <a:ea typeface="Calibri" pitchFamily="34" charset="0"/>
                <a:cs typeface="Calibri" pitchFamily="34" charset="0"/>
              </a:rPr>
              <a:t> </a:t>
            </a:r>
          </a:p>
          <a:p>
            <a:pPr eaLnBrk="0" hangingPunct="0"/>
            <a:r>
              <a:rPr lang="de-DE">
                <a:latin typeface="Calibri" pitchFamily="34" charset="0"/>
                <a:ea typeface="Calibri" pitchFamily="34" charset="0"/>
                <a:cs typeface="Calibri" pitchFamily="34" charset="0"/>
              </a:rPr>
              <a:t>			Gegenüberstellung Einnahmen/Ausgaben des Vereins</a:t>
            </a:r>
          </a:p>
          <a:p>
            <a:pPr eaLnBrk="0" hangingPunct="0"/>
            <a:endParaRPr lang="de-DE" sz="1000">
              <a:latin typeface="Calibri" pitchFamily="34" charset="0"/>
            </a:endParaRPr>
          </a:p>
          <a:p>
            <a:pPr eaLnBrk="0" hangingPunct="0"/>
            <a:r>
              <a:rPr lang="de-DE">
                <a:latin typeface="Calibri" pitchFamily="34" charset="0"/>
                <a:ea typeface="Calibri" pitchFamily="34" charset="0"/>
                <a:cs typeface="Calibri" pitchFamily="34" charset="0"/>
              </a:rPr>
              <a:t>			Tätigkeitsbericht für das jeweilige Jahr</a:t>
            </a:r>
          </a:p>
          <a:p>
            <a:pPr eaLnBrk="0" hangingPunct="0"/>
            <a:endParaRPr lang="de-DE" sz="1000">
              <a:latin typeface="Calibri" pitchFamily="34" charset="0"/>
            </a:endParaRPr>
          </a:p>
          <a:p>
            <a:pPr eaLnBrk="0" hangingPunct="0"/>
            <a:r>
              <a:rPr lang="de-DE">
                <a:latin typeface="Calibri" pitchFamily="34" charset="0"/>
                <a:ea typeface="Calibri" pitchFamily="34" charset="0"/>
                <a:cs typeface="Calibri" pitchFamily="34" charset="0"/>
              </a:rPr>
              <a:t>			Vermögensaufstellung</a:t>
            </a:r>
          </a:p>
          <a:p>
            <a:pPr eaLnBrk="0" hangingPunct="0"/>
            <a:endParaRPr lang="de-DE">
              <a:latin typeface="Calibri" pitchFamily="34" charset="0"/>
            </a:endParaRPr>
          </a:p>
          <a:p>
            <a:pPr eaLnBrk="0" hangingPunct="0"/>
            <a:r>
              <a:rPr lang="de-DE">
                <a:latin typeface="Calibri" pitchFamily="34" charset="0"/>
                <a:ea typeface="Calibri" pitchFamily="34" charset="0"/>
                <a:cs typeface="Calibri" pitchFamily="34" charset="0"/>
              </a:rPr>
              <a:t>Das Finanzamt kann nun überprüfen, ob die Satzung mit der tatsächlichen Geschäftsführung übereinstimmt.</a:t>
            </a:r>
            <a:endParaRPr lang="de-DE">
              <a:latin typeface="Calibri" pitchFamily="34" charset="0"/>
            </a:endParaRPr>
          </a:p>
          <a:p>
            <a:pPr eaLnBrk="0" hangingPunct="0"/>
            <a:endParaRPr lang="de-DE">
              <a:latin typeface="Calibri" pitchFamily="34" charset="0"/>
            </a:endParaRPr>
          </a:p>
        </p:txBody>
      </p:sp>
      <p:grpSp>
        <p:nvGrpSpPr>
          <p:cNvPr id="2" name="Gruppieren 11"/>
          <p:cNvGrpSpPr/>
          <p:nvPr/>
        </p:nvGrpSpPr>
        <p:grpSpPr>
          <a:xfrm>
            <a:off x="972724" y="159654"/>
            <a:ext cx="7200800" cy="3975474"/>
            <a:chOff x="972724" y="159654"/>
            <a:chExt cx="7200800" cy="3975474"/>
          </a:xfrm>
          <a:effectLst>
            <a:outerShdw blurRad="152400" dist="317500" dir="5400000" sx="90000" sy="-19000" rotWithShape="0">
              <a:prstClr val="black">
                <a:alpha val="15000"/>
              </a:prstClr>
            </a:outerShdw>
          </a:effectLst>
        </p:grpSpPr>
        <p:pic>
          <p:nvPicPr>
            <p:cNvPr id="8" name="Grafik 1"/>
            <p:cNvPicPr>
              <a:picLocks noChangeAspect="1" noChangeArrowheads="1"/>
            </p:cNvPicPr>
            <p:nvPr/>
          </p:nvPicPr>
          <p:blipFill>
            <a:blip r:embed="rId3" cstate="screen"/>
            <a:srcRect/>
            <a:stretch>
              <a:fillRect/>
            </a:stretch>
          </p:blipFill>
          <p:spPr bwMode="auto">
            <a:xfrm rot="19309175">
              <a:off x="972724" y="183242"/>
              <a:ext cx="2821832" cy="3951886"/>
            </a:xfrm>
            <a:prstGeom prst="rect">
              <a:avLst/>
            </a:prstGeom>
            <a:solidFill>
              <a:srgbClr val="FFFFFF">
                <a:shade val="85000"/>
              </a:srgbClr>
            </a:solidFill>
            <a:ln w="9525" cap="sq">
              <a:noFill/>
              <a:miter lim="800000"/>
            </a:ln>
            <a:effectLst/>
            <a:scene3d>
              <a:camera prst="orthographicFront">
                <a:rot lat="1285043" lon="1764897" rev="374838"/>
              </a:camera>
              <a:lightRig rig="twoPt" dir="t">
                <a:rot lat="0" lon="0" rev="7200000"/>
              </a:lightRig>
            </a:scene3d>
            <a:sp3d contourW="12700">
              <a:bevelT w="25400" h="19050"/>
              <a:contourClr>
                <a:srgbClr val="969696"/>
              </a:contourClr>
            </a:sp3d>
          </p:spPr>
        </p:pic>
        <p:pic>
          <p:nvPicPr>
            <p:cNvPr id="9" name="Grafik 8" descr="Tätigkeitsbericht.png"/>
            <p:cNvPicPr>
              <a:picLocks noChangeAspect="1"/>
            </p:cNvPicPr>
            <p:nvPr/>
          </p:nvPicPr>
          <p:blipFill>
            <a:blip r:embed="rId4" cstate="screen"/>
            <a:srcRect/>
            <a:stretch>
              <a:fillRect/>
            </a:stretch>
          </p:blipFill>
          <p:spPr>
            <a:xfrm rot="19422564">
              <a:off x="2954433" y="265796"/>
              <a:ext cx="3050958" cy="3679943"/>
            </a:xfrm>
            <a:prstGeom prst="rect">
              <a:avLst/>
            </a:prstGeom>
            <a:noFill/>
            <a:ln w="0">
              <a:solidFill>
                <a:schemeClr val="bg1">
                  <a:lumMod val="50000"/>
                </a:schemeClr>
              </a:solidFill>
            </a:ln>
            <a:scene3d>
              <a:camera prst="orthographicFront">
                <a:rot lat="1284000" lon="1764000" rev="372000"/>
              </a:camera>
              <a:lightRig rig="threePt" dir="t"/>
            </a:scene3d>
            <a:sp3d/>
          </p:spPr>
        </p:pic>
        <p:pic>
          <p:nvPicPr>
            <p:cNvPr id="10" name="Grafik 9" descr="Überschuss-Verlustrechnung.png"/>
            <p:cNvPicPr>
              <a:picLocks noChangeAspect="1"/>
            </p:cNvPicPr>
            <p:nvPr/>
          </p:nvPicPr>
          <p:blipFill>
            <a:blip r:embed="rId5" cstate="screen"/>
            <a:srcRect t="2060" b="515"/>
            <a:stretch>
              <a:fillRect/>
            </a:stretch>
          </p:blipFill>
          <p:spPr>
            <a:xfrm rot="19389705">
              <a:off x="5411935" y="159654"/>
              <a:ext cx="2761589" cy="3831817"/>
            </a:xfrm>
            <a:prstGeom prst="rect">
              <a:avLst/>
            </a:prstGeom>
            <a:ln w="0">
              <a:solidFill>
                <a:schemeClr val="bg1">
                  <a:lumMod val="50000"/>
                </a:schemeClr>
              </a:solidFill>
            </a:ln>
            <a:scene3d>
              <a:camera prst="orthographicFront">
                <a:rot lat="1284000" lon="1764000" rev="372000"/>
              </a:camera>
              <a:lightRig rig="threePt" dir="t"/>
            </a:scene3d>
            <a:sp3d/>
          </p:spPr>
        </p:pic>
      </p:grpSp>
      <p:sp>
        <p:nvSpPr>
          <p:cNvPr id="11" name="Foliennummernplatzhalter 10"/>
          <p:cNvSpPr>
            <a:spLocks noGrp="1"/>
          </p:cNvSpPr>
          <p:nvPr>
            <p:ph type="sldNum" sz="quarter" idx="12"/>
          </p:nvPr>
        </p:nvSpPr>
        <p:spPr/>
        <p:txBody>
          <a:bodyPr/>
          <a:lstStyle/>
          <a:p>
            <a:pPr>
              <a:defRPr/>
            </a:pPr>
            <a:fld id="{9065B469-983C-4D6F-A537-4A0C825371AE}" type="slidenum">
              <a:rPr lang="de-DE" smtClean="0"/>
              <a:pPr>
                <a:defRPr/>
              </a:pPr>
              <a:t>44</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500" fill="hold"/>
                                        <p:tgtEl>
                                          <p:spTgt spid="182276"/>
                                        </p:tgtEl>
                                        <p:attrNameLst>
                                          <p:attrName>ppt_x</p:attrName>
                                        </p:attrNameLst>
                                      </p:cBhvr>
                                      <p:tavLst>
                                        <p:tav tm="0">
                                          <p:val>
                                            <p:strVal val="#ppt_x"/>
                                          </p:val>
                                        </p:tav>
                                        <p:tav tm="100000">
                                          <p:val>
                                            <p:strVal val="#ppt_x"/>
                                          </p:val>
                                        </p:tav>
                                      </p:tavLst>
                                    </p:anim>
                                    <p:anim calcmode="lin" valueType="num">
                                      <p:cBhvr additive="base">
                                        <p:cTn id="8" dur="500" fill="hold"/>
                                        <p:tgtEl>
                                          <p:spTgt spid="182276"/>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314325" y="1109663"/>
          <a:ext cx="8785225" cy="4286250"/>
        </p:xfrm>
        <a:graphic>
          <a:graphicData uri="http://schemas.openxmlformats.org/presentationml/2006/ole">
            <mc:AlternateContent xmlns:mc="http://schemas.openxmlformats.org/markup-compatibility/2006">
              <mc:Choice xmlns:v="urn:schemas-microsoft-com:vml" Requires="v">
                <p:oleObj spid="_x0000_s11278" name="Dokument" r:id="rId4" imgW="5759285" imgH="2822214" progId="Word.Document.12">
                  <p:embed/>
                </p:oleObj>
              </mc:Choice>
              <mc:Fallback>
                <p:oleObj name="Dokument" r:id="rId4" imgW="5759285" imgH="2822214"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109663"/>
                        <a:ext cx="878522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4" name="Rectangle 4"/>
          <p:cNvSpPr>
            <a:spLocks noChangeArrowheads="1"/>
          </p:cNvSpPr>
          <p:nvPr/>
        </p:nvSpPr>
        <p:spPr bwMode="auto">
          <a:xfrm>
            <a:off x="323850" y="3827463"/>
            <a:ext cx="8064500" cy="1660525"/>
          </a:xfrm>
          <a:prstGeom prst="rect">
            <a:avLst/>
          </a:prstGeom>
          <a:noFill/>
          <a:ln w="9525">
            <a:solidFill>
              <a:schemeClr val="tx1"/>
            </a:solidFill>
            <a:miter lim="800000"/>
            <a:headEnd/>
            <a:tailEnd/>
          </a:ln>
        </p:spPr>
        <p:txBody>
          <a:bodyPr anchor="ctr">
            <a:spAutoFit/>
          </a:bodyPr>
          <a:lstStyle/>
          <a:p>
            <a:pPr eaLnBrk="0" hangingPunct="0"/>
            <a:r>
              <a:rPr lang="de-DE" sz="2200" b="1" u="sng">
                <a:latin typeface="Calibri" pitchFamily="34" charset="0"/>
                <a:ea typeface="Calibri" pitchFamily="34" charset="0"/>
                <a:cs typeface="Calibri" pitchFamily="34" charset="0"/>
              </a:rPr>
              <a:t>Wichtig:</a:t>
            </a:r>
          </a:p>
          <a:p>
            <a:pPr eaLnBrk="0" hangingPunct="0"/>
            <a:endParaRPr lang="de-DE" sz="2000">
              <a:latin typeface="Calibri" pitchFamily="34" charset="0"/>
            </a:endParaRPr>
          </a:p>
          <a:p>
            <a:pPr eaLnBrk="0" hangingPunct="0"/>
            <a:r>
              <a:rPr lang="de-DE" sz="2000">
                <a:latin typeface="Calibri" pitchFamily="34" charset="0"/>
                <a:ea typeface="Calibri" pitchFamily="34" charset="0"/>
                <a:cs typeface="Calibri" pitchFamily="34" charset="0"/>
              </a:rPr>
              <a:t>Die Daten des Freistellungsbescheides sind in die Zuwendungs-bescheinigung zu übernehmen.</a:t>
            </a:r>
            <a:endParaRPr lang="de-DE" sz="2000">
              <a:latin typeface="Calibri" pitchFamily="34" charset="0"/>
            </a:endParaRPr>
          </a:p>
          <a:p>
            <a:pPr eaLnBrk="0" hangingPunct="0"/>
            <a:endParaRPr lang="de-DE">
              <a:latin typeface="Calibri" pitchFamily="34" charset="0"/>
            </a:endParaRPr>
          </a:p>
        </p:txBody>
      </p:sp>
      <p:sp>
        <p:nvSpPr>
          <p:cNvPr id="6" name="Foliennummernplatzhalter 5"/>
          <p:cNvSpPr>
            <a:spLocks noGrp="1"/>
          </p:cNvSpPr>
          <p:nvPr>
            <p:ph type="sldNum" sz="quarter" idx="12"/>
          </p:nvPr>
        </p:nvSpPr>
        <p:spPr/>
        <p:txBody>
          <a:bodyPr/>
          <a:lstStyle/>
          <a:p>
            <a:pPr>
              <a:defRPr/>
            </a:pPr>
            <a:fld id="{4FB03D39-7699-43AD-BB94-33BE51954C5D}" type="slidenum">
              <a:rPr lang="de-DE" smtClean="0"/>
              <a:pPr>
                <a:defRPr/>
              </a:pPr>
              <a:t>45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ppt_x"/>
                                          </p:val>
                                        </p:tav>
                                        <p:tav tm="100000">
                                          <p:val>
                                            <p:strVal val="#ppt_x"/>
                                          </p:val>
                                        </p:tav>
                                      </p:tavLst>
                                    </p:anim>
                                    <p:anim calcmode="lin" valueType="num">
                                      <p:cBhvr additive="base">
                                        <p:cTn id="1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Grafik 2"/>
          <p:cNvPicPr>
            <a:picLocks noChangeAspect="1" noChangeArrowheads="1"/>
          </p:cNvPicPr>
          <p:nvPr/>
        </p:nvPicPr>
        <p:blipFill>
          <a:blip r:embed="rId3" cstate="print"/>
          <a:srcRect/>
          <a:stretch>
            <a:fillRect/>
          </a:stretch>
        </p:blipFill>
        <p:spPr bwMode="auto">
          <a:xfrm>
            <a:off x="2141538" y="87313"/>
            <a:ext cx="4937125" cy="6638925"/>
          </a:xfrm>
          <a:prstGeom prst="rect">
            <a:avLst/>
          </a:prstGeom>
          <a:noFill/>
          <a:ln w="9525">
            <a:solidFill>
              <a:schemeClr val="tx1"/>
            </a:solidFill>
            <a:miter lim="800000"/>
            <a:headEnd/>
            <a:tailEnd/>
          </a:ln>
        </p:spPr>
      </p:pic>
      <p:sp>
        <p:nvSpPr>
          <p:cNvPr id="5" name="Foliennummernplatzhalter 4"/>
          <p:cNvSpPr>
            <a:spLocks noGrp="1"/>
          </p:cNvSpPr>
          <p:nvPr>
            <p:ph type="sldNum" sz="quarter" idx="12"/>
          </p:nvPr>
        </p:nvSpPr>
        <p:spPr/>
        <p:txBody>
          <a:bodyPr/>
          <a:lstStyle/>
          <a:p>
            <a:pPr>
              <a:defRPr/>
            </a:pPr>
            <a:fld id="{88BE81F6-E593-401E-B9D7-5DCE66B04E16}" type="slidenum">
              <a:rPr lang="de-DE" smtClean="0"/>
              <a:pPr>
                <a:defRPr/>
              </a:pPr>
              <a:t>46</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amond(in)">
                                      <p:cBhvr>
                                        <p:cTn id="7"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Grafik 1"/>
          <p:cNvPicPr>
            <a:picLocks noChangeAspect="1" noChangeArrowheads="1"/>
          </p:cNvPicPr>
          <p:nvPr/>
        </p:nvPicPr>
        <p:blipFill>
          <a:blip r:embed="rId3" cstate="print"/>
          <a:srcRect t="4855" b="4855"/>
          <a:stretch>
            <a:fillRect/>
          </a:stretch>
        </p:blipFill>
        <p:spPr bwMode="auto">
          <a:xfrm>
            <a:off x="1793875" y="73025"/>
            <a:ext cx="5407025" cy="6696075"/>
          </a:xfrm>
          <a:prstGeom prst="rect">
            <a:avLst/>
          </a:prstGeom>
          <a:noFill/>
          <a:ln w="9525">
            <a:solidFill>
              <a:schemeClr val="tx1"/>
            </a:solidFill>
            <a:miter lim="800000"/>
            <a:headEnd/>
            <a:tailEnd/>
          </a:ln>
        </p:spPr>
      </p:pic>
      <p:sp>
        <p:nvSpPr>
          <p:cNvPr id="5" name="Foliennummernplatzhalter 4"/>
          <p:cNvSpPr>
            <a:spLocks noGrp="1"/>
          </p:cNvSpPr>
          <p:nvPr>
            <p:ph type="sldNum" sz="quarter" idx="12"/>
          </p:nvPr>
        </p:nvSpPr>
        <p:spPr/>
        <p:txBody>
          <a:bodyPr/>
          <a:lstStyle/>
          <a:p>
            <a:pPr>
              <a:defRPr/>
            </a:pPr>
            <a:fld id="{EE678B72-F4C6-449C-8831-0DFAF7C269DF}" type="slidenum">
              <a:rPr lang="de-DE" smtClean="0"/>
              <a:pPr>
                <a:defRPr/>
              </a:pPr>
              <a:t>47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out)">
                                      <p:cBhvr>
                                        <p:cTn id="7"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sz="2400" b="1" smtClean="0"/>
              <a:t>Gemeinnützige Vereine, die nicht von der Körperschaftsteuer befreit sind</a:t>
            </a:r>
          </a:p>
        </p:txBody>
      </p:sp>
      <p:pic>
        <p:nvPicPr>
          <p:cNvPr id="4" name="Grafik 3" descr="Anlage KSt-Bescheid.png"/>
          <p:cNvPicPr>
            <a:picLocks noChangeAspect="1"/>
          </p:cNvPicPr>
          <p:nvPr/>
        </p:nvPicPr>
        <p:blipFill>
          <a:blip r:embed="rId3" cstate="screen"/>
          <a:stretch>
            <a:fillRect/>
          </a:stretch>
        </p:blipFill>
        <p:spPr>
          <a:xfrm>
            <a:off x="2339752" y="1513812"/>
            <a:ext cx="4858111" cy="4772774"/>
          </a:xfrm>
          <a:prstGeom prst="rect">
            <a:avLst/>
          </a:prstGeom>
          <a:solidFill>
            <a:srgbClr val="FFFFFF">
              <a:shade val="85000"/>
            </a:srgbClr>
          </a:solidFill>
          <a:ln w="190500" cap="sq">
            <a:solidFill>
              <a:srgbClr val="FFFFFF"/>
            </a:solidFill>
            <a:miter lim="800000"/>
          </a:ln>
          <a:effectLst>
            <a:outerShdw blurRad="50800" dist="38100" dir="5400000" algn="t"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liennummernplatzhalter 5"/>
          <p:cNvSpPr>
            <a:spLocks noGrp="1"/>
          </p:cNvSpPr>
          <p:nvPr>
            <p:ph type="sldNum" sz="quarter" idx="12"/>
          </p:nvPr>
        </p:nvSpPr>
        <p:spPr/>
        <p:txBody>
          <a:bodyPr/>
          <a:lstStyle/>
          <a:p>
            <a:pPr>
              <a:defRPr/>
            </a:pPr>
            <a:fld id="{7011AEE6-15E4-4A93-A18A-EF4F15E81D2B}" type="slidenum">
              <a:rPr lang="de-DE" smtClean="0"/>
              <a:pPr>
                <a:defRPr/>
              </a:pPr>
              <a:t>48</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haltsplatzhalter 3" descr="SDC11192.JPG"/>
          <p:cNvPicPr>
            <a:picLocks noChangeAspect="1"/>
          </p:cNvPicPr>
          <p:nvPr/>
        </p:nvPicPr>
        <p:blipFill>
          <a:blip r:embed="rId3" cstate="print"/>
          <a:srcRect/>
          <a:stretch>
            <a:fillRect/>
          </a:stretch>
        </p:blipFill>
        <p:spPr bwMode="auto">
          <a:xfrm>
            <a:off x="4883150" y="1136650"/>
            <a:ext cx="3743325" cy="3028950"/>
          </a:xfrm>
          <a:prstGeom prst="rect">
            <a:avLst/>
          </a:prstGeom>
          <a:noFill/>
          <a:ln w="9525">
            <a:noFill/>
            <a:miter lim="800000"/>
            <a:headEnd/>
            <a:tailEnd/>
          </a:ln>
        </p:spPr>
      </p:pic>
      <p:sp>
        <p:nvSpPr>
          <p:cNvPr id="4" name="Textfeld 3"/>
          <p:cNvSpPr txBox="1">
            <a:spLocks noChangeArrowheads="1"/>
          </p:cNvSpPr>
          <p:nvPr/>
        </p:nvSpPr>
        <p:spPr bwMode="auto">
          <a:xfrm>
            <a:off x="307975" y="974725"/>
            <a:ext cx="4176713" cy="3800475"/>
          </a:xfrm>
          <a:prstGeom prst="rect">
            <a:avLst/>
          </a:prstGeom>
          <a:noFill/>
          <a:ln w="9525">
            <a:noFill/>
            <a:miter lim="800000"/>
            <a:headEnd/>
            <a:tailEnd/>
          </a:ln>
        </p:spPr>
        <p:txBody>
          <a:bodyPr>
            <a:spAutoFit/>
          </a:bodyPr>
          <a:lstStyle/>
          <a:p>
            <a:r>
              <a:rPr lang="de-DE" sz="1600" b="1">
                <a:cs typeface="Arial" charset="0"/>
              </a:rPr>
              <a:t>Ist Ihr Feuerwehrverein im Vereinsregister eingetragen ?</a:t>
            </a:r>
          </a:p>
          <a:p>
            <a:endParaRPr lang="de-DE" sz="1400">
              <a:cs typeface="Arial" charset="0"/>
            </a:endParaRPr>
          </a:p>
          <a:p>
            <a:r>
              <a:rPr lang="de-DE" sz="1600">
                <a:cs typeface="Arial" charset="0"/>
              </a:rPr>
              <a:t>Beweis wäre Auszug aus dem Registergericht</a:t>
            </a:r>
          </a:p>
          <a:p>
            <a:endParaRPr lang="de-DE" sz="1400">
              <a:cs typeface="Arial" charset="0"/>
            </a:endParaRPr>
          </a:p>
          <a:p>
            <a:r>
              <a:rPr lang="de-DE" sz="1600">
                <a:cs typeface="Arial" charset="0"/>
              </a:rPr>
              <a:t>wenn nein, </a:t>
            </a:r>
          </a:p>
          <a:p>
            <a:endParaRPr lang="de-DE" sz="1400">
              <a:cs typeface="Arial" charset="0"/>
            </a:endParaRPr>
          </a:p>
          <a:p>
            <a:r>
              <a:rPr lang="de-DE" sz="1600">
                <a:cs typeface="Arial" charset="0"/>
              </a:rPr>
              <a:t>wäre Eintrag zu raten  (Haftungsgründe hinsichtlich Veranstaltungen Vereinsjubiläum)</a:t>
            </a:r>
          </a:p>
          <a:p>
            <a:endParaRPr lang="de-DE" sz="1600">
              <a:cs typeface="Arial" charset="0"/>
            </a:endParaRPr>
          </a:p>
          <a:p>
            <a:r>
              <a:rPr lang="de-DE" sz="1600" b="1">
                <a:cs typeface="Arial" charset="0"/>
              </a:rPr>
              <a:t>Ist der Verein als gemeinnützig anerkannt ? </a:t>
            </a:r>
          </a:p>
          <a:p>
            <a:endParaRPr lang="de-DE" sz="1700">
              <a:latin typeface="Calibri" pitchFamily="34" charset="0"/>
            </a:endParaRPr>
          </a:p>
        </p:txBody>
      </p:sp>
      <p:sp>
        <p:nvSpPr>
          <p:cNvPr id="5" name="Rechteck 4"/>
          <p:cNvSpPr>
            <a:spLocks noChangeArrowheads="1"/>
          </p:cNvSpPr>
          <p:nvPr/>
        </p:nvSpPr>
        <p:spPr bwMode="auto">
          <a:xfrm>
            <a:off x="323850" y="4500563"/>
            <a:ext cx="4464050" cy="2308225"/>
          </a:xfrm>
          <a:prstGeom prst="rect">
            <a:avLst/>
          </a:prstGeom>
          <a:noFill/>
          <a:ln w="9525">
            <a:noFill/>
            <a:miter lim="800000"/>
            <a:headEnd/>
            <a:tailEnd/>
          </a:ln>
        </p:spPr>
        <p:txBody>
          <a:bodyPr>
            <a:spAutoFit/>
          </a:bodyPr>
          <a:lstStyle/>
          <a:p>
            <a:r>
              <a:rPr lang="de-DE" sz="1600">
                <a:cs typeface="Arial" charset="0"/>
              </a:rPr>
              <a:t>Beweis wäre  der letzte Freistellungsbescheid</a:t>
            </a:r>
          </a:p>
          <a:p>
            <a:endParaRPr lang="de-DE" sz="1400">
              <a:cs typeface="Arial" charset="0"/>
            </a:endParaRPr>
          </a:p>
          <a:p>
            <a:r>
              <a:rPr lang="de-DE" sz="1600">
                <a:cs typeface="Arial" charset="0"/>
              </a:rPr>
              <a:t>wenn nicht,</a:t>
            </a:r>
          </a:p>
          <a:p>
            <a:endParaRPr lang="de-DE" sz="1400">
              <a:cs typeface="Arial" charset="0"/>
            </a:endParaRPr>
          </a:p>
          <a:p>
            <a:r>
              <a:rPr lang="de-DE" sz="1600">
                <a:cs typeface="Arial" charset="0"/>
              </a:rPr>
              <a:t>wäre Antrag auf vorläufige Anerkennung zu raten (wegen Zuwendungsbescheinigungen und Abgeltungssteuer)</a:t>
            </a:r>
          </a:p>
          <a:p>
            <a:endParaRPr lang="de-DE" sz="1600">
              <a:cs typeface="Arial" charset="0"/>
            </a:endParaRPr>
          </a:p>
          <a:p>
            <a:r>
              <a:rPr lang="de-DE" sz="1600">
                <a:cs typeface="Arial" charset="0"/>
              </a:rPr>
              <a:t>Falls Gemeinnützigkeit gegeben ist !</a:t>
            </a:r>
          </a:p>
        </p:txBody>
      </p:sp>
      <p:sp>
        <p:nvSpPr>
          <p:cNvPr id="7" name="Foliennummernplatzhalter 6"/>
          <p:cNvSpPr>
            <a:spLocks noGrp="1"/>
          </p:cNvSpPr>
          <p:nvPr>
            <p:ph type="sldNum" sz="quarter" idx="12"/>
          </p:nvPr>
        </p:nvSpPr>
        <p:spPr/>
        <p:txBody>
          <a:bodyPr/>
          <a:lstStyle/>
          <a:p>
            <a:pPr>
              <a:defRPr/>
            </a:pPr>
            <a:fld id="{51B3F5B6-A0AC-4BD6-ABF7-8A11001169FB}" type="slidenum">
              <a:rPr lang="de-DE" smtClean="0"/>
              <a:pPr>
                <a:defRPr/>
              </a:pPr>
              <a:t>49</a:t>
            </a:fld>
            <a:endParaRPr lang="de-DE"/>
          </a:p>
        </p:txBody>
      </p:sp>
      <p:sp>
        <p:nvSpPr>
          <p:cNvPr id="8" name="Textfeld 7"/>
          <p:cNvSpPr txBox="1">
            <a:spLocks noChangeArrowheads="1"/>
          </p:cNvSpPr>
          <p:nvPr/>
        </p:nvSpPr>
        <p:spPr bwMode="auto">
          <a:xfrm>
            <a:off x="4932363" y="4292600"/>
            <a:ext cx="4211637" cy="2078038"/>
          </a:xfrm>
          <a:prstGeom prst="rect">
            <a:avLst/>
          </a:prstGeom>
          <a:noFill/>
          <a:ln w="9525">
            <a:noFill/>
            <a:miter lim="800000"/>
            <a:headEnd/>
            <a:tailEnd/>
          </a:ln>
        </p:spPr>
        <p:txBody>
          <a:bodyPr>
            <a:spAutoFit/>
          </a:bodyPr>
          <a:lstStyle/>
          <a:p>
            <a:r>
              <a:rPr lang="de-DE" sz="1600" b="1"/>
              <a:t>Entspricht die Satzung den Erfordernissen der BMF-Mustersatzung ?</a:t>
            </a:r>
          </a:p>
          <a:p>
            <a:endParaRPr lang="de-DE" sz="1400"/>
          </a:p>
          <a:p>
            <a:r>
              <a:rPr lang="de-DE" sz="1600"/>
              <a:t>wenn nicht,</a:t>
            </a:r>
          </a:p>
          <a:p>
            <a:endParaRPr lang="de-DE" sz="1400"/>
          </a:p>
          <a:p>
            <a:r>
              <a:rPr lang="de-DE" sz="1600"/>
              <a:t>wäre eine entsprechende Änderung bei der nächsten Mitgliederversammlung herbeizuführen</a:t>
            </a:r>
          </a:p>
        </p:txBody>
      </p:sp>
      <p:sp>
        <p:nvSpPr>
          <p:cNvPr id="9" name="Textfeld 8"/>
          <p:cNvSpPr txBox="1">
            <a:spLocks noChangeArrowheads="1"/>
          </p:cNvSpPr>
          <p:nvPr/>
        </p:nvSpPr>
        <p:spPr bwMode="auto">
          <a:xfrm>
            <a:off x="323850" y="157163"/>
            <a:ext cx="9540875" cy="708025"/>
          </a:xfrm>
          <a:prstGeom prst="rect">
            <a:avLst/>
          </a:prstGeom>
          <a:noFill/>
          <a:ln w="9525">
            <a:noFill/>
            <a:miter lim="800000"/>
            <a:headEnd/>
            <a:tailEnd/>
          </a:ln>
        </p:spPr>
        <p:txBody>
          <a:bodyPr>
            <a:spAutoFit/>
          </a:bodyPr>
          <a:lstStyle/>
          <a:p>
            <a:pPr algn="ctr"/>
            <a:r>
              <a:rPr lang="de-DE" sz="2000" b="1">
                <a:solidFill>
                  <a:srgbClr val="FF0000"/>
                </a:solidFill>
              </a:rPr>
              <a:t>Mit dem heutigen Wissen sind folgende Fragen an die beiden Feuerwehrkameraden zu stellen: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 calcmode="lin" valueType="num">
                                      <p:cBhvr additive="base">
                                        <p:cTn id="6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anim calcmode="lin" valueType="num">
                                      <p:cBhvr additive="base">
                                        <p:cTn id="6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p:cNvSpPr txBox="1"/>
          <p:nvPr/>
        </p:nvSpPr>
        <p:spPr>
          <a:xfrm>
            <a:off x="1979613" y="620713"/>
            <a:ext cx="5329237" cy="4800600"/>
          </a:xfrm>
          <a:prstGeom prst="rect">
            <a:avLst/>
          </a:prstGeom>
          <a:noFill/>
        </p:spPr>
        <p:txBody>
          <a:bodyPr>
            <a:spAutoFit/>
          </a:bodyPr>
          <a:lstStyle/>
          <a:p>
            <a:pPr marL="357188" indent="-179388" fontAlgn="auto">
              <a:spcBef>
                <a:spcPts val="0"/>
              </a:spcBef>
              <a:spcAft>
                <a:spcPts val="0"/>
              </a:spcAft>
              <a:defRPr/>
            </a:pPr>
            <a:r>
              <a:rPr lang="de-DE" dirty="0">
                <a:latin typeface="+mn-lt"/>
              </a:rPr>
              <a:t>Gestaltungsmöglichkeiten bei Vereinsfesten</a:t>
            </a:r>
          </a:p>
          <a:p>
            <a:pPr marL="357188" indent="-179388" fontAlgn="auto">
              <a:spcBef>
                <a:spcPts val="0"/>
              </a:spcBef>
              <a:spcAft>
                <a:spcPts val="0"/>
              </a:spcAft>
              <a:defRPr/>
            </a:pPr>
            <a:endParaRPr lang="de-DE" sz="800" dirty="0">
              <a:latin typeface="+mn-lt"/>
            </a:endParaRPr>
          </a:p>
          <a:p>
            <a:pPr marL="449263" indent="-187325" fontAlgn="auto">
              <a:spcBef>
                <a:spcPts val="0"/>
              </a:spcBef>
              <a:spcAft>
                <a:spcPts val="0"/>
              </a:spcAft>
              <a:buFontTx/>
              <a:buChar char="-"/>
              <a:defRPr/>
            </a:pPr>
            <a:r>
              <a:rPr lang="de-DE" dirty="0">
                <a:latin typeface="+mn-lt"/>
              </a:rPr>
              <a:t>Förderverein</a:t>
            </a:r>
          </a:p>
          <a:p>
            <a:pPr marL="449263" indent="-187325" fontAlgn="auto">
              <a:spcBef>
                <a:spcPts val="0"/>
              </a:spcBef>
              <a:spcAft>
                <a:spcPts val="0"/>
              </a:spcAft>
              <a:buFontTx/>
              <a:buChar char="-"/>
              <a:defRPr/>
            </a:pPr>
            <a:r>
              <a:rPr lang="de-DE" dirty="0">
                <a:latin typeface="+mn-lt"/>
              </a:rPr>
              <a:t>Veranstaltungs-</a:t>
            </a:r>
            <a:r>
              <a:rPr lang="de-DE" dirty="0" err="1">
                <a:latin typeface="+mn-lt"/>
              </a:rPr>
              <a:t>GbR</a:t>
            </a:r>
            <a:endParaRPr lang="de-DE" dirty="0">
              <a:latin typeface="+mn-lt"/>
            </a:endParaRPr>
          </a:p>
          <a:p>
            <a:pPr marL="449263" indent="-187325" fontAlgn="auto">
              <a:spcBef>
                <a:spcPts val="0"/>
              </a:spcBef>
              <a:spcAft>
                <a:spcPts val="0"/>
              </a:spcAft>
              <a:buFontTx/>
              <a:buChar char="-"/>
              <a:defRPr/>
            </a:pPr>
            <a:r>
              <a:rPr lang="de-DE" dirty="0">
                <a:latin typeface="+mn-lt"/>
              </a:rPr>
              <a:t>Verlagerung Einnahmen/Ausgaben</a:t>
            </a:r>
          </a:p>
          <a:p>
            <a:pPr marL="357188" indent="-179388" fontAlgn="auto">
              <a:spcBef>
                <a:spcPts val="0"/>
              </a:spcBef>
              <a:spcAft>
                <a:spcPts val="0"/>
              </a:spcAft>
              <a:buFontTx/>
              <a:buChar char="-"/>
              <a:defRPr/>
            </a:pPr>
            <a:endParaRPr lang="de-DE" sz="1600" dirty="0">
              <a:latin typeface="+mn-lt"/>
            </a:endParaRPr>
          </a:p>
          <a:p>
            <a:pPr marL="342900" indent="-165100" fontAlgn="auto">
              <a:spcBef>
                <a:spcPts val="0"/>
              </a:spcBef>
              <a:spcAft>
                <a:spcPts val="0"/>
              </a:spcAft>
              <a:defRPr/>
            </a:pPr>
            <a:r>
              <a:rPr lang="de-DE" dirty="0">
                <a:latin typeface="+mn-lt"/>
              </a:rPr>
              <a:t>Steuerliche Beurteilung von Sponsoring</a:t>
            </a:r>
          </a:p>
          <a:p>
            <a:pPr marL="342900" indent="-165100" fontAlgn="auto">
              <a:spcBef>
                <a:spcPts val="0"/>
              </a:spcBef>
              <a:spcAft>
                <a:spcPts val="0"/>
              </a:spcAft>
              <a:defRPr/>
            </a:pPr>
            <a:endParaRPr lang="de-DE" sz="1600" dirty="0">
              <a:latin typeface="+mn-lt"/>
            </a:endParaRPr>
          </a:p>
          <a:p>
            <a:pPr marL="342900" indent="-165100" fontAlgn="auto">
              <a:spcBef>
                <a:spcPts val="0"/>
              </a:spcBef>
              <a:spcAft>
                <a:spcPts val="0"/>
              </a:spcAft>
              <a:defRPr/>
            </a:pPr>
            <a:r>
              <a:rPr lang="de-DE" dirty="0">
                <a:latin typeface="+mn-lt"/>
              </a:rPr>
              <a:t>Der Verein als Arbeitgeber</a:t>
            </a:r>
          </a:p>
          <a:p>
            <a:pPr marL="342900" indent="-165100" fontAlgn="auto">
              <a:spcBef>
                <a:spcPts val="0"/>
              </a:spcBef>
              <a:spcAft>
                <a:spcPts val="0"/>
              </a:spcAft>
              <a:defRPr/>
            </a:pPr>
            <a:endParaRPr lang="de-DE" sz="800" dirty="0">
              <a:latin typeface="+mn-lt"/>
            </a:endParaRPr>
          </a:p>
          <a:p>
            <a:pPr marL="449263" indent="-187325" fontAlgn="auto">
              <a:spcBef>
                <a:spcPts val="0"/>
              </a:spcBef>
              <a:spcAft>
                <a:spcPts val="0"/>
              </a:spcAft>
              <a:buFontTx/>
              <a:buChar char="-"/>
              <a:defRPr/>
            </a:pPr>
            <a:r>
              <a:rPr lang="de-DE" dirty="0">
                <a:latin typeface="+mn-lt"/>
              </a:rPr>
              <a:t>Lohnsteuer</a:t>
            </a:r>
          </a:p>
          <a:p>
            <a:pPr marL="449263" indent="-187325" fontAlgn="auto">
              <a:spcBef>
                <a:spcPts val="0"/>
              </a:spcBef>
              <a:spcAft>
                <a:spcPts val="0"/>
              </a:spcAft>
              <a:buFontTx/>
              <a:buChar char="-"/>
              <a:defRPr/>
            </a:pPr>
            <a:r>
              <a:rPr lang="de-DE" dirty="0">
                <a:latin typeface="+mn-lt"/>
              </a:rPr>
              <a:t>Sozialversicherung</a:t>
            </a:r>
          </a:p>
          <a:p>
            <a:pPr marL="449263" indent="-187325" fontAlgn="auto">
              <a:spcBef>
                <a:spcPts val="0"/>
              </a:spcBef>
              <a:spcAft>
                <a:spcPts val="0"/>
              </a:spcAft>
              <a:buFontTx/>
              <a:buChar char="-"/>
              <a:defRPr/>
            </a:pPr>
            <a:r>
              <a:rPr lang="de-DE" dirty="0">
                <a:latin typeface="+mn-lt"/>
              </a:rPr>
              <a:t>Steuerfreie Teile von Vergütungen</a:t>
            </a:r>
          </a:p>
          <a:p>
            <a:pPr marL="342900" indent="-165100" fontAlgn="auto">
              <a:spcBef>
                <a:spcPts val="0"/>
              </a:spcBef>
              <a:spcAft>
                <a:spcPts val="0"/>
              </a:spcAft>
              <a:buFontTx/>
              <a:buChar char="-"/>
              <a:defRPr/>
            </a:pPr>
            <a:endParaRPr lang="de-DE" sz="1600" dirty="0">
              <a:latin typeface="+mn-lt"/>
            </a:endParaRPr>
          </a:p>
          <a:p>
            <a:pPr marL="342900" indent="-165100" fontAlgn="auto">
              <a:spcBef>
                <a:spcPts val="0"/>
              </a:spcBef>
              <a:spcAft>
                <a:spcPts val="0"/>
              </a:spcAft>
              <a:defRPr/>
            </a:pPr>
            <a:r>
              <a:rPr lang="de-DE" dirty="0">
                <a:latin typeface="+mn-lt"/>
              </a:rPr>
              <a:t>Nicht gemeinnützige Vereine</a:t>
            </a:r>
          </a:p>
          <a:p>
            <a:pPr marL="342900" indent="-165100" fontAlgn="auto">
              <a:spcBef>
                <a:spcPts val="0"/>
              </a:spcBef>
              <a:spcAft>
                <a:spcPts val="0"/>
              </a:spcAft>
              <a:defRPr/>
            </a:pPr>
            <a:endParaRPr lang="de-DE" sz="800" dirty="0">
              <a:latin typeface="+mn-lt"/>
            </a:endParaRPr>
          </a:p>
          <a:p>
            <a:pPr marL="449263" indent="-187325" fontAlgn="auto">
              <a:spcBef>
                <a:spcPts val="0"/>
              </a:spcBef>
              <a:spcAft>
                <a:spcPts val="0"/>
              </a:spcAft>
              <a:buFontTx/>
              <a:buChar char="-"/>
              <a:defRPr/>
            </a:pPr>
            <a:r>
              <a:rPr lang="de-DE" dirty="0">
                <a:latin typeface="+mn-lt"/>
              </a:rPr>
              <a:t>Unterschied zum gemeinnützigen Verein</a:t>
            </a:r>
          </a:p>
          <a:p>
            <a:pPr marL="449263" indent="-187325" fontAlgn="auto">
              <a:spcBef>
                <a:spcPts val="0"/>
              </a:spcBef>
              <a:spcAft>
                <a:spcPts val="0"/>
              </a:spcAft>
              <a:buFontTx/>
              <a:buChar char="-"/>
              <a:defRPr/>
            </a:pPr>
            <a:r>
              <a:rPr lang="de-DE" dirty="0">
                <a:latin typeface="+mn-lt"/>
              </a:rPr>
              <a:t>Nachteile</a:t>
            </a:r>
          </a:p>
          <a:p>
            <a:pPr marL="449263" indent="-187325" fontAlgn="auto">
              <a:spcBef>
                <a:spcPts val="0"/>
              </a:spcBef>
              <a:spcAft>
                <a:spcPts val="0"/>
              </a:spcAft>
              <a:buFontTx/>
              <a:buChar char="-"/>
              <a:defRPr/>
            </a:pPr>
            <a:r>
              <a:rPr lang="de-DE" dirty="0">
                <a:latin typeface="+mn-lt"/>
              </a:rPr>
              <a:t>Vorteile</a:t>
            </a:r>
          </a:p>
        </p:txBody>
      </p:sp>
      <p:sp>
        <p:nvSpPr>
          <p:cNvPr id="4" name="Foliennummernplatzhalter 3"/>
          <p:cNvSpPr>
            <a:spLocks noGrp="1"/>
          </p:cNvSpPr>
          <p:nvPr>
            <p:ph type="sldNum" sz="quarter" idx="12"/>
          </p:nvPr>
        </p:nvSpPr>
        <p:spPr/>
        <p:txBody>
          <a:bodyPr/>
          <a:lstStyle/>
          <a:p>
            <a:pPr>
              <a:defRPr/>
            </a:pPr>
            <a:fld id="{A0173434-AD10-42A3-926E-B8E1BD914BC5}" type="slidenum">
              <a:rPr lang="de-DE" smtClean="0"/>
              <a:pPr>
                <a:defRPr/>
              </a:pPr>
              <a:t>5</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itel 2"/>
          <p:cNvSpPr>
            <a:spLocks noGrp="1"/>
          </p:cNvSpPr>
          <p:nvPr>
            <p:ph type="title" idx="4294967295"/>
          </p:nvPr>
        </p:nvSpPr>
        <p:spPr>
          <a:xfrm>
            <a:off x="395288" y="206375"/>
            <a:ext cx="8229600" cy="1143000"/>
          </a:xfrm>
        </p:spPr>
        <p:txBody>
          <a:bodyPr rtlCol="0">
            <a:normAutofit fontScale="90000"/>
          </a:bodyPr>
          <a:lstStyle/>
          <a:p>
            <a:pPr eaLnBrk="1" fontAlgn="auto" hangingPunct="1">
              <a:spcAft>
                <a:spcPts val="0"/>
              </a:spcAft>
              <a:defRPr/>
            </a:pPr>
            <a:r>
              <a:rPr lang="de-DE" sz="3800" b="1" dirty="0" smtClean="0"/>
              <a:t>Ertragsteuerliche Behandlung gemeinnütziger Vereine</a:t>
            </a:r>
          </a:p>
        </p:txBody>
      </p:sp>
      <p:sp>
        <p:nvSpPr>
          <p:cNvPr id="4" name="Textfeld 3"/>
          <p:cNvSpPr txBox="1">
            <a:spLocks noChangeArrowheads="1"/>
          </p:cNvSpPr>
          <p:nvPr/>
        </p:nvSpPr>
        <p:spPr bwMode="auto">
          <a:xfrm>
            <a:off x="539750" y="1911350"/>
            <a:ext cx="7704138" cy="368300"/>
          </a:xfrm>
          <a:prstGeom prst="rect">
            <a:avLst/>
          </a:prstGeom>
          <a:noFill/>
          <a:ln w="9525">
            <a:noFill/>
            <a:miter lim="800000"/>
            <a:headEnd/>
            <a:tailEnd/>
          </a:ln>
        </p:spPr>
        <p:txBody>
          <a:bodyPr>
            <a:spAutoFit/>
          </a:bodyPr>
          <a:lstStyle/>
          <a:p>
            <a:r>
              <a:rPr lang="de-DE" b="1">
                <a:latin typeface="Calibri" pitchFamily="34" charset="0"/>
              </a:rPr>
              <a:t>Ideeller Bereich</a:t>
            </a:r>
            <a:r>
              <a:rPr lang="de-DE">
                <a:latin typeface="Calibri" pitchFamily="34" charset="0"/>
              </a:rPr>
              <a:t>				steuerfrei</a:t>
            </a:r>
          </a:p>
        </p:txBody>
      </p:sp>
      <p:sp>
        <p:nvSpPr>
          <p:cNvPr id="5" name="Textfeld 4"/>
          <p:cNvSpPr txBox="1">
            <a:spLocks noChangeArrowheads="1"/>
          </p:cNvSpPr>
          <p:nvPr/>
        </p:nvSpPr>
        <p:spPr bwMode="auto">
          <a:xfrm>
            <a:off x="539750" y="2559050"/>
            <a:ext cx="7704138" cy="368300"/>
          </a:xfrm>
          <a:prstGeom prst="rect">
            <a:avLst/>
          </a:prstGeom>
          <a:noFill/>
          <a:ln w="9525">
            <a:noFill/>
            <a:miter lim="800000"/>
            <a:headEnd/>
            <a:tailEnd/>
          </a:ln>
        </p:spPr>
        <p:txBody>
          <a:bodyPr>
            <a:spAutoFit/>
          </a:bodyPr>
          <a:lstStyle/>
          <a:p>
            <a:pPr fontAlgn="auto">
              <a:spcBef>
                <a:spcPts val="0"/>
              </a:spcBef>
              <a:spcAft>
                <a:spcPts val="0"/>
              </a:spcAft>
              <a:defRPr/>
            </a:pPr>
            <a:r>
              <a:rPr lang="de-DE" b="1" dirty="0">
                <a:solidFill>
                  <a:schemeClr val="accent6">
                    <a:lumMod val="50000"/>
                  </a:schemeClr>
                </a:solidFill>
                <a:latin typeface="+mn-lt"/>
              </a:rPr>
              <a:t>Vermögensverwaltung</a:t>
            </a:r>
            <a:r>
              <a:rPr lang="de-DE" dirty="0">
                <a:solidFill>
                  <a:schemeClr val="accent6">
                    <a:lumMod val="75000"/>
                  </a:schemeClr>
                </a:solidFill>
                <a:latin typeface="+mn-lt"/>
              </a:rPr>
              <a:t>	</a:t>
            </a:r>
            <a:r>
              <a:rPr lang="de-DE" dirty="0">
                <a:latin typeface="+mn-lt"/>
              </a:rPr>
              <a:t>		steuerfrei</a:t>
            </a:r>
          </a:p>
        </p:txBody>
      </p:sp>
      <p:sp>
        <p:nvSpPr>
          <p:cNvPr id="6" name="Textfeld 5"/>
          <p:cNvSpPr txBox="1">
            <a:spLocks noChangeArrowheads="1"/>
          </p:cNvSpPr>
          <p:nvPr/>
        </p:nvSpPr>
        <p:spPr bwMode="auto">
          <a:xfrm>
            <a:off x="539750" y="3206750"/>
            <a:ext cx="7704138" cy="369888"/>
          </a:xfrm>
          <a:prstGeom prst="rect">
            <a:avLst/>
          </a:prstGeom>
          <a:noFill/>
          <a:ln w="9525">
            <a:noFill/>
            <a:miter lim="800000"/>
            <a:headEnd/>
            <a:tailEnd/>
          </a:ln>
        </p:spPr>
        <p:txBody>
          <a:bodyPr>
            <a:spAutoFit/>
          </a:bodyPr>
          <a:lstStyle/>
          <a:p>
            <a:pPr fontAlgn="auto">
              <a:spcBef>
                <a:spcPts val="0"/>
              </a:spcBef>
              <a:spcAft>
                <a:spcPts val="0"/>
              </a:spcAft>
              <a:defRPr/>
            </a:pPr>
            <a:r>
              <a:rPr lang="de-DE" b="1" dirty="0">
                <a:solidFill>
                  <a:schemeClr val="accent3">
                    <a:lumMod val="50000"/>
                  </a:schemeClr>
                </a:solidFill>
                <a:latin typeface="+mn-lt"/>
              </a:rPr>
              <a:t>Zweckbetrieb</a:t>
            </a:r>
            <a:r>
              <a:rPr lang="de-DE" dirty="0">
                <a:latin typeface="+mn-lt"/>
              </a:rPr>
              <a:t>				steuerfrei</a:t>
            </a:r>
          </a:p>
        </p:txBody>
      </p:sp>
      <p:sp>
        <p:nvSpPr>
          <p:cNvPr id="7" name="Textfeld 6"/>
          <p:cNvSpPr txBox="1">
            <a:spLocks noChangeArrowheads="1"/>
          </p:cNvSpPr>
          <p:nvPr/>
        </p:nvSpPr>
        <p:spPr bwMode="auto">
          <a:xfrm>
            <a:off x="539750" y="3865563"/>
            <a:ext cx="7704138" cy="646112"/>
          </a:xfrm>
          <a:prstGeom prst="rect">
            <a:avLst/>
          </a:prstGeom>
          <a:noFill/>
          <a:ln w="9525">
            <a:noFill/>
            <a:miter lim="800000"/>
            <a:headEnd/>
            <a:tailEnd/>
          </a:ln>
        </p:spPr>
        <p:txBody>
          <a:bodyPr>
            <a:spAutoFit/>
          </a:bodyPr>
          <a:lstStyle/>
          <a:p>
            <a:r>
              <a:rPr lang="de-DE" b="1">
                <a:solidFill>
                  <a:srgbClr val="FF0000"/>
                </a:solidFill>
                <a:latin typeface="Calibri" pitchFamily="34" charset="0"/>
              </a:rPr>
              <a:t>wirtschaftliche Geschäftsbetriebe</a:t>
            </a:r>
            <a:r>
              <a:rPr lang="de-DE">
                <a:latin typeface="Calibri" pitchFamily="34" charset="0"/>
              </a:rPr>
              <a:t>		steuerpflichtig</a:t>
            </a:r>
          </a:p>
          <a:p>
            <a:r>
              <a:rPr lang="de-DE">
                <a:latin typeface="Calibri" pitchFamily="34" charset="0"/>
              </a:rPr>
              <a:t>					„partielle Steuerpflicht“</a:t>
            </a:r>
          </a:p>
        </p:txBody>
      </p:sp>
      <p:sp>
        <p:nvSpPr>
          <p:cNvPr id="8" name="Textfeld 7"/>
          <p:cNvSpPr txBox="1">
            <a:spLocks noChangeArrowheads="1"/>
          </p:cNvSpPr>
          <p:nvPr/>
        </p:nvSpPr>
        <p:spPr bwMode="auto">
          <a:xfrm>
            <a:off x="539750" y="4946650"/>
            <a:ext cx="8208963" cy="646113"/>
          </a:xfrm>
          <a:prstGeom prst="rect">
            <a:avLst/>
          </a:prstGeom>
          <a:noFill/>
          <a:ln w="9525">
            <a:noFill/>
            <a:miter lim="800000"/>
            <a:headEnd/>
            <a:tailEnd/>
          </a:ln>
        </p:spPr>
        <p:txBody>
          <a:bodyPr>
            <a:spAutoFit/>
          </a:bodyPr>
          <a:lstStyle/>
          <a:p>
            <a:r>
              <a:rPr lang="de-DE">
                <a:latin typeface="Calibri" pitchFamily="34" charset="0"/>
              </a:rPr>
              <a:t>Körperschaftsteuer und Gewerbesteuer werden erst erhoben, wenn die Einnahmen (inkl. Umsatzsteuer) mehr als 35.000 € betragen (§ 64 Abs. 3 AO)</a:t>
            </a:r>
          </a:p>
        </p:txBody>
      </p:sp>
      <p:sp>
        <p:nvSpPr>
          <p:cNvPr id="10" name="Foliennummernplatzhalter 9"/>
          <p:cNvSpPr>
            <a:spLocks noGrp="1"/>
          </p:cNvSpPr>
          <p:nvPr>
            <p:ph type="sldNum" sz="quarter" idx="12"/>
          </p:nvPr>
        </p:nvSpPr>
        <p:spPr/>
        <p:txBody>
          <a:bodyPr/>
          <a:lstStyle/>
          <a:p>
            <a:pPr>
              <a:defRPr/>
            </a:pPr>
            <a:fld id="{AAFC6F98-F18D-4EA7-92FE-333A557A3775}" type="slidenum">
              <a:rPr lang="de-DE" smtClean="0"/>
              <a:pPr>
                <a:defRPr/>
              </a:pPr>
              <a:t>50</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4" grpId="0"/>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292100" y="0"/>
            <a:ext cx="7704138" cy="4608513"/>
          </a:xfrm>
          <a:prstGeom prst="rect">
            <a:avLst/>
          </a:prstGeom>
          <a:noFill/>
          <a:ln w="9525">
            <a:noFill/>
            <a:miter lim="800000"/>
            <a:headEnd/>
            <a:tailEnd/>
          </a:ln>
        </p:spPr>
      </p:pic>
      <p:pic>
        <p:nvPicPr>
          <p:cNvPr id="6" name="Grafik 5" descr="SDC11202.JPG"/>
          <p:cNvPicPr>
            <a:picLocks noChangeAspect="1"/>
          </p:cNvPicPr>
          <p:nvPr/>
        </p:nvPicPr>
        <p:blipFill>
          <a:blip r:embed="rId4" cstate="screen"/>
          <a:stretch>
            <a:fillRect/>
          </a:stretch>
        </p:blipFill>
        <p:spPr bwMode="auto">
          <a:xfrm rot="792412">
            <a:off x="6823010" y="470624"/>
            <a:ext cx="2011590" cy="1498399"/>
          </a:xfrm>
          <a:prstGeom prst="roundRect">
            <a:avLst>
              <a:gd name="adj" fmla="val 7866"/>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feld 2"/>
          <p:cNvSpPr txBox="1">
            <a:spLocks noChangeArrowheads="1"/>
          </p:cNvSpPr>
          <p:nvPr/>
        </p:nvSpPr>
        <p:spPr bwMode="auto">
          <a:xfrm>
            <a:off x="755650" y="4508500"/>
            <a:ext cx="4321175" cy="2078038"/>
          </a:xfrm>
          <a:prstGeom prst="rect">
            <a:avLst/>
          </a:prstGeom>
          <a:noFill/>
          <a:ln w="9525">
            <a:noFill/>
            <a:miter lim="800000"/>
            <a:headEnd/>
            <a:tailEnd/>
          </a:ln>
        </p:spPr>
        <p:txBody>
          <a:bodyPr>
            <a:spAutoFit/>
          </a:bodyPr>
          <a:lstStyle/>
          <a:p>
            <a:r>
              <a:rPr lang="de-DE" sz="3000" b="1">
                <a:solidFill>
                  <a:schemeClr val="bg2"/>
                </a:solidFill>
                <a:latin typeface="Albertus Extra Bold" pitchFamily="34" charset="0"/>
              </a:rPr>
              <a:t>für Ihre </a:t>
            </a:r>
          </a:p>
          <a:p>
            <a:endParaRPr lang="de-DE" sz="3000" b="1">
              <a:solidFill>
                <a:schemeClr val="bg2"/>
              </a:solidFill>
              <a:latin typeface="Albertus Extra Bold" pitchFamily="34" charset="0"/>
            </a:endParaRPr>
          </a:p>
          <a:p>
            <a:r>
              <a:rPr lang="de-DE" sz="3000" b="1">
                <a:solidFill>
                  <a:schemeClr val="bg2"/>
                </a:solidFill>
                <a:latin typeface="Albertus Extra Bold" pitchFamily="34" charset="0"/>
              </a:rPr>
              <a:t>   Aufmerksamkeit !</a:t>
            </a:r>
          </a:p>
          <a:p>
            <a:endParaRPr lang="de-DE" sz="3900">
              <a:solidFill>
                <a:schemeClr val="bg1"/>
              </a:solidFill>
              <a:latin typeface="Calibri" pitchFamily="34" charset="0"/>
            </a:endParaRPr>
          </a:p>
        </p:txBody>
      </p:sp>
      <p:sp>
        <p:nvSpPr>
          <p:cNvPr id="8" name="Textfeld 7"/>
          <p:cNvSpPr txBox="1">
            <a:spLocks noChangeArrowheads="1"/>
          </p:cNvSpPr>
          <p:nvPr/>
        </p:nvSpPr>
        <p:spPr bwMode="auto">
          <a:xfrm>
            <a:off x="5040313" y="4959350"/>
            <a:ext cx="4103687" cy="1754188"/>
          </a:xfrm>
          <a:prstGeom prst="rect">
            <a:avLst/>
          </a:prstGeom>
          <a:noFill/>
          <a:ln w="9525">
            <a:noFill/>
            <a:miter lim="800000"/>
            <a:headEnd/>
            <a:tailEnd/>
          </a:ln>
        </p:spPr>
        <p:txBody>
          <a:bodyPr>
            <a:spAutoFit/>
          </a:bodyPr>
          <a:lstStyle/>
          <a:p>
            <a:r>
              <a:rPr lang="de-DE" b="1">
                <a:solidFill>
                  <a:schemeClr val="bg2"/>
                </a:solidFill>
              </a:rPr>
              <a:t>Für Fragen stehe ich                  gerne zur Verfügung !</a:t>
            </a:r>
          </a:p>
          <a:p>
            <a:endParaRPr lang="de-DE" b="1">
              <a:solidFill>
                <a:schemeClr val="bg2"/>
              </a:solidFill>
            </a:endParaRPr>
          </a:p>
          <a:p>
            <a:r>
              <a:rPr lang="de-DE" b="1">
                <a:solidFill>
                  <a:schemeClr val="bg2"/>
                </a:solidFill>
              </a:rPr>
              <a:t>Tel.: 09951 / 60 34 619</a:t>
            </a:r>
          </a:p>
          <a:p>
            <a:r>
              <a:rPr lang="de-DE" b="1">
                <a:solidFill>
                  <a:schemeClr val="bg2"/>
                </a:solidFill>
              </a:rPr>
              <a:t>E-Mail: </a:t>
            </a:r>
            <a:r>
              <a:rPr lang="de-DE" b="1">
                <a:solidFill>
                  <a:schemeClr val="bg2"/>
                </a:solidFill>
                <a:hlinkClick r:id="rId5"/>
              </a:rPr>
              <a:t>w.mueller@germania-stb.de</a:t>
            </a:r>
            <a:r>
              <a:rPr lang="de-DE" b="1">
                <a:solidFill>
                  <a:schemeClr val="bg2"/>
                </a:solidFill>
              </a:rPr>
              <a:t>	</a:t>
            </a:r>
          </a:p>
        </p:txBody>
      </p:sp>
      <p:sp>
        <p:nvSpPr>
          <p:cNvPr id="9" name="Textfeld 8"/>
          <p:cNvSpPr txBox="1">
            <a:spLocks noChangeArrowheads="1"/>
          </p:cNvSpPr>
          <p:nvPr/>
        </p:nvSpPr>
        <p:spPr bwMode="auto">
          <a:xfrm>
            <a:off x="323850" y="3573463"/>
            <a:ext cx="2447925" cy="554037"/>
          </a:xfrm>
          <a:prstGeom prst="rect">
            <a:avLst/>
          </a:prstGeom>
          <a:noFill/>
          <a:ln w="9525">
            <a:noFill/>
            <a:miter lim="800000"/>
            <a:headEnd/>
            <a:tailEnd/>
          </a:ln>
        </p:spPr>
        <p:txBody>
          <a:bodyPr>
            <a:spAutoFit/>
          </a:bodyPr>
          <a:lstStyle/>
          <a:p>
            <a:r>
              <a:rPr lang="de-DE" sz="3000" b="1">
                <a:solidFill>
                  <a:schemeClr val="bg2"/>
                </a:solidFill>
                <a:latin typeface="Albertus Extra Bold" pitchFamily="34" charset="0"/>
              </a:rPr>
              <a:t>Vielen Dank</a:t>
            </a:r>
            <a:endParaRPr lang="de-DE" sz="3000">
              <a:solidFill>
                <a:schemeClr val="bg2"/>
              </a:solidFill>
            </a:endParaRPr>
          </a:p>
        </p:txBody>
      </p:sp>
      <p:sp>
        <p:nvSpPr>
          <p:cNvPr id="53252" name="Textfeld 3"/>
          <p:cNvSpPr txBox="1">
            <a:spLocks noChangeArrowheads="1"/>
          </p:cNvSpPr>
          <p:nvPr/>
        </p:nvSpPr>
        <p:spPr bwMode="auto">
          <a:xfrm>
            <a:off x="6156325" y="3284538"/>
            <a:ext cx="3529013" cy="1446212"/>
          </a:xfrm>
          <a:prstGeom prst="rect">
            <a:avLst/>
          </a:prstGeom>
          <a:noFill/>
          <a:ln w="9525">
            <a:noFill/>
            <a:miter lim="800000"/>
            <a:headEnd/>
            <a:tailEnd/>
          </a:ln>
        </p:spPr>
        <p:txBody>
          <a:bodyPr>
            <a:spAutoFit/>
          </a:bodyPr>
          <a:lstStyle/>
          <a:p>
            <a:r>
              <a:rPr lang="de-DE" sz="8800" b="1">
                <a:solidFill>
                  <a:srgbClr val="F0F0F0"/>
                </a:solidFill>
                <a:latin typeface="Monotype Corsiva" pitchFamily="66" charset="0"/>
              </a:rPr>
              <a:t>Teil I</a:t>
            </a:r>
          </a:p>
        </p:txBody>
      </p:sp>
      <p:sp>
        <p:nvSpPr>
          <p:cNvPr id="11" name="Foliennummernplatzhalter 10"/>
          <p:cNvSpPr>
            <a:spLocks noGrp="1"/>
          </p:cNvSpPr>
          <p:nvPr>
            <p:ph type="sldNum" sz="quarter" idx="12"/>
          </p:nvPr>
        </p:nvSpPr>
        <p:spPr>
          <a:xfrm>
            <a:off x="6804025" y="6492875"/>
            <a:ext cx="2133600" cy="365125"/>
          </a:xfrm>
        </p:spPr>
        <p:txBody>
          <a:bodyPr/>
          <a:lstStyle/>
          <a:p>
            <a:pPr>
              <a:defRPr/>
            </a:pPr>
            <a:fld id="{EA5EDEE0-158F-47C1-915D-436F0B52463B}" type="slidenum">
              <a:rPr lang="de-DE" smtClean="0">
                <a:solidFill>
                  <a:schemeClr val="bg1"/>
                </a:solidFill>
              </a:rPr>
              <a:pPr>
                <a:defRPr/>
              </a:pPr>
              <a:t>51</a:t>
            </a:fld>
            <a:endParaRPr lang="de-DE"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randombar(horizontal)">
                                      <p:cBhvr>
                                        <p:cTn id="7" dur="500"/>
                                        <p:tgtEl>
                                          <p:spTgt spid="5325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5325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7" name="Picture 3"/>
          <p:cNvPicPr>
            <a:picLocks noChangeAspect="1" noChangeArrowheads="1"/>
          </p:cNvPicPr>
          <p:nvPr/>
        </p:nvPicPr>
        <p:blipFill>
          <a:blip r:embed="rId3" cstate="screen"/>
          <a:srcRect/>
          <a:stretch>
            <a:fillRect/>
          </a:stretch>
        </p:blipFill>
        <p:spPr bwMode="auto">
          <a:xfrm>
            <a:off x="827584" y="1914488"/>
            <a:ext cx="7305675" cy="4286250"/>
          </a:xfrm>
          <a:prstGeom prst="roundRect">
            <a:avLst>
              <a:gd name="adj" fmla="val 4773"/>
            </a:avLst>
          </a:prstGeom>
          <a:solidFill>
            <a:srgbClr val="FFFFFF">
              <a:shade val="85000"/>
            </a:srgbClr>
          </a:solidFill>
          <a:ln>
            <a:noFill/>
          </a:ln>
          <a:effectLst>
            <a:reflection blurRad="12700" stA="38000" endPos="28000" dist="5000" dir="5400000" sy="-100000" algn="bl" rotWithShape="0"/>
          </a:effectLst>
        </p:spPr>
      </p:pic>
      <p:sp>
        <p:nvSpPr>
          <p:cNvPr id="10" name="Rechteck 9"/>
          <p:cNvSpPr/>
          <p:nvPr/>
        </p:nvSpPr>
        <p:spPr>
          <a:xfrm>
            <a:off x="348409" y="412200"/>
            <a:ext cx="8308685" cy="1015663"/>
          </a:xfrm>
          <a:prstGeom prst="rect">
            <a:avLst/>
          </a:prstGeom>
          <a:noFill/>
        </p:spPr>
        <p:txBody>
          <a:bodyPr wrap="none">
            <a:spAutoFit/>
            <a:scene3d>
              <a:camera prst="isometricRightUp">
                <a:rot lat="600000" lon="20400000" rev="0"/>
              </a:camera>
              <a:lightRig rig="chilly" dir="t"/>
            </a:scene3d>
            <a:sp3d extrusionH="57150" contourW="6350" prstMaterial="softEdge">
              <a:bevelT w="127000" h="31750" prst="relaxedInset"/>
              <a:extrusionClr>
                <a:schemeClr val="bg1"/>
              </a:extrusionClr>
              <a:contourClr>
                <a:schemeClr val="tx2">
                  <a:lumMod val="60000"/>
                  <a:lumOff val="40000"/>
                </a:schemeClr>
              </a:contourClr>
            </a:sp3d>
          </a:bodyPr>
          <a:lstStyle/>
          <a:p>
            <a:pPr algn="ctr" fontAlgn="auto">
              <a:spcBef>
                <a:spcPts val="0"/>
              </a:spcBef>
              <a:spcAft>
                <a:spcPts val="0"/>
              </a:spcAft>
              <a:defRPr/>
            </a:pPr>
            <a:r>
              <a:rPr lang="de-DE"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Teil  I   </a:t>
            </a:r>
            <a: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05.07.2021</a:t>
            </a:r>
            <a:endParaRPr lang="de-DE"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endParaRPr>
          </a:p>
        </p:txBody>
      </p:sp>
      <p:sp>
        <p:nvSpPr>
          <p:cNvPr id="5" name="Foliennummernplatzhalter 4"/>
          <p:cNvSpPr>
            <a:spLocks noGrp="1"/>
          </p:cNvSpPr>
          <p:nvPr>
            <p:ph type="sldNum" sz="quarter" idx="12"/>
          </p:nvPr>
        </p:nvSpPr>
        <p:spPr/>
        <p:txBody>
          <a:bodyPr/>
          <a:lstStyle/>
          <a:p>
            <a:pPr>
              <a:defRPr/>
            </a:pPr>
            <a:fld id="{717EFECC-81CC-4FD2-B1F5-97D46A9EB51B}" type="slidenum">
              <a:rPr lang="de-DE" smtClean="0"/>
              <a:pPr>
                <a:defRPr/>
              </a:pPr>
              <a:t>6</a:t>
            </a:fld>
            <a:endParaRPr lang="de-DE"/>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endParaRPr lang="de-DE" smtClean="0"/>
          </a:p>
        </p:txBody>
      </p:sp>
      <p:pic>
        <p:nvPicPr>
          <p:cNvPr id="26627" name="Inhaltsplatzhalter 3" descr="SDC11192.JPG"/>
          <p:cNvPicPr>
            <a:picLocks noGrp="1" noChangeAspect="1"/>
          </p:cNvPicPr>
          <p:nvPr>
            <p:ph idx="1"/>
          </p:nvPr>
        </p:nvPicPr>
        <p:blipFill>
          <a:blip r:embed="rId3" cstate="print"/>
          <a:srcRect/>
          <a:stretch>
            <a:fillRect/>
          </a:stretch>
        </p:blipFill>
        <p:spPr>
          <a:xfrm>
            <a:off x="687388" y="217488"/>
            <a:ext cx="7913687" cy="6045200"/>
          </a:xfrm>
        </p:spPr>
      </p:pic>
      <p:sp>
        <p:nvSpPr>
          <p:cNvPr id="26628" name="Textfeld 5"/>
          <p:cNvSpPr txBox="1">
            <a:spLocks noChangeArrowheads="1"/>
          </p:cNvSpPr>
          <p:nvPr/>
        </p:nvSpPr>
        <p:spPr bwMode="auto">
          <a:xfrm>
            <a:off x="1258888" y="6307138"/>
            <a:ext cx="6842125" cy="492125"/>
          </a:xfrm>
          <a:prstGeom prst="rect">
            <a:avLst/>
          </a:prstGeom>
          <a:noFill/>
          <a:ln w="9525">
            <a:noFill/>
            <a:miter lim="800000"/>
            <a:headEnd/>
            <a:tailEnd/>
          </a:ln>
        </p:spPr>
        <p:txBody>
          <a:bodyPr>
            <a:spAutoFit/>
          </a:bodyPr>
          <a:lstStyle/>
          <a:p>
            <a:pPr algn="ctr"/>
            <a:r>
              <a:rPr lang="de-DE" sz="2600" b="1">
                <a:latin typeface="Calibri" pitchFamily="34" charset="0"/>
                <a:cs typeface="Arial" charset="0"/>
              </a:rPr>
              <a:t>Vorstand und Kassier</a:t>
            </a:r>
          </a:p>
        </p:txBody>
      </p:sp>
      <p:sp>
        <p:nvSpPr>
          <p:cNvPr id="6" name="Foliennummernplatzhalter 5"/>
          <p:cNvSpPr>
            <a:spLocks noGrp="1"/>
          </p:cNvSpPr>
          <p:nvPr>
            <p:ph type="sldNum" sz="quarter" idx="12"/>
          </p:nvPr>
        </p:nvSpPr>
        <p:spPr/>
        <p:txBody>
          <a:bodyPr/>
          <a:lstStyle/>
          <a:p>
            <a:pPr>
              <a:defRPr/>
            </a:pPr>
            <a:fld id="{7679FC26-7F8C-4712-9E2E-07272095E736}" type="slidenum">
              <a:rPr lang="de-DE" smtClean="0"/>
              <a:pPr>
                <a:defRPr/>
              </a:pPr>
              <a:t>7</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amond(in)">
                                      <p:cBhvr>
                                        <p:cTn id="7" dur="2000"/>
                                        <p:tgtEl>
                                          <p:spTgt spid="266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diamond(in)">
                                      <p:cBhvr>
                                        <p:cTn id="10"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09600" y="685800"/>
          <a:ext cx="8289925" cy="5135563"/>
        </p:xfrm>
        <a:graphic>
          <a:graphicData uri="http://schemas.openxmlformats.org/presentationml/2006/ole">
            <mc:AlternateContent xmlns:mc="http://schemas.openxmlformats.org/markup-compatibility/2006">
              <mc:Choice xmlns:v="urn:schemas-microsoft-com:vml" Requires="v">
                <p:oleObj spid="_x0000_s1038" name="Dokument" r:id="rId4" imgW="5759285" imgH="3577617" progId="Word.Document.12">
                  <p:embed/>
                </p:oleObj>
              </mc:Choice>
              <mc:Fallback>
                <p:oleObj name="Dokument" r:id="rId4" imgW="5759285" imgH="3577617"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85800"/>
                        <a:ext cx="8289925" cy="513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itel 4"/>
          <p:cNvSpPr>
            <a:spLocks noGrp="1"/>
          </p:cNvSpPr>
          <p:nvPr>
            <p:ph type="title"/>
          </p:nvPr>
        </p:nvSpPr>
        <p:spPr/>
        <p:txBody>
          <a:bodyPr/>
          <a:lstStyle/>
          <a:p>
            <a:pPr eaLnBrk="1" hangingPunct="1"/>
            <a:r>
              <a:rPr lang="de-DE" b="1" smtClean="0">
                <a:solidFill>
                  <a:srgbClr val="FF0000"/>
                </a:solidFill>
              </a:rPr>
              <a:t>Begriff des Vereins</a:t>
            </a:r>
          </a:p>
        </p:txBody>
      </p:sp>
      <p:sp>
        <p:nvSpPr>
          <p:cNvPr id="5" name="Foliennummernplatzhalter 4"/>
          <p:cNvSpPr>
            <a:spLocks noGrp="1"/>
          </p:cNvSpPr>
          <p:nvPr>
            <p:ph type="sldNum" sz="quarter" idx="12"/>
          </p:nvPr>
        </p:nvSpPr>
        <p:spPr/>
        <p:txBody>
          <a:bodyPr/>
          <a:lstStyle/>
          <a:p>
            <a:pPr>
              <a:defRPr/>
            </a:pPr>
            <a:fld id="{AB8887E8-C309-4EC1-A86F-A9E1FD2DF391}" type="slidenum">
              <a:rPr lang="de-DE" smtClean="0"/>
              <a:pPr>
                <a:defRPr/>
              </a:pPr>
              <a:t>8</a:t>
            </a:fld>
            <a:endParaRPr lang="de-DE"/>
          </a:p>
        </p:txBody>
      </p:sp>
      <p:sp>
        <p:nvSpPr>
          <p:cNvPr id="6" name="Textfeld 5"/>
          <p:cNvSpPr txBox="1">
            <a:spLocks noChangeArrowheads="1"/>
          </p:cNvSpPr>
          <p:nvPr/>
        </p:nvSpPr>
        <p:spPr bwMode="auto">
          <a:xfrm>
            <a:off x="523875" y="5949950"/>
            <a:ext cx="5111750" cy="400050"/>
          </a:xfrm>
          <a:prstGeom prst="rect">
            <a:avLst/>
          </a:prstGeom>
          <a:noFill/>
          <a:ln w="9525">
            <a:noFill/>
            <a:miter lim="800000"/>
            <a:headEnd/>
            <a:tailEnd/>
          </a:ln>
        </p:spPr>
        <p:txBody>
          <a:bodyPr>
            <a:spAutoFit/>
          </a:bodyPr>
          <a:lstStyle/>
          <a:p>
            <a:r>
              <a:rPr lang="de-DE" sz="2000" b="1">
                <a:solidFill>
                  <a:srgbClr val="FF0000"/>
                </a:solidFill>
              </a:rPr>
              <a:t>(Uraltbestimmung des Reichsgerichts)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b="1" smtClean="0"/>
              <a:t>Vereinsgründung</a:t>
            </a:r>
          </a:p>
        </p:txBody>
      </p:sp>
      <p:sp>
        <p:nvSpPr>
          <p:cNvPr id="27651" name="Inhaltsplatzhalter 2"/>
          <p:cNvSpPr>
            <a:spLocks noGrp="1"/>
          </p:cNvSpPr>
          <p:nvPr>
            <p:ph idx="1"/>
          </p:nvPr>
        </p:nvSpPr>
        <p:spPr/>
        <p:txBody>
          <a:bodyPr/>
          <a:lstStyle/>
          <a:p>
            <a:pPr eaLnBrk="1" hangingPunct="1">
              <a:buFont typeface="Arial" charset="0"/>
              <a:buNone/>
            </a:pPr>
            <a:r>
              <a:rPr lang="de-DE" b="1" smtClean="0"/>
              <a:t>Ablauf :</a:t>
            </a:r>
          </a:p>
        </p:txBody>
      </p:sp>
      <p:sp>
        <p:nvSpPr>
          <p:cNvPr id="5" name="Foliennummernplatzhalter 4"/>
          <p:cNvSpPr>
            <a:spLocks noGrp="1"/>
          </p:cNvSpPr>
          <p:nvPr>
            <p:ph type="sldNum" sz="quarter" idx="12"/>
          </p:nvPr>
        </p:nvSpPr>
        <p:spPr/>
        <p:txBody>
          <a:bodyPr/>
          <a:lstStyle/>
          <a:p>
            <a:pPr>
              <a:defRPr/>
            </a:pPr>
            <a:fld id="{CE16B44A-9A24-4569-B46C-635C7EA91CF3}" type="slidenum">
              <a:rPr lang="de-DE" smtClean="0"/>
              <a:pPr>
                <a:defRPr/>
              </a:pPr>
              <a:t>9</a:t>
            </a:fld>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1000"/>
                                        <p:tgtEl>
                                          <p:spTgt spid="276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10" dur="10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Bildschirmpräsentation (4:3)</PresentationFormat>
  <Paragraphs>528</Paragraphs>
  <Slides>51</Slides>
  <Notes>51</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51</vt:i4>
      </vt:variant>
    </vt:vector>
  </HeadingPairs>
  <TitlesOfParts>
    <vt:vector size="55" baseType="lpstr">
      <vt:lpstr>Larissa-Design</vt:lpstr>
      <vt:lpstr>Dokument</vt:lpstr>
      <vt:lpstr>Acrobat Document</vt:lpstr>
      <vt:lpstr>Microsoft Word Document</vt:lpstr>
      <vt:lpstr>Grundzüge der Vereinsbesteuerung</vt:lpstr>
      <vt:lpstr>PowerPoint-Präsentation</vt:lpstr>
      <vt:lpstr>folgende Themen werden angesprochen</vt:lpstr>
      <vt:lpstr>PowerPoint-Präsentation</vt:lpstr>
      <vt:lpstr>PowerPoint-Präsentation</vt:lpstr>
      <vt:lpstr>PowerPoint-Präsentation</vt:lpstr>
      <vt:lpstr>PowerPoint-Präsentation</vt:lpstr>
      <vt:lpstr>Begriff des Vereins</vt:lpstr>
      <vt:lpstr>Vereinsgründung</vt:lpstr>
      <vt:lpstr>Gesellige Runde</vt:lpstr>
      <vt:lpstr>PowerPoint-Präsentation</vt:lpstr>
      <vt:lpstr>PowerPoint-Präsentation</vt:lpstr>
      <vt:lpstr>Versammlungsleiterin</vt:lpstr>
      <vt:lpstr>Protokollführer</vt:lpstr>
      <vt:lpstr>Gründungsmitglieder</vt:lpstr>
      <vt:lpstr>Abstimmung Gründung Verein</vt:lpstr>
      <vt:lpstr>Abstimmung über Satzung</vt:lpstr>
      <vt:lpstr>Neue Vorstandschaft</vt:lpstr>
      <vt:lpstr>PowerPoint-Präsentation</vt:lpstr>
      <vt:lpstr>Eingetragener Verein    (Bezeichnung ….. e. V.)</vt:lpstr>
      <vt:lpstr>PowerPoint-Präsentation</vt:lpstr>
      <vt:lpstr>Altneihauser Feuerwehrkapll‘n</vt:lpstr>
      <vt:lpstr>Beispiel für Haftung</vt:lpstr>
      <vt:lpstr>Gemeinnützigkeitsrecht</vt:lpstr>
      <vt:lpstr>Grundlage der Besteuerung von gemeinnützigen Vereinen</vt:lpstr>
      <vt:lpstr>Gemeinnützige Vereine (52 AO)</vt:lpstr>
      <vt:lpstr>§ 52 Abs. 2 AO Gemeinnützige Zwecke</vt:lpstr>
      <vt:lpstr>      zu Nr. 5                             Kunst und Kultur</vt:lpstr>
      <vt:lpstr>zu Nr. 6                                   Denkmalpflege</vt:lpstr>
      <vt:lpstr>          zu Nr. 12                               Feuerschutz</vt:lpstr>
      <vt:lpstr>     zu Nr. 14                                   Tierschutz</vt:lpstr>
      <vt:lpstr>zu Nr. 21                   Förderung des Sports</vt:lpstr>
      <vt:lpstr>zu Nr. 23     Förderung des traditionellen Brauchtums</vt:lpstr>
      <vt:lpstr>zu Nr. 23       Förderung der Fastnacht und des Faschings</vt:lpstr>
      <vt:lpstr>Inhaltsverzeichnis einer Satzung eines gemeinnützigen Vereines</vt:lpstr>
      <vt:lpstr>Anforderung an die Satzung</vt:lpstr>
      <vt:lpstr>PowerPoint-Präsentation</vt:lpstr>
      <vt:lpstr>PowerPoint-Präsentation</vt:lpstr>
      <vt:lpstr>PowerPoint-Präsentation</vt:lpstr>
      <vt:lpstr>Wie erlangt ein Verein die Gemeinnützigkeit?</vt:lpstr>
      <vt:lpstr>Vorläufiger Bescheid nach § 60 a AO  bei Neugründungen/Neuanträgen bestehender Vereine</vt:lpstr>
      <vt:lpstr>PowerPoint-Präsentation</vt:lpstr>
      <vt:lpstr>Freistellungsbescheid</vt:lpstr>
      <vt:lpstr>PowerPoint-Präsentation</vt:lpstr>
      <vt:lpstr>PowerPoint-Präsentation</vt:lpstr>
      <vt:lpstr>PowerPoint-Präsentation</vt:lpstr>
      <vt:lpstr>PowerPoint-Präsentation</vt:lpstr>
      <vt:lpstr>Gemeinnützige Vereine, die nicht von der Körperschaftsteuer befreit sind</vt:lpstr>
      <vt:lpstr>PowerPoint-Präsentation</vt:lpstr>
      <vt:lpstr>Ertragsteuerliche Behandlung gemeinnütziger Vereine</vt:lpstr>
      <vt:lpstr>PowerPoint-Präsentation</vt:lpstr>
    </vt:vector>
  </TitlesOfParts>
  <Company>DATEV eG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der Vereinsbesteuerung</dc:title>
  <dc:creator>0036794HV00000000087</dc:creator>
  <cp:lastModifiedBy>Müller</cp:lastModifiedBy>
  <cp:revision>26</cp:revision>
  <dcterms:created xsi:type="dcterms:W3CDTF">2010-11-15T15:48:09Z</dcterms:created>
  <dcterms:modified xsi:type="dcterms:W3CDTF">2021-07-04T11:13:19Z</dcterms:modified>
</cp:coreProperties>
</file>