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29"/>
  </p:notesMasterIdLst>
  <p:sldIdLst>
    <p:sldId id="256" r:id="rId2"/>
    <p:sldId id="257" r:id="rId3"/>
    <p:sldId id="260" r:id="rId4"/>
    <p:sldId id="265" r:id="rId5"/>
    <p:sldId id="259" r:id="rId6"/>
    <p:sldId id="258" r:id="rId7"/>
    <p:sldId id="266" r:id="rId8"/>
    <p:sldId id="272" r:id="rId9"/>
    <p:sldId id="267" r:id="rId10"/>
    <p:sldId id="285" r:id="rId11"/>
    <p:sldId id="284" r:id="rId12"/>
    <p:sldId id="268" r:id="rId13"/>
    <p:sldId id="269" r:id="rId14"/>
    <p:sldId id="273" r:id="rId15"/>
    <p:sldId id="270" r:id="rId16"/>
    <p:sldId id="274" r:id="rId17"/>
    <p:sldId id="277" r:id="rId18"/>
    <p:sldId id="278" r:id="rId19"/>
    <p:sldId id="279" r:id="rId20"/>
    <p:sldId id="280" r:id="rId21"/>
    <p:sldId id="261" r:id="rId22"/>
    <p:sldId id="262" r:id="rId23"/>
    <p:sldId id="263" r:id="rId24"/>
    <p:sldId id="264"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79BC"/>
    <a:srgbClr val="5B5B5B"/>
    <a:srgbClr val="919191"/>
    <a:srgbClr val="0F70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8" autoAdjust="0"/>
    <p:restoredTop sz="81818" autoAdjust="0"/>
  </p:normalViewPr>
  <p:slideViewPr>
    <p:cSldViewPr snapToGrid="0">
      <p:cViewPr varScale="1">
        <p:scale>
          <a:sx n="104" d="100"/>
          <a:sy n="104" d="100"/>
        </p:scale>
        <p:origin x="936" y="86"/>
      </p:cViewPr>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 Sperl" userId="4af139c36cd33df3" providerId="LiveId" clId="{297CB502-3C3F-466C-808A-B41E3A19808D}"/>
    <pc:docChg chg="custSel modSld">
      <pc:chgData name="Christoph Sperl" userId="4af139c36cd33df3" providerId="LiveId" clId="{297CB502-3C3F-466C-808A-B41E3A19808D}" dt="2023-07-25T12:32:37.372" v="28" actId="478"/>
      <pc:docMkLst>
        <pc:docMk/>
      </pc:docMkLst>
      <pc:sldChg chg="addSp modSp mod">
        <pc:chgData name="Christoph Sperl" userId="4af139c36cd33df3" providerId="LiveId" clId="{297CB502-3C3F-466C-808A-B41E3A19808D}" dt="2023-07-25T12:30:34.591" v="10" actId="14100"/>
        <pc:sldMkLst>
          <pc:docMk/>
          <pc:sldMk cId="3354195401" sldId="256"/>
        </pc:sldMkLst>
        <pc:picChg chg="add mod">
          <ac:chgData name="Christoph Sperl" userId="4af139c36cd33df3" providerId="LiveId" clId="{297CB502-3C3F-466C-808A-B41E3A19808D}" dt="2023-07-25T12:30:34.591" v="10" actId="14100"/>
          <ac:picMkLst>
            <pc:docMk/>
            <pc:sldMk cId="3354195401" sldId="256"/>
            <ac:picMk id="3" creationId="{87CA8AEB-1B2F-54D7-CC66-7341ECCAA1E6}"/>
          </ac:picMkLst>
        </pc:picChg>
      </pc:sldChg>
      <pc:sldChg chg="addSp modSp mod">
        <pc:chgData name="Christoph Sperl" userId="4af139c36cd33df3" providerId="LiveId" clId="{297CB502-3C3F-466C-808A-B41E3A19808D}" dt="2023-07-25T12:30:45.352" v="11" actId="14100"/>
        <pc:sldMkLst>
          <pc:docMk/>
          <pc:sldMk cId="650479552" sldId="257"/>
        </pc:sldMkLst>
        <pc:picChg chg="add mod">
          <ac:chgData name="Christoph Sperl" userId="4af139c36cd33df3" providerId="LiveId" clId="{297CB502-3C3F-466C-808A-B41E3A19808D}" dt="2023-07-25T12:30:45.352" v="11" actId="14100"/>
          <ac:picMkLst>
            <pc:docMk/>
            <pc:sldMk cId="650479552" sldId="257"/>
            <ac:picMk id="4" creationId="{4BEEE55F-6C1E-4B85-B32A-43270F55B594}"/>
          </ac:picMkLst>
        </pc:picChg>
      </pc:sldChg>
      <pc:sldChg chg="addSp modSp mod">
        <pc:chgData name="Christoph Sperl" userId="4af139c36cd33df3" providerId="LiveId" clId="{297CB502-3C3F-466C-808A-B41E3A19808D}" dt="2023-07-25T12:29:05.843" v="0" actId="34818"/>
        <pc:sldMkLst>
          <pc:docMk/>
          <pc:sldMk cId="754144256" sldId="258"/>
        </pc:sldMkLst>
        <pc:picChg chg="add mod">
          <ac:chgData name="Christoph Sperl" userId="4af139c36cd33df3" providerId="LiveId" clId="{297CB502-3C3F-466C-808A-B41E3A19808D}" dt="2023-07-25T12:29:05.843" v="0" actId="34818"/>
          <ac:picMkLst>
            <pc:docMk/>
            <pc:sldMk cId="754144256" sldId="258"/>
            <ac:picMk id="12" creationId="{914D2654-0E7A-C230-9D9E-65713F76D36F}"/>
          </ac:picMkLst>
        </pc:picChg>
      </pc:sldChg>
      <pc:sldChg chg="addSp modSp mod">
        <pc:chgData name="Christoph Sperl" userId="4af139c36cd33df3" providerId="LiveId" clId="{297CB502-3C3F-466C-808A-B41E3A19808D}" dt="2023-07-25T12:30:12.740" v="9" actId="1076"/>
        <pc:sldMkLst>
          <pc:docMk/>
          <pc:sldMk cId="3831840591" sldId="259"/>
        </pc:sldMkLst>
        <pc:picChg chg="add mod">
          <ac:chgData name="Christoph Sperl" userId="4af139c36cd33df3" providerId="LiveId" clId="{297CB502-3C3F-466C-808A-B41E3A19808D}" dt="2023-07-25T12:30:12.740" v="9" actId="1076"/>
          <ac:picMkLst>
            <pc:docMk/>
            <pc:sldMk cId="3831840591" sldId="259"/>
            <ac:picMk id="9" creationId="{4315C047-6AC3-D344-362E-30821F8B9D52}"/>
          </ac:picMkLst>
        </pc:picChg>
      </pc:sldChg>
      <pc:sldChg chg="addSp modSp mod">
        <pc:chgData name="Christoph Sperl" userId="4af139c36cd33df3" providerId="LiveId" clId="{297CB502-3C3F-466C-808A-B41E3A19808D}" dt="2023-07-25T12:29:05.843" v="0" actId="34818"/>
        <pc:sldMkLst>
          <pc:docMk/>
          <pc:sldMk cId="3908438841" sldId="260"/>
        </pc:sldMkLst>
        <pc:picChg chg="add mod">
          <ac:chgData name="Christoph Sperl" userId="4af139c36cd33df3" providerId="LiveId" clId="{297CB502-3C3F-466C-808A-B41E3A19808D}" dt="2023-07-25T12:29:05.843" v="0" actId="34818"/>
          <ac:picMkLst>
            <pc:docMk/>
            <pc:sldMk cId="3908438841" sldId="260"/>
            <ac:picMk id="14" creationId="{F3160328-BA63-3EB0-7127-647F6D6C1174}"/>
          </ac:picMkLst>
        </pc:picChg>
      </pc:sldChg>
      <pc:sldChg chg="addSp modSp mod">
        <pc:chgData name="Christoph Sperl" userId="4af139c36cd33df3" providerId="LiveId" clId="{297CB502-3C3F-466C-808A-B41E3A19808D}" dt="2023-07-25T12:29:05.843" v="0" actId="34818"/>
        <pc:sldMkLst>
          <pc:docMk/>
          <pc:sldMk cId="670564820" sldId="261"/>
        </pc:sldMkLst>
        <pc:picChg chg="add mod">
          <ac:chgData name="Christoph Sperl" userId="4af139c36cd33df3" providerId="LiveId" clId="{297CB502-3C3F-466C-808A-B41E3A19808D}" dt="2023-07-25T12:29:05.843" v="0" actId="34818"/>
          <ac:picMkLst>
            <pc:docMk/>
            <pc:sldMk cId="670564820" sldId="261"/>
            <ac:picMk id="11" creationId="{0409C2DA-5960-4A0B-0280-E0419F9342CD}"/>
          </ac:picMkLst>
        </pc:picChg>
      </pc:sldChg>
      <pc:sldChg chg="addSp modSp mod">
        <pc:chgData name="Christoph Sperl" userId="4af139c36cd33df3" providerId="LiveId" clId="{297CB502-3C3F-466C-808A-B41E3A19808D}" dt="2023-07-25T12:29:05.843" v="0" actId="34818"/>
        <pc:sldMkLst>
          <pc:docMk/>
          <pc:sldMk cId="2758797264" sldId="262"/>
        </pc:sldMkLst>
        <pc:picChg chg="add mod">
          <ac:chgData name="Christoph Sperl" userId="4af139c36cd33df3" providerId="LiveId" clId="{297CB502-3C3F-466C-808A-B41E3A19808D}" dt="2023-07-25T12:29:05.843" v="0" actId="34818"/>
          <ac:picMkLst>
            <pc:docMk/>
            <pc:sldMk cId="2758797264" sldId="262"/>
            <ac:picMk id="7" creationId="{BAFCA4A7-B7B7-8354-30A1-59083CBBF7A3}"/>
          </ac:picMkLst>
        </pc:picChg>
      </pc:sldChg>
      <pc:sldChg chg="addSp modSp mod">
        <pc:chgData name="Christoph Sperl" userId="4af139c36cd33df3" providerId="LiveId" clId="{297CB502-3C3F-466C-808A-B41E3A19808D}" dt="2023-07-25T12:29:05.843" v="0" actId="34818"/>
        <pc:sldMkLst>
          <pc:docMk/>
          <pc:sldMk cId="1591788204" sldId="263"/>
        </pc:sldMkLst>
        <pc:picChg chg="add mod">
          <ac:chgData name="Christoph Sperl" userId="4af139c36cd33df3" providerId="LiveId" clId="{297CB502-3C3F-466C-808A-B41E3A19808D}" dt="2023-07-25T12:29:05.843" v="0" actId="34818"/>
          <ac:picMkLst>
            <pc:docMk/>
            <pc:sldMk cId="1591788204" sldId="263"/>
            <ac:picMk id="5" creationId="{F5364D2C-3E01-6D83-55DA-D27E9C2C3FF7}"/>
          </ac:picMkLst>
        </pc:picChg>
      </pc:sldChg>
      <pc:sldChg chg="addSp modSp mod">
        <pc:chgData name="Christoph Sperl" userId="4af139c36cd33df3" providerId="LiveId" clId="{297CB502-3C3F-466C-808A-B41E3A19808D}" dt="2023-07-25T12:29:05.843" v="0" actId="34818"/>
        <pc:sldMkLst>
          <pc:docMk/>
          <pc:sldMk cId="2416871816" sldId="264"/>
        </pc:sldMkLst>
        <pc:picChg chg="add mod">
          <ac:chgData name="Christoph Sperl" userId="4af139c36cd33df3" providerId="LiveId" clId="{297CB502-3C3F-466C-808A-B41E3A19808D}" dt="2023-07-25T12:29:05.843" v="0" actId="34818"/>
          <ac:picMkLst>
            <pc:docMk/>
            <pc:sldMk cId="2416871816" sldId="264"/>
            <ac:picMk id="12" creationId="{DC600BA5-B0AD-FDEC-2F9D-C96A66F42C37}"/>
          </ac:picMkLst>
        </pc:picChg>
      </pc:sldChg>
      <pc:sldChg chg="addSp modSp mod">
        <pc:chgData name="Christoph Sperl" userId="4af139c36cd33df3" providerId="LiveId" clId="{297CB502-3C3F-466C-808A-B41E3A19808D}" dt="2023-07-25T12:29:05.843" v="0" actId="34818"/>
        <pc:sldMkLst>
          <pc:docMk/>
          <pc:sldMk cId="4106830348" sldId="265"/>
        </pc:sldMkLst>
        <pc:picChg chg="add mod">
          <ac:chgData name="Christoph Sperl" userId="4af139c36cd33df3" providerId="LiveId" clId="{297CB502-3C3F-466C-808A-B41E3A19808D}" dt="2023-07-25T12:29:05.843" v="0" actId="34818"/>
          <ac:picMkLst>
            <pc:docMk/>
            <pc:sldMk cId="4106830348" sldId="265"/>
            <ac:picMk id="6" creationId="{A8420158-DB8F-CEF8-ADBB-BDC6B7BAE74A}"/>
          </ac:picMkLst>
        </pc:picChg>
      </pc:sldChg>
      <pc:sldChg chg="addSp modSp mod">
        <pc:chgData name="Christoph Sperl" userId="4af139c36cd33df3" providerId="LiveId" clId="{297CB502-3C3F-466C-808A-B41E3A19808D}" dt="2023-07-25T12:29:05.843" v="0" actId="34818"/>
        <pc:sldMkLst>
          <pc:docMk/>
          <pc:sldMk cId="3112202700" sldId="266"/>
        </pc:sldMkLst>
        <pc:picChg chg="add mod">
          <ac:chgData name="Christoph Sperl" userId="4af139c36cd33df3" providerId="LiveId" clId="{297CB502-3C3F-466C-808A-B41E3A19808D}" dt="2023-07-25T12:29:05.843" v="0" actId="34818"/>
          <ac:picMkLst>
            <pc:docMk/>
            <pc:sldMk cId="3112202700" sldId="266"/>
            <ac:picMk id="4" creationId="{AE7F91E3-5E80-8D89-F3CA-C0B8F80FDAF8}"/>
          </ac:picMkLst>
        </pc:picChg>
      </pc:sldChg>
      <pc:sldChg chg="addSp modSp mod">
        <pc:chgData name="Christoph Sperl" userId="4af139c36cd33df3" providerId="LiveId" clId="{297CB502-3C3F-466C-808A-B41E3A19808D}" dt="2023-07-25T12:31:11.237" v="15" actId="1076"/>
        <pc:sldMkLst>
          <pc:docMk/>
          <pc:sldMk cId="3854453402" sldId="267"/>
        </pc:sldMkLst>
        <pc:picChg chg="add mod">
          <ac:chgData name="Christoph Sperl" userId="4af139c36cd33df3" providerId="LiveId" clId="{297CB502-3C3F-466C-808A-B41E3A19808D}" dt="2023-07-25T12:31:11.237" v="15" actId="1076"/>
          <ac:picMkLst>
            <pc:docMk/>
            <pc:sldMk cId="3854453402" sldId="267"/>
            <ac:picMk id="3" creationId="{98B52FB1-B316-43C8-75FA-E65DFA0ED665}"/>
          </ac:picMkLst>
        </pc:picChg>
      </pc:sldChg>
      <pc:sldChg chg="addSp modSp mod">
        <pc:chgData name="Christoph Sperl" userId="4af139c36cd33df3" providerId="LiveId" clId="{297CB502-3C3F-466C-808A-B41E3A19808D}" dt="2023-07-25T12:31:35.226" v="19" actId="14100"/>
        <pc:sldMkLst>
          <pc:docMk/>
          <pc:sldMk cId="932100915" sldId="268"/>
        </pc:sldMkLst>
        <pc:picChg chg="add mod">
          <ac:chgData name="Christoph Sperl" userId="4af139c36cd33df3" providerId="LiveId" clId="{297CB502-3C3F-466C-808A-B41E3A19808D}" dt="2023-07-25T12:31:35.226" v="19" actId="14100"/>
          <ac:picMkLst>
            <pc:docMk/>
            <pc:sldMk cId="932100915" sldId="268"/>
            <ac:picMk id="4" creationId="{FD3502A4-88EB-8028-0CC0-DAEDF3888566}"/>
          </ac:picMkLst>
        </pc:picChg>
      </pc:sldChg>
      <pc:sldChg chg="addSp modSp mod">
        <pc:chgData name="Christoph Sperl" userId="4af139c36cd33df3" providerId="LiveId" clId="{297CB502-3C3F-466C-808A-B41E3A19808D}" dt="2023-07-25T12:29:05.843" v="0" actId="34818"/>
        <pc:sldMkLst>
          <pc:docMk/>
          <pc:sldMk cId="1555213666" sldId="269"/>
        </pc:sldMkLst>
        <pc:picChg chg="add mod">
          <ac:chgData name="Christoph Sperl" userId="4af139c36cd33df3" providerId="LiveId" clId="{297CB502-3C3F-466C-808A-B41E3A19808D}" dt="2023-07-25T12:29:05.843" v="0" actId="34818"/>
          <ac:picMkLst>
            <pc:docMk/>
            <pc:sldMk cId="1555213666" sldId="269"/>
            <ac:picMk id="5" creationId="{67272B71-AEDB-CB99-E032-B97E1E6F9B56}"/>
          </ac:picMkLst>
        </pc:picChg>
      </pc:sldChg>
      <pc:sldChg chg="addSp modSp mod">
        <pc:chgData name="Christoph Sperl" userId="4af139c36cd33df3" providerId="LiveId" clId="{297CB502-3C3F-466C-808A-B41E3A19808D}" dt="2023-07-25T12:29:05.843" v="0" actId="34818"/>
        <pc:sldMkLst>
          <pc:docMk/>
          <pc:sldMk cId="999546441" sldId="270"/>
        </pc:sldMkLst>
        <pc:picChg chg="add mod">
          <ac:chgData name="Christoph Sperl" userId="4af139c36cd33df3" providerId="LiveId" clId="{297CB502-3C3F-466C-808A-B41E3A19808D}" dt="2023-07-25T12:29:05.843" v="0" actId="34818"/>
          <ac:picMkLst>
            <pc:docMk/>
            <pc:sldMk cId="999546441" sldId="270"/>
            <ac:picMk id="5" creationId="{2EDA2209-F961-F35C-49F7-69CFF6093AA0}"/>
          </ac:picMkLst>
        </pc:picChg>
      </pc:sldChg>
      <pc:sldChg chg="addSp modSp mod">
        <pc:chgData name="Christoph Sperl" userId="4af139c36cd33df3" providerId="LiveId" clId="{297CB502-3C3F-466C-808A-B41E3A19808D}" dt="2023-07-25T12:29:05.843" v="0" actId="34818"/>
        <pc:sldMkLst>
          <pc:docMk/>
          <pc:sldMk cId="3771898453" sldId="272"/>
        </pc:sldMkLst>
        <pc:picChg chg="add mod">
          <ac:chgData name="Christoph Sperl" userId="4af139c36cd33df3" providerId="LiveId" clId="{297CB502-3C3F-466C-808A-B41E3A19808D}" dt="2023-07-25T12:29:05.843" v="0" actId="34818"/>
          <ac:picMkLst>
            <pc:docMk/>
            <pc:sldMk cId="3771898453" sldId="272"/>
            <ac:picMk id="3" creationId="{2D362132-C999-3E0B-8C01-18EB2355CA34}"/>
          </ac:picMkLst>
        </pc:picChg>
      </pc:sldChg>
      <pc:sldChg chg="addSp modSp mod">
        <pc:chgData name="Christoph Sperl" userId="4af139c36cd33df3" providerId="LiveId" clId="{297CB502-3C3F-466C-808A-B41E3A19808D}" dt="2023-07-25T12:31:46.762" v="21" actId="14100"/>
        <pc:sldMkLst>
          <pc:docMk/>
          <pc:sldMk cId="3824964805" sldId="273"/>
        </pc:sldMkLst>
        <pc:picChg chg="add mod">
          <ac:chgData name="Christoph Sperl" userId="4af139c36cd33df3" providerId="LiveId" clId="{297CB502-3C3F-466C-808A-B41E3A19808D}" dt="2023-07-25T12:31:46.762" v="21" actId="14100"/>
          <ac:picMkLst>
            <pc:docMk/>
            <pc:sldMk cId="3824964805" sldId="273"/>
            <ac:picMk id="4" creationId="{8D49AEBC-15E6-198B-6D57-C52626DEFCC3}"/>
          </ac:picMkLst>
        </pc:picChg>
      </pc:sldChg>
      <pc:sldChg chg="addSp modSp mod">
        <pc:chgData name="Christoph Sperl" userId="4af139c36cd33df3" providerId="LiveId" clId="{297CB502-3C3F-466C-808A-B41E3A19808D}" dt="2023-07-25T12:29:05.843" v="0" actId="34818"/>
        <pc:sldMkLst>
          <pc:docMk/>
          <pc:sldMk cId="2037931967" sldId="274"/>
        </pc:sldMkLst>
        <pc:picChg chg="add mod">
          <ac:chgData name="Christoph Sperl" userId="4af139c36cd33df3" providerId="LiveId" clId="{297CB502-3C3F-466C-808A-B41E3A19808D}" dt="2023-07-25T12:29:05.843" v="0" actId="34818"/>
          <ac:picMkLst>
            <pc:docMk/>
            <pc:sldMk cId="2037931967" sldId="274"/>
            <ac:picMk id="7" creationId="{B23DB876-5124-E62F-2ECC-F9A3FC61C87A}"/>
          </ac:picMkLst>
        </pc:picChg>
      </pc:sldChg>
      <pc:sldChg chg="addSp modSp mod">
        <pc:chgData name="Christoph Sperl" userId="4af139c36cd33df3" providerId="LiveId" clId="{297CB502-3C3F-466C-808A-B41E3A19808D}" dt="2023-07-25T12:29:05.843" v="0" actId="34818"/>
        <pc:sldMkLst>
          <pc:docMk/>
          <pc:sldMk cId="2529157708" sldId="277"/>
        </pc:sldMkLst>
        <pc:picChg chg="add mod">
          <ac:chgData name="Christoph Sperl" userId="4af139c36cd33df3" providerId="LiveId" clId="{297CB502-3C3F-466C-808A-B41E3A19808D}" dt="2023-07-25T12:29:05.843" v="0" actId="34818"/>
          <ac:picMkLst>
            <pc:docMk/>
            <pc:sldMk cId="2529157708" sldId="277"/>
            <ac:picMk id="5" creationId="{354FF59B-8D69-8490-2921-7D62D715C3E5}"/>
          </ac:picMkLst>
        </pc:picChg>
      </pc:sldChg>
      <pc:sldChg chg="addSp delSp modSp mod">
        <pc:chgData name="Christoph Sperl" userId="4af139c36cd33df3" providerId="LiveId" clId="{297CB502-3C3F-466C-808A-B41E3A19808D}" dt="2023-07-25T12:32:01.111" v="22" actId="478"/>
        <pc:sldMkLst>
          <pc:docMk/>
          <pc:sldMk cId="3660613338" sldId="278"/>
        </pc:sldMkLst>
        <pc:picChg chg="add del mod">
          <ac:chgData name="Christoph Sperl" userId="4af139c36cd33df3" providerId="LiveId" clId="{297CB502-3C3F-466C-808A-B41E3A19808D}" dt="2023-07-25T12:32:01.111" v="22" actId="478"/>
          <ac:picMkLst>
            <pc:docMk/>
            <pc:sldMk cId="3660613338" sldId="278"/>
            <ac:picMk id="4" creationId="{CDA443EC-3AB8-2EDB-A845-19EBF2532C5B}"/>
          </ac:picMkLst>
        </pc:picChg>
      </pc:sldChg>
      <pc:sldChg chg="addSp delSp modSp mod">
        <pc:chgData name="Christoph Sperl" userId="4af139c36cd33df3" providerId="LiveId" clId="{297CB502-3C3F-466C-808A-B41E3A19808D}" dt="2023-07-25T12:32:11.384" v="25" actId="478"/>
        <pc:sldMkLst>
          <pc:docMk/>
          <pc:sldMk cId="2317426720" sldId="279"/>
        </pc:sldMkLst>
        <pc:picChg chg="add del mod">
          <ac:chgData name="Christoph Sperl" userId="4af139c36cd33df3" providerId="LiveId" clId="{297CB502-3C3F-466C-808A-B41E3A19808D}" dt="2023-07-25T12:32:11.384" v="25" actId="478"/>
          <ac:picMkLst>
            <pc:docMk/>
            <pc:sldMk cId="2317426720" sldId="279"/>
            <ac:picMk id="5" creationId="{821B406E-DFCD-C6CC-E92C-4DCD40BBB067}"/>
          </ac:picMkLst>
        </pc:picChg>
      </pc:sldChg>
      <pc:sldChg chg="addSp modSp mod">
        <pc:chgData name="Christoph Sperl" userId="4af139c36cd33df3" providerId="LiveId" clId="{297CB502-3C3F-466C-808A-B41E3A19808D}" dt="2023-07-25T12:29:05.843" v="0" actId="34818"/>
        <pc:sldMkLst>
          <pc:docMk/>
          <pc:sldMk cId="1757242906" sldId="280"/>
        </pc:sldMkLst>
        <pc:picChg chg="add mod">
          <ac:chgData name="Christoph Sperl" userId="4af139c36cd33df3" providerId="LiveId" clId="{297CB502-3C3F-466C-808A-B41E3A19808D}" dt="2023-07-25T12:29:05.843" v="0" actId="34818"/>
          <ac:picMkLst>
            <pc:docMk/>
            <pc:sldMk cId="1757242906" sldId="280"/>
            <ac:picMk id="4" creationId="{CA6A44FF-48C0-C471-05F9-1A98245960F1}"/>
          </ac:picMkLst>
        </pc:picChg>
      </pc:sldChg>
      <pc:sldChg chg="addSp modSp mod">
        <pc:chgData name="Christoph Sperl" userId="4af139c36cd33df3" providerId="LiveId" clId="{297CB502-3C3F-466C-808A-B41E3A19808D}" dt="2023-07-25T12:32:30.551" v="27" actId="1036"/>
        <pc:sldMkLst>
          <pc:docMk/>
          <pc:sldMk cId="427180749" sldId="281"/>
        </pc:sldMkLst>
        <pc:picChg chg="add mod">
          <ac:chgData name="Christoph Sperl" userId="4af139c36cd33df3" providerId="LiveId" clId="{297CB502-3C3F-466C-808A-B41E3A19808D}" dt="2023-07-25T12:32:30.551" v="27" actId="1036"/>
          <ac:picMkLst>
            <pc:docMk/>
            <pc:sldMk cId="427180749" sldId="281"/>
            <ac:picMk id="3" creationId="{841B6012-832F-FD09-F71E-89B0B4A830D0}"/>
          </ac:picMkLst>
        </pc:picChg>
      </pc:sldChg>
      <pc:sldChg chg="addSp modSp mod">
        <pc:chgData name="Christoph Sperl" userId="4af139c36cd33df3" providerId="LiveId" clId="{297CB502-3C3F-466C-808A-B41E3A19808D}" dt="2023-07-25T12:29:05.843" v="0" actId="34818"/>
        <pc:sldMkLst>
          <pc:docMk/>
          <pc:sldMk cId="4170413103" sldId="282"/>
        </pc:sldMkLst>
        <pc:picChg chg="add mod">
          <ac:chgData name="Christoph Sperl" userId="4af139c36cd33df3" providerId="LiveId" clId="{297CB502-3C3F-466C-808A-B41E3A19808D}" dt="2023-07-25T12:29:05.843" v="0" actId="34818"/>
          <ac:picMkLst>
            <pc:docMk/>
            <pc:sldMk cId="4170413103" sldId="282"/>
            <ac:picMk id="8" creationId="{57693D3B-C4C4-33A9-E194-89D15802EFFF}"/>
          </ac:picMkLst>
        </pc:picChg>
      </pc:sldChg>
      <pc:sldChg chg="addSp delSp modSp mod">
        <pc:chgData name="Christoph Sperl" userId="4af139c36cd33df3" providerId="LiveId" clId="{297CB502-3C3F-466C-808A-B41E3A19808D}" dt="2023-07-25T12:32:37.372" v="28" actId="478"/>
        <pc:sldMkLst>
          <pc:docMk/>
          <pc:sldMk cId="1840650545" sldId="283"/>
        </pc:sldMkLst>
        <pc:picChg chg="add del mod">
          <ac:chgData name="Christoph Sperl" userId="4af139c36cd33df3" providerId="LiveId" clId="{297CB502-3C3F-466C-808A-B41E3A19808D}" dt="2023-07-25T12:32:37.372" v="28" actId="478"/>
          <ac:picMkLst>
            <pc:docMk/>
            <pc:sldMk cId="1840650545" sldId="283"/>
            <ac:picMk id="3" creationId="{AF5CDA82-5DF3-A84D-1012-D87C4818FF47}"/>
          </ac:picMkLst>
        </pc:picChg>
      </pc:sldChg>
      <pc:sldChg chg="addSp modSp mod">
        <pc:chgData name="Christoph Sperl" userId="4af139c36cd33df3" providerId="LiveId" clId="{297CB502-3C3F-466C-808A-B41E3A19808D}" dt="2023-07-25T12:29:05.843" v="0" actId="34818"/>
        <pc:sldMkLst>
          <pc:docMk/>
          <pc:sldMk cId="2031289397" sldId="284"/>
        </pc:sldMkLst>
        <pc:picChg chg="add mod">
          <ac:chgData name="Christoph Sperl" userId="4af139c36cd33df3" providerId="LiveId" clId="{297CB502-3C3F-466C-808A-B41E3A19808D}" dt="2023-07-25T12:29:05.843" v="0" actId="34818"/>
          <ac:picMkLst>
            <pc:docMk/>
            <pc:sldMk cId="2031289397" sldId="284"/>
            <ac:picMk id="4" creationId="{B46C7CD1-BEA4-CE14-5726-D84121649173}"/>
          </ac:picMkLst>
        </pc:picChg>
      </pc:sldChg>
      <pc:sldChg chg="addSp modSp mod">
        <pc:chgData name="Christoph Sperl" userId="4af139c36cd33df3" providerId="LiveId" clId="{297CB502-3C3F-466C-808A-B41E3A19808D}" dt="2023-07-25T12:29:05.843" v="0" actId="34818"/>
        <pc:sldMkLst>
          <pc:docMk/>
          <pc:sldMk cId="1263387004" sldId="285"/>
        </pc:sldMkLst>
        <pc:picChg chg="add mod">
          <ac:chgData name="Christoph Sperl" userId="4af139c36cd33df3" providerId="LiveId" clId="{297CB502-3C3F-466C-808A-B41E3A19808D}" dt="2023-07-25T12:29:05.843" v="0" actId="34818"/>
          <ac:picMkLst>
            <pc:docMk/>
            <pc:sldMk cId="1263387004" sldId="285"/>
            <ac:picMk id="3" creationId="{4E43C0F1-1C01-ED69-4A04-CBF513E34E0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58269-2837-4C35-BE36-5ABF63DA2E25}" type="datetimeFigureOut">
              <a:rPr lang="en-DE" smtClean="0"/>
              <a:t>25/07/2023</a:t>
            </a:fld>
            <a:endParaRPr lang="en-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A47F8-C5E1-46F8-B565-E7474EE2B778}" type="slidenum">
              <a:rPr lang="en-DE" smtClean="0"/>
              <a:t>‹Nr.›</a:t>
            </a:fld>
            <a:endParaRPr lang="en-DE"/>
          </a:p>
        </p:txBody>
      </p:sp>
    </p:spTree>
    <p:extLst>
      <p:ext uri="{BB962C8B-B14F-4D97-AF65-F5344CB8AC3E}">
        <p14:creationId xmlns:p14="http://schemas.microsoft.com/office/powerpoint/2010/main" val="273788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DE" dirty="0"/>
          </a:p>
        </p:txBody>
      </p:sp>
      <p:sp>
        <p:nvSpPr>
          <p:cNvPr id="4" name="Foliennummernplatzhalter 3"/>
          <p:cNvSpPr>
            <a:spLocks noGrp="1"/>
          </p:cNvSpPr>
          <p:nvPr>
            <p:ph type="sldNum" sz="quarter" idx="5"/>
          </p:nvPr>
        </p:nvSpPr>
        <p:spPr/>
        <p:txBody>
          <a:bodyPr/>
          <a:lstStyle/>
          <a:p>
            <a:fld id="{ED7A47F8-C5E1-46F8-B565-E7474EE2B778}" type="slidenum">
              <a:rPr lang="en-DE" smtClean="0"/>
              <a:t>21</a:t>
            </a:fld>
            <a:endParaRPr lang="en-DE"/>
          </a:p>
        </p:txBody>
      </p:sp>
    </p:spTree>
    <p:extLst>
      <p:ext uri="{BB962C8B-B14F-4D97-AF65-F5344CB8AC3E}">
        <p14:creationId xmlns:p14="http://schemas.microsoft.com/office/powerpoint/2010/main" val="4111384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pPr algn="r"/>
            <a:fld id="{40CF119A-6D48-4FA6-80DE-99D0CEC291F0}" type="datetime1">
              <a:rPr lang="en-US" smtClean="0"/>
              <a:t>7/25/2023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673785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algn="r"/>
            <a:fld id="{53DD9003-87E4-4E3A-88D5-70D2A968D604}" type="datetime1">
              <a:rPr lang="en-US" smtClean="0"/>
              <a:t>7/25/2023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556073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algn="r"/>
            <a:fld id="{B1E7A500-119C-4789-829A-8864800401A5}" type="datetime1">
              <a:rPr lang="en-US" smtClean="0"/>
              <a:t>7/25/2023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2396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algn="r"/>
            <a:fld id="{3D1DC4CD-6BF2-42F6-AFA6-BC840E55C525}" type="datetime1">
              <a:rPr lang="en-US" smtClean="0"/>
              <a:t>7/25/2023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2083047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algn="r"/>
            <a:fld id="{EE6A8E06-D5E2-48DC-B9CE-77CE4AD5F8AE}" type="datetime1">
              <a:rPr lang="en-US" smtClean="0"/>
              <a:t>7/25/2023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53472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algn="r"/>
            <a:fld id="{56D70354-DF1F-426E-B367-42563D211FBF}" type="datetime1">
              <a:rPr lang="en-US" smtClean="0"/>
              <a:t>7/25/2023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2479190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algn="r"/>
            <a:fld id="{3C299FF7-031A-4657-9BD3-10EA348814AB}" type="datetime1">
              <a:rPr lang="en-US" smtClean="0"/>
              <a:t>7/25/2023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845046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algn="r"/>
            <a:fld id="{B1F8855E-9C1B-44A4-9EA0-98E48C8FC34B}" type="datetime1">
              <a:rPr lang="en-US" smtClean="0"/>
              <a:t>7/25/2023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124840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pPr algn="r"/>
            <a:fld id="{E54831FC-2845-4538-9C24-5DFFBC3FC11E}" type="datetime1">
              <a:rPr lang="en-US" smtClean="0"/>
              <a:t>7/25/2023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
        <p:nvSpPr>
          <p:cNvPr id="7" name="Textfeld 6">
            <a:extLst>
              <a:ext uri="{FF2B5EF4-FFF2-40B4-BE49-F238E27FC236}">
                <a16:creationId xmlns:a16="http://schemas.microsoft.com/office/drawing/2014/main" id="{117627AA-062D-9E56-ED0F-9611F5F11EB8}"/>
              </a:ext>
            </a:extLst>
          </p:cNvPr>
          <p:cNvSpPr txBox="1"/>
          <p:nvPr userDrawn="1"/>
        </p:nvSpPr>
        <p:spPr>
          <a:xfrm>
            <a:off x="520700" y="6324600"/>
            <a:ext cx="9474200" cy="307777"/>
          </a:xfrm>
          <a:prstGeom prst="rect">
            <a:avLst/>
          </a:prstGeom>
          <a:noFill/>
        </p:spPr>
        <p:txBody>
          <a:bodyPr wrap="square" rtlCol="0">
            <a:spAutoFit/>
          </a:bodyPr>
          <a:lstStyle/>
          <a:p>
            <a:r>
              <a:rPr lang="de-DE" sz="1400" dirty="0">
                <a:solidFill>
                  <a:srgbClr val="919191"/>
                </a:solidFill>
              </a:rPr>
              <a:t>Mitglieder.Online Administration|      Christoph Sperl, Netxp GmbH      |      Seite  </a:t>
            </a:r>
            <a:fld id="{B93B8D53-7712-4EE0-8431-D46AABCF13C2}" type="slidenum">
              <a:rPr lang="de-DE" sz="1400" smtClean="0">
                <a:solidFill>
                  <a:srgbClr val="919191"/>
                </a:solidFill>
              </a:rPr>
              <a:t>‹Nr.›</a:t>
            </a:fld>
            <a:r>
              <a:rPr lang="de-DE" sz="1400" dirty="0">
                <a:solidFill>
                  <a:srgbClr val="919191"/>
                </a:solidFill>
              </a:rPr>
              <a:t> </a:t>
            </a:r>
            <a:endParaRPr lang="en-DE" sz="1400" dirty="0">
              <a:solidFill>
                <a:srgbClr val="919191"/>
              </a:solidFill>
            </a:endParaRPr>
          </a:p>
        </p:txBody>
      </p:sp>
      <p:pic>
        <p:nvPicPr>
          <p:cNvPr id="8" name="Grafik 7">
            <a:extLst>
              <a:ext uri="{FF2B5EF4-FFF2-40B4-BE49-F238E27FC236}">
                <a16:creationId xmlns:a16="http://schemas.microsoft.com/office/drawing/2014/main" id="{9911D6BE-4AAE-A881-5DAE-05A470924BF9}"/>
              </a:ext>
            </a:extLst>
          </p:cNvPr>
          <p:cNvPicPr>
            <a:picLocks noChangeAspect="1"/>
          </p:cNvPicPr>
          <p:nvPr userDrawn="1"/>
        </p:nvPicPr>
        <p:blipFill rotWithShape="1">
          <a:blip r:embed="rId2">
            <a:clrChange>
              <a:clrFrom>
                <a:srgbClr val="FFFFFF"/>
              </a:clrFrom>
              <a:clrTo>
                <a:srgbClr val="FFFFFF">
                  <a:alpha val="0"/>
                </a:srgbClr>
              </a:clrTo>
            </a:clrChange>
            <a:alphaModFix amt="70000"/>
            <a:extLst>
              <a:ext uri="{28A0092B-C50C-407E-A947-70E740481C1C}">
                <a14:useLocalDpi xmlns:a14="http://schemas.microsoft.com/office/drawing/2010/main" val="0"/>
              </a:ext>
            </a:extLst>
          </a:blip>
          <a:srcRect b="41892"/>
          <a:stretch/>
        </p:blipFill>
        <p:spPr>
          <a:xfrm>
            <a:off x="8438621" y="132104"/>
            <a:ext cx="2246841" cy="328140"/>
          </a:xfrm>
          <a:prstGeom prst="rect">
            <a:avLst/>
          </a:prstGeom>
        </p:spPr>
      </p:pic>
      <p:pic>
        <p:nvPicPr>
          <p:cNvPr id="9" name="Grafik 8">
            <a:extLst>
              <a:ext uri="{FF2B5EF4-FFF2-40B4-BE49-F238E27FC236}">
                <a16:creationId xmlns:a16="http://schemas.microsoft.com/office/drawing/2014/main" id="{2E9B4A80-097F-49A8-CCF5-7F0B879E3F13}"/>
              </a:ext>
            </a:extLst>
          </p:cNvPr>
          <p:cNvPicPr>
            <a:picLocks noChangeAspect="1"/>
          </p:cNvPicPr>
          <p:nvPr userDrawn="1"/>
        </p:nvPicPr>
        <p:blipFill rotWithShape="1">
          <a:blip r:embed="rId2">
            <a:clrChange>
              <a:clrFrom>
                <a:srgbClr val="FFFFFF"/>
              </a:clrFrom>
              <a:clrTo>
                <a:srgbClr val="FFFFFF">
                  <a:alpha val="0"/>
                </a:srgbClr>
              </a:clrTo>
            </a:clrChange>
            <a:alphaModFix amt="70000"/>
            <a:extLst>
              <a:ext uri="{28A0092B-C50C-407E-A947-70E740481C1C}">
                <a14:useLocalDpi xmlns:a14="http://schemas.microsoft.com/office/drawing/2010/main" val="0"/>
              </a:ext>
            </a:extLst>
          </a:blip>
          <a:srcRect b="41892"/>
          <a:stretch/>
        </p:blipFill>
        <p:spPr>
          <a:xfrm>
            <a:off x="8438620" y="139841"/>
            <a:ext cx="2246841" cy="328140"/>
          </a:xfrm>
          <a:prstGeom prst="rect">
            <a:avLst/>
          </a:prstGeom>
        </p:spPr>
      </p:pic>
    </p:spTree>
    <p:extLst>
      <p:ext uri="{BB962C8B-B14F-4D97-AF65-F5344CB8AC3E}">
        <p14:creationId xmlns:p14="http://schemas.microsoft.com/office/powerpoint/2010/main" val="358331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algn="r"/>
            <a:fld id="{69A75E7F-65A7-48F1-A3BE-A351C322BA63}" type="datetime1">
              <a:rPr lang="en-US" smtClean="0"/>
              <a:t>7/25/2023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293567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pPr algn="r"/>
            <a:fld id="{2B1997F6-EE9B-4A77-A89C-A06A39307FA5}" type="datetime1">
              <a:rPr lang="en-US" smtClean="0"/>
              <a:t>7/25/2023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1330101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pPr algn="r"/>
            <a:fld id="{57E3124B-3A13-44AF-966B-0382D9E13FD2}" type="datetime1">
              <a:rPr lang="en-US" smtClean="0"/>
              <a:t>7/25/2023</a:t>
            </a:fld>
            <a:endParaRPr lang="en-US" dirty="0"/>
          </a:p>
        </p:txBody>
      </p:sp>
      <p:sp>
        <p:nvSpPr>
          <p:cNvPr id="8" name="Footer Placeholder 7"/>
          <p:cNvSpPr>
            <a:spLocks noGrp="1"/>
          </p:cNvSpPr>
          <p:nvPr>
            <p:ph type="ftr" sz="quarter" idx="11"/>
          </p:nvPr>
        </p:nvSpPr>
        <p:spPr/>
        <p:txBody>
          <a:bodyPr/>
          <a:lstStyle/>
          <a:p>
            <a:pPr algn="l"/>
            <a:endParaRPr lang="en-US" dirty="0"/>
          </a:p>
        </p:txBody>
      </p:sp>
      <p:sp>
        <p:nvSpPr>
          <p:cNvPr id="9" name="Slide Number Placeholder 8"/>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346868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pPr algn="r"/>
            <a:fld id="{F24C518A-6F7C-4DC3-A438-ADB25CDF78E0}" type="datetime1">
              <a:rPr lang="en-US" smtClean="0"/>
              <a:t>7/25/2023</a:t>
            </a:fld>
            <a:endParaRPr lang="en-US" dirty="0"/>
          </a:p>
        </p:txBody>
      </p:sp>
      <p:sp>
        <p:nvSpPr>
          <p:cNvPr id="4" name="Footer Placeholder 3"/>
          <p:cNvSpPr>
            <a:spLocks noGrp="1"/>
          </p:cNvSpPr>
          <p:nvPr>
            <p:ph type="ftr" sz="quarter" idx="11"/>
          </p:nvPr>
        </p:nvSpPr>
        <p:spPr/>
        <p:txBody>
          <a:bodyPr/>
          <a:lstStyle/>
          <a:p>
            <a:pPr algn="l"/>
            <a:endParaRPr lang="en-US" dirty="0"/>
          </a:p>
        </p:txBody>
      </p:sp>
      <p:sp>
        <p:nvSpPr>
          <p:cNvPr id="5" name="Slide Number Placeholder 4"/>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402545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B6819C47-4D26-469C-81A0-12BE761EEC51}" type="datetime1">
              <a:rPr lang="en-US" smtClean="0"/>
              <a:t>7/25/2023</a:t>
            </a:fld>
            <a:endParaRPr lang="en-US" dirty="0"/>
          </a:p>
        </p:txBody>
      </p:sp>
      <p:sp>
        <p:nvSpPr>
          <p:cNvPr id="3" name="Footer Placeholder 2"/>
          <p:cNvSpPr>
            <a:spLocks noGrp="1"/>
          </p:cNvSpPr>
          <p:nvPr>
            <p:ph type="ftr" sz="quarter" idx="11"/>
          </p:nvPr>
        </p:nvSpPr>
        <p:spPr/>
        <p:txBody>
          <a:bodyPr/>
          <a:lstStyle/>
          <a:p>
            <a:pPr algn="l"/>
            <a:endParaRPr lang="en-US" dirty="0"/>
          </a:p>
        </p:txBody>
      </p:sp>
      <p:sp>
        <p:nvSpPr>
          <p:cNvPr id="4" name="Slide Number Placeholder 3"/>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359171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pPr algn="r"/>
            <a:fld id="{2DDBC23D-DD3D-4599-B387-FB922EBC468E}" type="datetime1">
              <a:rPr lang="en-US" smtClean="0"/>
              <a:t>7/25/2023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414133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‹Nr.›</a:t>
            </a:fld>
            <a:endParaRPr lang="en-US" dirty="0"/>
          </a:p>
        </p:txBody>
      </p:sp>
      <p:sp>
        <p:nvSpPr>
          <p:cNvPr id="5" name="Date Placeholder 4"/>
          <p:cNvSpPr>
            <a:spLocks noGrp="1"/>
          </p:cNvSpPr>
          <p:nvPr>
            <p:ph type="dt" sz="half" idx="10"/>
          </p:nvPr>
        </p:nvSpPr>
        <p:spPr/>
        <p:txBody>
          <a:bodyPr/>
          <a:lstStyle/>
          <a:p>
            <a:pPr algn="r"/>
            <a:fld id="{EB23E7FB-67F5-4E34-B184-38B474D123D6}" type="datetime1">
              <a:rPr lang="en-US" smtClean="0"/>
              <a:t>7/25/2023</a:t>
            </a:fld>
            <a:endParaRPr lang="en-US" dirty="0"/>
          </a:p>
        </p:txBody>
      </p:sp>
    </p:spTree>
    <p:extLst>
      <p:ext uri="{BB962C8B-B14F-4D97-AF65-F5344CB8AC3E}">
        <p14:creationId xmlns:p14="http://schemas.microsoft.com/office/powerpoint/2010/main" val="4045426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r"/>
            <a:fld id="{B73C642A-F1F0-4B14-8512-415A03027238}" type="datetime1">
              <a:rPr lang="en-US" smtClean="0"/>
              <a:t>7/25/2023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l"/>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lgn="ctr"/>
            <a:fld id="{D79E6812-DF0E-4B88-AFAA-EAC7168F54C0}" type="slidenum">
              <a:rPr lang="en-US" smtClean="0"/>
              <a:pPr algn="ctr"/>
              <a:t>‹Nr.›</a:t>
            </a:fld>
            <a:endParaRPr lang="en-US" dirty="0"/>
          </a:p>
        </p:txBody>
      </p:sp>
    </p:spTree>
    <p:extLst>
      <p:ext uri="{BB962C8B-B14F-4D97-AF65-F5344CB8AC3E}">
        <p14:creationId xmlns:p14="http://schemas.microsoft.com/office/powerpoint/2010/main" val="214434635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6.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5.xml"/><Relationship Id="rId7"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1.xml"/><Relationship Id="rId10" Type="http://schemas.openxmlformats.org/officeDocument/2006/relationships/image" Target="../media/image3.svg"/><Relationship Id="rId4" Type="http://schemas.openxmlformats.org/officeDocument/2006/relationships/slide" Target="slide6.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slide" Target="slide6.xml"/></Relationships>
</file>

<file path=ppt/slides/_rels/slide2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3.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2.png"/><Relationship Id="rId5" Type="http://schemas.openxmlformats.org/officeDocument/2006/relationships/image" Target="../media/image6.png"/><Relationship Id="rId10" Type="http://schemas.openxmlformats.org/officeDocument/2006/relationships/slide" Target="slide2.xml"/><Relationship Id="rId4" Type="http://schemas.openxmlformats.org/officeDocument/2006/relationships/image" Target="../media/image5.sv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3.svg"/><Relationship Id="rId4" Type="http://schemas.openxmlformats.org/officeDocument/2006/relationships/image" Target="../media/image6.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png"/><Relationship Id="rId3" Type="http://schemas.openxmlformats.org/officeDocument/2006/relationships/image" Target="../media/image5.svg"/><Relationship Id="rId7" Type="http://schemas.openxmlformats.org/officeDocument/2006/relationships/image" Target="../media/image11.svg"/><Relationship Id="rId12"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7.sv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svg"/><Relationship Id="rId1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8.xml"/><Relationship Id="rId7" Type="http://schemas.openxmlformats.org/officeDocument/2006/relationships/slide" Target="slide15.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3.svg"/><Relationship Id="rId5" Type="http://schemas.openxmlformats.org/officeDocument/2006/relationships/slide" Target="slide12.xml"/><Relationship Id="rId10" Type="http://schemas.openxmlformats.org/officeDocument/2006/relationships/image" Target="../media/image2.png"/><Relationship Id="rId4" Type="http://schemas.openxmlformats.org/officeDocument/2006/relationships/slide" Target="slide11.xml"/><Relationship Id="rId9"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DE"/>
          </a:p>
        </p:txBody>
      </p:sp>
      <p:sp>
        <p:nvSpPr>
          <p:cNvPr id="39" name="Isosceles Triangle 38">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DE"/>
          </a:p>
        </p:txBody>
      </p:sp>
      <p:cxnSp>
        <p:nvCxnSpPr>
          <p:cNvPr id="41" name="Straight Connector 40">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el 1">
            <a:extLst>
              <a:ext uri="{FF2B5EF4-FFF2-40B4-BE49-F238E27FC236}">
                <a16:creationId xmlns:a16="http://schemas.microsoft.com/office/drawing/2014/main" id="{C2BEA838-A447-3AA0-5FF6-55F8AC488A37}"/>
              </a:ext>
            </a:extLst>
          </p:cNvPr>
          <p:cNvSpPr>
            <a:spLocks noGrp="1"/>
          </p:cNvSpPr>
          <p:nvPr>
            <p:ph type="ctrTitle"/>
          </p:nvPr>
        </p:nvSpPr>
        <p:spPr>
          <a:xfrm>
            <a:off x="1507067" y="2079688"/>
            <a:ext cx="7766936" cy="1971148"/>
          </a:xfrm>
        </p:spPr>
        <p:txBody>
          <a:bodyPr>
            <a:normAutofit/>
          </a:bodyPr>
          <a:lstStyle/>
          <a:p>
            <a:pPr algn="l"/>
            <a:r>
              <a:rPr lang="de-DE" sz="3600" b="1" kern="400" spc="-30" dirty="0">
                <a:solidFill>
                  <a:srgbClr val="0F70B7"/>
                </a:solidFill>
                <a:latin typeface="Open Sans" panose="020B0606030504020204" pitchFamily="34" charset="0"/>
                <a:ea typeface="Open Sans" panose="020B0606030504020204" pitchFamily="34" charset="0"/>
                <a:cs typeface="Open Sans" panose="020B0606030504020204" pitchFamily="34" charset="0"/>
              </a:rPr>
              <a:t>Mitglieder.Online </a:t>
            </a:r>
            <a:br>
              <a:rPr lang="de-DE" sz="3600" b="1" kern="400" spc="-30" dirty="0">
                <a:solidFill>
                  <a:srgbClr val="0F70B7"/>
                </a:solidFill>
                <a:latin typeface="Open Sans" panose="020B0606030504020204" pitchFamily="34" charset="0"/>
                <a:ea typeface="Open Sans" panose="020B0606030504020204" pitchFamily="34" charset="0"/>
                <a:cs typeface="Open Sans" panose="020B0606030504020204" pitchFamily="34" charset="0"/>
              </a:rPr>
            </a:br>
            <a:r>
              <a:rPr lang="de-DE" sz="3600" b="1" kern="400" spc="-30" dirty="0">
                <a:solidFill>
                  <a:srgbClr val="0F70B7"/>
                </a:solidFill>
                <a:latin typeface="Open Sans" panose="020B0606030504020204" pitchFamily="34" charset="0"/>
                <a:ea typeface="Open Sans" panose="020B0606030504020204" pitchFamily="34" charset="0"/>
                <a:cs typeface="Open Sans" panose="020B0606030504020204" pitchFamily="34" charset="0"/>
              </a:rPr>
              <a:t>Administration und Verwendung</a:t>
            </a:r>
            <a:endParaRPr lang="en-DE" sz="3600" b="1" kern="400" spc="-30" dirty="0">
              <a:solidFill>
                <a:srgbClr val="0F70B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DE"/>
          </a:p>
        </p:txBody>
      </p:sp>
      <p:pic>
        <p:nvPicPr>
          <p:cNvPr id="31" name="Grafik 30">
            <a:extLst>
              <a:ext uri="{FF2B5EF4-FFF2-40B4-BE49-F238E27FC236}">
                <a16:creationId xmlns:a16="http://schemas.microsoft.com/office/drawing/2014/main" id="{2BA65BC7-8503-EF44-1481-8C24C3589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2386" y="274879"/>
            <a:ext cx="8352213" cy="2099190"/>
          </a:xfrm>
          <a:prstGeom prst="rect">
            <a:avLst/>
          </a:prstGeom>
        </p:spPr>
      </p:pic>
      <p:sp>
        <p:nvSpPr>
          <p:cNvPr id="32" name="Textfeld 31">
            <a:extLst>
              <a:ext uri="{FF2B5EF4-FFF2-40B4-BE49-F238E27FC236}">
                <a16:creationId xmlns:a16="http://schemas.microsoft.com/office/drawing/2014/main" id="{33B0ED95-6114-7EFF-6F3D-C8414C270A48}"/>
              </a:ext>
            </a:extLst>
          </p:cNvPr>
          <p:cNvSpPr txBox="1"/>
          <p:nvPr/>
        </p:nvSpPr>
        <p:spPr>
          <a:xfrm>
            <a:off x="1257411" y="5929745"/>
            <a:ext cx="4108916" cy="369332"/>
          </a:xfrm>
          <a:prstGeom prst="rect">
            <a:avLst/>
          </a:prstGeom>
          <a:noFill/>
        </p:spPr>
        <p:txBody>
          <a:bodyPr wrap="square" rtlCol="0">
            <a:spAutoFit/>
          </a:bodyPr>
          <a:lstStyle/>
          <a:p>
            <a:r>
              <a:rPr lang="de-DE" dirty="0">
                <a:solidFill>
                  <a:srgbClr val="5B5B5B"/>
                </a:solidFill>
              </a:rPr>
              <a:t>Christoph Sperl, Netxp GmbH</a:t>
            </a:r>
            <a:endParaRPr lang="en-DE" dirty="0">
              <a:solidFill>
                <a:srgbClr val="5B5B5B"/>
              </a:solidFill>
            </a:endParaRPr>
          </a:p>
        </p:txBody>
      </p:sp>
      <p:pic>
        <p:nvPicPr>
          <p:cNvPr id="3" name="Kamera 2">
            <a:extLst>
              <a:ext uri="{FF2B5EF4-FFF2-40B4-BE49-F238E27FC236}">
                <a16:creationId xmlns:a16="http://schemas.microsoft.com/office/drawing/2014/main" id="{87CA8AEB-1B2F-54D7-CC66-7341ECCAA1E6}"/>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8908026" y="3574026"/>
            <a:ext cx="3201678" cy="3201678"/>
          </a:xfrm>
          <a:prstGeom prst="ellipse">
            <a:avLst/>
          </a:prstGeom>
        </p:spPr>
      </p:pic>
    </p:spTree>
    <p:extLst>
      <p:ext uri="{BB962C8B-B14F-4D97-AF65-F5344CB8AC3E}">
        <p14:creationId xmlns:p14="http://schemas.microsoft.com/office/powerpoint/2010/main" val="335419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3275AB-86A3-C441-C38B-6CD171084023}"/>
              </a:ext>
            </a:extLst>
          </p:cNvPr>
          <p:cNvPicPr>
            <a:picLocks noChangeAspect="1"/>
          </p:cNvPicPr>
          <p:nvPr/>
        </p:nvPicPr>
        <p:blipFill>
          <a:blip r:embed="rId2"/>
          <a:stretch>
            <a:fillRect/>
          </a:stretch>
        </p:blipFill>
        <p:spPr>
          <a:xfrm>
            <a:off x="677334" y="1491694"/>
            <a:ext cx="7110166" cy="4422409"/>
          </a:xfrm>
          <a:prstGeom prst="rect">
            <a:avLst/>
          </a:prstGeom>
        </p:spPr>
      </p:pic>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E-Mailvorlagen bearbeiten</a:t>
            </a:r>
          </a:p>
        </p:txBody>
      </p:sp>
      <p:sp>
        <p:nvSpPr>
          <p:cNvPr id="8" name="1">
            <a:extLst>
              <a:ext uri="{FF2B5EF4-FFF2-40B4-BE49-F238E27FC236}">
                <a16:creationId xmlns:a16="http://schemas.microsoft.com/office/drawing/2014/main" id="{B35EC6D2-85AF-5E3D-865F-1E10834AC69E}"/>
              </a:ext>
            </a:extLst>
          </p:cNvPr>
          <p:cNvSpPr/>
          <p:nvPr/>
        </p:nvSpPr>
        <p:spPr>
          <a:xfrm>
            <a:off x="3820194" y="1740776"/>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endParaRPr lang="en-DE" dirty="0"/>
          </a:p>
        </p:txBody>
      </p:sp>
      <p:sp>
        <p:nvSpPr>
          <p:cNvPr id="10" name="3">
            <a:extLst>
              <a:ext uri="{FF2B5EF4-FFF2-40B4-BE49-F238E27FC236}">
                <a16:creationId xmlns:a16="http://schemas.microsoft.com/office/drawing/2014/main" id="{CEC1960D-176A-EAF1-A5E9-50539C1590F7}"/>
              </a:ext>
            </a:extLst>
          </p:cNvPr>
          <p:cNvSpPr/>
          <p:nvPr/>
        </p:nvSpPr>
        <p:spPr>
          <a:xfrm>
            <a:off x="7121909" y="3341089"/>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endParaRPr lang="en-DE" dirty="0"/>
          </a:p>
        </p:txBody>
      </p:sp>
      <p:sp>
        <p:nvSpPr>
          <p:cNvPr id="11" name="2">
            <a:extLst>
              <a:ext uri="{FF2B5EF4-FFF2-40B4-BE49-F238E27FC236}">
                <a16:creationId xmlns:a16="http://schemas.microsoft.com/office/drawing/2014/main" id="{921FE340-3E12-4A6D-0879-5F28728D5D20}"/>
              </a:ext>
            </a:extLst>
          </p:cNvPr>
          <p:cNvSpPr/>
          <p:nvPr/>
        </p:nvSpPr>
        <p:spPr>
          <a:xfrm>
            <a:off x="4426272" y="4138389"/>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endParaRPr lang="en-DE" dirty="0"/>
          </a:p>
        </p:txBody>
      </p:sp>
      <p:sp>
        <p:nvSpPr>
          <p:cNvPr id="9" name="T1">
            <a:extLst>
              <a:ext uri="{FF2B5EF4-FFF2-40B4-BE49-F238E27FC236}">
                <a16:creationId xmlns:a16="http://schemas.microsoft.com/office/drawing/2014/main" id="{97AF1CFE-F918-5608-51ED-DB9F0629DCF0}"/>
              </a:ext>
            </a:extLst>
          </p:cNvPr>
          <p:cNvSpPr txBox="1"/>
          <p:nvPr/>
        </p:nvSpPr>
        <p:spPr>
          <a:xfrm>
            <a:off x="7755319" y="1875776"/>
            <a:ext cx="3608698" cy="113877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Hier stellen wir die Bezeichnung der Emailvorlage ein und bestimmen die Betreffzeile der </a:t>
            </a:r>
            <a:br>
              <a:rPr lang="de-DE" sz="1700" dirty="0">
                <a:latin typeface="Open Sans" panose="020B0606030504020204" pitchFamily="34" charset="0"/>
                <a:ea typeface="Open Sans" panose="020B0606030504020204" pitchFamily="34" charset="0"/>
                <a:cs typeface="Open Sans" panose="020B0606030504020204" pitchFamily="34" charset="0"/>
              </a:rPr>
            </a:br>
            <a:r>
              <a:rPr lang="de-DE" sz="1700" dirty="0">
                <a:latin typeface="Open Sans" panose="020B0606030504020204" pitchFamily="34" charset="0"/>
                <a:ea typeface="Open Sans" panose="020B0606030504020204" pitchFamily="34" charset="0"/>
                <a:cs typeface="Open Sans" panose="020B0606030504020204" pitchFamily="34" charset="0"/>
              </a:rPr>
              <a:t>E-Mails</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2">
            <a:extLst>
              <a:ext uri="{FF2B5EF4-FFF2-40B4-BE49-F238E27FC236}">
                <a16:creationId xmlns:a16="http://schemas.microsoft.com/office/drawing/2014/main" id="{CF33086A-B404-68E9-1AF0-16641FA73E02}"/>
              </a:ext>
            </a:extLst>
          </p:cNvPr>
          <p:cNvSpPr txBox="1"/>
          <p:nvPr/>
        </p:nvSpPr>
        <p:spPr>
          <a:xfrm>
            <a:off x="7773053" y="1851168"/>
            <a:ext cx="3608698" cy="244682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Im Designfenster wird der Text der E-Mailvorlage angepasst. Der Programmierteil (alles in den doppelt geschweiften Klammern) sollte aber nur von sachkundigen Benutzern bearbeitet werden. Ein Fehler in diesem Teil, zerstört die Funktionsfähigkeit der </a:t>
            </a:r>
            <a:br>
              <a:rPr lang="de-DE" sz="1700" dirty="0">
                <a:latin typeface="Open Sans" panose="020B0606030504020204" pitchFamily="34" charset="0"/>
                <a:ea typeface="Open Sans" panose="020B0606030504020204" pitchFamily="34" charset="0"/>
                <a:cs typeface="Open Sans" panose="020B0606030504020204" pitchFamily="34" charset="0"/>
              </a:rPr>
            </a:br>
            <a:r>
              <a:rPr lang="de-DE" sz="1700" dirty="0">
                <a:latin typeface="Open Sans" panose="020B0606030504020204" pitchFamily="34" charset="0"/>
                <a:ea typeface="Open Sans" panose="020B0606030504020204" pitchFamily="34" charset="0"/>
                <a:cs typeface="Open Sans" panose="020B0606030504020204" pitchFamily="34" charset="0"/>
              </a:rPr>
              <a:t>E-Mailvorlage.</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3">
            <a:extLst>
              <a:ext uri="{FF2B5EF4-FFF2-40B4-BE49-F238E27FC236}">
                <a16:creationId xmlns:a16="http://schemas.microsoft.com/office/drawing/2014/main" id="{9EEDC491-F611-7C6A-80E7-6B7965527714}"/>
              </a:ext>
            </a:extLst>
          </p:cNvPr>
          <p:cNvSpPr txBox="1"/>
          <p:nvPr/>
        </p:nvSpPr>
        <p:spPr>
          <a:xfrm>
            <a:off x="7765729" y="1864457"/>
            <a:ext cx="3608698" cy="87716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Feldliste mit allen Platzhaltern, die in der Emailvorlage verwendet werden können.</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feld 4">
            <a:hlinkClick r:id="rId3" action="ppaction://hlinksldjump"/>
            <a:extLst>
              <a:ext uri="{FF2B5EF4-FFF2-40B4-BE49-F238E27FC236}">
                <a16:creationId xmlns:a16="http://schemas.microsoft.com/office/drawing/2014/main" id="{26CE4A40-A2C0-BE12-CD86-AAE85F6E4BFA}"/>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3" name="Kamera 2">
            <a:extLst>
              <a:ext uri="{FF2B5EF4-FFF2-40B4-BE49-F238E27FC236}">
                <a16:creationId xmlns:a16="http://schemas.microsoft.com/office/drawing/2014/main" id="{4E43C0F1-1C01-ED69-4A04-CBF513E34E07}"/>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263387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nextCondLst>
                <p:cond evt="onClick" delay="0">
                  <p:tgtEl>
                    <p:spTgt spid="8"/>
                  </p:tgtEl>
                </p:cond>
              </p:nextCondLst>
            </p:seq>
          </p:childTnLst>
        </p:cTn>
      </p:par>
    </p:tnLst>
    <p:bldLst>
      <p:bldP spid="9"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Anzeigeneinstellungen </a:t>
            </a:r>
          </a:p>
        </p:txBody>
      </p:sp>
      <p:pic>
        <p:nvPicPr>
          <p:cNvPr id="7" name="Grafik 6">
            <a:extLst>
              <a:ext uri="{FF2B5EF4-FFF2-40B4-BE49-F238E27FC236}">
                <a16:creationId xmlns:a16="http://schemas.microsoft.com/office/drawing/2014/main" id="{56DBA78E-0135-AA1E-5275-2574AAF10B62}"/>
              </a:ext>
            </a:extLst>
          </p:cNvPr>
          <p:cNvPicPr>
            <a:picLocks noChangeAspect="1"/>
          </p:cNvPicPr>
          <p:nvPr/>
        </p:nvPicPr>
        <p:blipFill>
          <a:blip r:embed="rId2"/>
          <a:stretch>
            <a:fillRect/>
          </a:stretch>
        </p:blipFill>
        <p:spPr>
          <a:xfrm>
            <a:off x="677334" y="1805218"/>
            <a:ext cx="5400932" cy="3974907"/>
          </a:xfrm>
          <a:prstGeom prst="rect">
            <a:avLst/>
          </a:prstGeom>
        </p:spPr>
      </p:pic>
      <p:sp>
        <p:nvSpPr>
          <p:cNvPr id="8" name="1">
            <a:extLst>
              <a:ext uri="{FF2B5EF4-FFF2-40B4-BE49-F238E27FC236}">
                <a16:creationId xmlns:a16="http://schemas.microsoft.com/office/drawing/2014/main" id="{B35EC6D2-85AF-5E3D-865F-1E10834AC69E}"/>
              </a:ext>
            </a:extLst>
          </p:cNvPr>
          <p:cNvSpPr/>
          <p:nvPr/>
        </p:nvSpPr>
        <p:spPr>
          <a:xfrm>
            <a:off x="1279815" y="3711555"/>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endParaRPr lang="en-DE" dirty="0"/>
          </a:p>
        </p:txBody>
      </p:sp>
      <p:sp>
        <p:nvSpPr>
          <p:cNvPr id="9" name="Textfeld 8">
            <a:extLst>
              <a:ext uri="{FF2B5EF4-FFF2-40B4-BE49-F238E27FC236}">
                <a16:creationId xmlns:a16="http://schemas.microsoft.com/office/drawing/2014/main" id="{97AF1CFE-F918-5608-51ED-DB9F0629DCF0}"/>
              </a:ext>
            </a:extLst>
          </p:cNvPr>
          <p:cNvSpPr txBox="1"/>
          <p:nvPr/>
        </p:nvSpPr>
        <p:spPr>
          <a:xfrm>
            <a:off x="6096000" y="1674674"/>
            <a:ext cx="3608698" cy="323165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Einstellungen für das Vereinslogo in Mitglieder.Online. Dieses wird links oben in allen Masken dargestellt. Bitte achten Sie darauf, möglichst einen transparenten Hintergrund zu verwenden. Das Bild sollte eine Größe von 100x50 Pixel aufweisen. Mit der Option „In Mitglieder.Online anzeigen kann ein Logo temporär ausgeblendet werden. </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3">
            <a:extLst>
              <a:ext uri="{FF2B5EF4-FFF2-40B4-BE49-F238E27FC236}">
                <a16:creationId xmlns:a16="http://schemas.microsoft.com/office/drawing/2014/main" id="{CEC1960D-176A-EAF1-A5E9-50539C1590F7}"/>
              </a:ext>
            </a:extLst>
          </p:cNvPr>
          <p:cNvSpPr/>
          <p:nvPr/>
        </p:nvSpPr>
        <p:spPr>
          <a:xfrm>
            <a:off x="2476892" y="4842091"/>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endParaRPr lang="en-DE" dirty="0"/>
          </a:p>
        </p:txBody>
      </p:sp>
      <p:sp>
        <p:nvSpPr>
          <p:cNvPr id="11" name="2">
            <a:extLst>
              <a:ext uri="{FF2B5EF4-FFF2-40B4-BE49-F238E27FC236}">
                <a16:creationId xmlns:a16="http://schemas.microsoft.com/office/drawing/2014/main" id="{921FE340-3E12-4A6D-0879-5F28728D5D20}"/>
              </a:ext>
            </a:extLst>
          </p:cNvPr>
          <p:cNvSpPr/>
          <p:nvPr/>
        </p:nvSpPr>
        <p:spPr>
          <a:xfrm>
            <a:off x="2476892" y="4444058"/>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endParaRPr lang="en-DE" dirty="0"/>
          </a:p>
        </p:txBody>
      </p:sp>
      <p:sp>
        <p:nvSpPr>
          <p:cNvPr id="12" name="Textfeld 11">
            <a:extLst>
              <a:ext uri="{FF2B5EF4-FFF2-40B4-BE49-F238E27FC236}">
                <a16:creationId xmlns:a16="http://schemas.microsoft.com/office/drawing/2014/main" id="{CF33086A-B404-68E9-1AF0-16641FA73E02}"/>
              </a:ext>
            </a:extLst>
          </p:cNvPr>
          <p:cNvSpPr txBox="1"/>
          <p:nvPr/>
        </p:nvSpPr>
        <p:spPr>
          <a:xfrm>
            <a:off x="6113734" y="1650066"/>
            <a:ext cx="3608698" cy="480131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Style:</a:t>
            </a:r>
            <a:br>
              <a:rPr lang="de-DE" sz="1700" dirty="0">
                <a:latin typeface="Open Sans" panose="020B0606030504020204" pitchFamily="34" charset="0"/>
                <a:ea typeface="Open Sans" panose="020B0606030504020204" pitchFamily="34" charset="0"/>
                <a:cs typeface="Open Sans" panose="020B0606030504020204" pitchFamily="34" charset="0"/>
              </a:rPr>
            </a:br>
            <a:r>
              <a:rPr lang="de-DE" sz="1700" dirty="0">
                <a:latin typeface="Open Sans" panose="020B0606030504020204" pitchFamily="34" charset="0"/>
                <a:ea typeface="Open Sans" panose="020B0606030504020204" pitchFamily="34" charset="0"/>
                <a:cs typeface="Open Sans" panose="020B0606030504020204" pitchFamily="34" charset="0"/>
              </a:rPr>
              <a:t>Diese Option steht nur den Abonnenten von Netxp-Verein Pro zur Verfügung. Mit dieser Option können die Farben, Schriftarten und Schriftgrößen mit einer Reihe von vorgegebenen Designs geändert werden. Es ist auch möglich, das Aussehen von Mitglieder Online mit individuellen Einstellungen zu versehen, hierzu fragen Sie bitte beim Support an, da diese Dienstleistung nach Stunden berechnet wird.</a:t>
            </a:r>
            <a:br>
              <a:rPr lang="de-DE" sz="1700" dirty="0">
                <a:latin typeface="Open Sans" panose="020B0606030504020204" pitchFamily="34" charset="0"/>
                <a:ea typeface="Open Sans" panose="020B0606030504020204" pitchFamily="34" charset="0"/>
                <a:cs typeface="Open Sans" panose="020B0606030504020204" pitchFamily="34" charset="0"/>
              </a:rPr>
            </a:br>
            <a:r>
              <a:rPr lang="de-DE" sz="1700" dirty="0">
                <a:latin typeface="Open Sans" panose="020B0606030504020204" pitchFamily="34" charset="0"/>
                <a:ea typeface="Open Sans" panose="020B0606030504020204" pitchFamily="34" charset="0"/>
                <a:cs typeface="Open Sans" panose="020B0606030504020204" pitchFamily="34" charset="0"/>
              </a:rPr>
              <a:t>Achtung: Bei Änderungen kann es bis zu 15 Minuten dauern, bis die Änderung sichtbar wird.</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feld 12">
            <a:extLst>
              <a:ext uri="{FF2B5EF4-FFF2-40B4-BE49-F238E27FC236}">
                <a16:creationId xmlns:a16="http://schemas.microsoft.com/office/drawing/2014/main" id="{9EEDC491-F611-7C6A-80E7-6B7965527714}"/>
              </a:ext>
            </a:extLst>
          </p:cNvPr>
          <p:cNvSpPr txBox="1"/>
          <p:nvPr/>
        </p:nvSpPr>
        <p:spPr>
          <a:xfrm>
            <a:off x="6106410" y="1663355"/>
            <a:ext cx="3608698" cy="270843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Webseiten Texte:</a:t>
            </a:r>
          </a:p>
          <a:p>
            <a:r>
              <a:rPr lang="de-DE" sz="1700" dirty="0">
                <a:latin typeface="Open Sans" panose="020B0606030504020204" pitchFamily="34" charset="0"/>
                <a:ea typeface="Open Sans" panose="020B0606030504020204" pitchFamily="34" charset="0"/>
                <a:cs typeface="Open Sans" panose="020B0606030504020204" pitchFamily="34" charset="0"/>
              </a:rPr>
              <a:t>Mit dieser Option können Netxp-Verein Pro Nutzer die vorgegebenen Texte der Seiten für Neumitglieder Registrierung, Bestandsmitglieder Registrierung, </a:t>
            </a:r>
            <a:r>
              <a:rPr lang="de-DE" sz="1700" dirty="0" err="1">
                <a:latin typeface="Open Sans" panose="020B0606030504020204" pitchFamily="34" charset="0"/>
                <a:ea typeface="Open Sans" panose="020B0606030504020204" pitchFamily="34" charset="0"/>
                <a:cs typeface="Open Sans" panose="020B0606030504020204" pitchFamily="34" charset="0"/>
              </a:rPr>
              <a:t>Loginseite</a:t>
            </a:r>
            <a:r>
              <a:rPr lang="de-DE" sz="1700" dirty="0">
                <a:latin typeface="Open Sans" panose="020B0606030504020204" pitchFamily="34" charset="0"/>
                <a:ea typeface="Open Sans" panose="020B0606030504020204" pitchFamily="34" charset="0"/>
                <a:cs typeface="Open Sans" panose="020B0606030504020204" pitchFamily="34" charset="0"/>
              </a:rPr>
              <a:t> und der Seite zum zurücksetzen des Zugangspassworts geändert werden.</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feld 2">
            <a:hlinkClick r:id="rId3" action="ppaction://hlinksldjump"/>
            <a:extLst>
              <a:ext uri="{FF2B5EF4-FFF2-40B4-BE49-F238E27FC236}">
                <a16:creationId xmlns:a16="http://schemas.microsoft.com/office/drawing/2014/main" id="{32F47F99-7EF4-0139-9B7E-AF4348B59932}"/>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4" name="Kamera 3">
            <a:extLst>
              <a:ext uri="{FF2B5EF4-FFF2-40B4-BE49-F238E27FC236}">
                <a16:creationId xmlns:a16="http://schemas.microsoft.com/office/drawing/2014/main" id="{B46C7CD1-BEA4-CE14-5726-D84121649173}"/>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0312893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nextCondLst>
                <p:cond evt="onClick" delay="0">
                  <p:tgtEl>
                    <p:spTgt spid="8"/>
                  </p:tgtEl>
                </p:cond>
              </p:nextCondLst>
            </p:seq>
          </p:childTnLst>
        </p:cTn>
      </p:par>
    </p:tnLst>
    <p:bldLst>
      <p:bldP spid="9"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Einstellungen für Mitgliederänderungen</a:t>
            </a:r>
          </a:p>
        </p:txBody>
      </p:sp>
      <p:pic>
        <p:nvPicPr>
          <p:cNvPr id="5" name="Grafik 4">
            <a:extLst>
              <a:ext uri="{FF2B5EF4-FFF2-40B4-BE49-F238E27FC236}">
                <a16:creationId xmlns:a16="http://schemas.microsoft.com/office/drawing/2014/main" id="{306C72C8-5CC6-031A-59EE-B66894944191}"/>
              </a:ext>
            </a:extLst>
          </p:cNvPr>
          <p:cNvPicPr>
            <a:picLocks noChangeAspect="1"/>
          </p:cNvPicPr>
          <p:nvPr/>
        </p:nvPicPr>
        <p:blipFill>
          <a:blip r:embed="rId2"/>
          <a:stretch>
            <a:fillRect/>
          </a:stretch>
        </p:blipFill>
        <p:spPr>
          <a:xfrm>
            <a:off x="677334" y="1447800"/>
            <a:ext cx="7176182" cy="4803286"/>
          </a:xfrm>
          <a:prstGeom prst="rect">
            <a:avLst/>
          </a:prstGeom>
        </p:spPr>
      </p:pic>
      <p:sp>
        <p:nvSpPr>
          <p:cNvPr id="6" name="1">
            <a:extLst>
              <a:ext uri="{FF2B5EF4-FFF2-40B4-BE49-F238E27FC236}">
                <a16:creationId xmlns:a16="http://schemas.microsoft.com/office/drawing/2014/main" id="{A3B9C013-164E-A1B5-09FE-26358071EBA2}"/>
              </a:ext>
            </a:extLst>
          </p:cNvPr>
          <p:cNvSpPr>
            <a:spLocks/>
          </p:cNvSpPr>
          <p:nvPr/>
        </p:nvSpPr>
        <p:spPr>
          <a:xfrm>
            <a:off x="284298" y="2244090"/>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endParaRPr lang="en-DE" dirty="0"/>
          </a:p>
        </p:txBody>
      </p:sp>
      <p:sp>
        <p:nvSpPr>
          <p:cNvPr id="7" name="2">
            <a:extLst>
              <a:ext uri="{FF2B5EF4-FFF2-40B4-BE49-F238E27FC236}">
                <a16:creationId xmlns:a16="http://schemas.microsoft.com/office/drawing/2014/main" id="{4AF046EF-DFAE-CF60-5E06-40EC2E2B75DA}"/>
              </a:ext>
            </a:extLst>
          </p:cNvPr>
          <p:cNvSpPr>
            <a:spLocks/>
          </p:cNvSpPr>
          <p:nvPr/>
        </p:nvSpPr>
        <p:spPr>
          <a:xfrm>
            <a:off x="284298" y="2735703"/>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endParaRPr lang="en-DE" dirty="0"/>
          </a:p>
        </p:txBody>
      </p:sp>
      <p:sp>
        <p:nvSpPr>
          <p:cNvPr id="8" name="3">
            <a:extLst>
              <a:ext uri="{FF2B5EF4-FFF2-40B4-BE49-F238E27FC236}">
                <a16:creationId xmlns:a16="http://schemas.microsoft.com/office/drawing/2014/main" id="{E7F44032-2C68-40C8-BA83-4CCCB60A37AF}"/>
              </a:ext>
            </a:extLst>
          </p:cNvPr>
          <p:cNvSpPr>
            <a:spLocks/>
          </p:cNvSpPr>
          <p:nvPr/>
        </p:nvSpPr>
        <p:spPr>
          <a:xfrm>
            <a:off x="3113530" y="2379090"/>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endParaRPr lang="en-DE" dirty="0"/>
          </a:p>
        </p:txBody>
      </p:sp>
      <p:sp>
        <p:nvSpPr>
          <p:cNvPr id="9" name="4">
            <a:extLst>
              <a:ext uri="{FF2B5EF4-FFF2-40B4-BE49-F238E27FC236}">
                <a16:creationId xmlns:a16="http://schemas.microsoft.com/office/drawing/2014/main" id="{B0D6676F-B97E-E0DE-D40F-38735F48BCF1}"/>
              </a:ext>
            </a:extLst>
          </p:cNvPr>
          <p:cNvSpPr>
            <a:spLocks/>
          </p:cNvSpPr>
          <p:nvPr/>
        </p:nvSpPr>
        <p:spPr>
          <a:xfrm>
            <a:off x="4467923" y="2379090"/>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endParaRPr lang="en-DE" dirty="0"/>
          </a:p>
        </p:txBody>
      </p:sp>
      <p:sp>
        <p:nvSpPr>
          <p:cNvPr id="10" name="5">
            <a:extLst>
              <a:ext uri="{FF2B5EF4-FFF2-40B4-BE49-F238E27FC236}">
                <a16:creationId xmlns:a16="http://schemas.microsoft.com/office/drawing/2014/main" id="{B6059C22-B571-9D58-4F03-90E9300E5213}"/>
              </a:ext>
            </a:extLst>
          </p:cNvPr>
          <p:cNvSpPr>
            <a:spLocks/>
          </p:cNvSpPr>
          <p:nvPr/>
        </p:nvSpPr>
        <p:spPr>
          <a:xfrm>
            <a:off x="5581426" y="2699445"/>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endParaRPr lang="en-DE" dirty="0"/>
          </a:p>
        </p:txBody>
      </p:sp>
      <p:sp>
        <p:nvSpPr>
          <p:cNvPr id="11" name="6">
            <a:extLst>
              <a:ext uri="{FF2B5EF4-FFF2-40B4-BE49-F238E27FC236}">
                <a16:creationId xmlns:a16="http://schemas.microsoft.com/office/drawing/2014/main" id="{3507DFB0-D138-4111-D41E-B3922F95F7CB}"/>
              </a:ext>
            </a:extLst>
          </p:cNvPr>
          <p:cNvSpPr>
            <a:spLocks/>
          </p:cNvSpPr>
          <p:nvPr/>
        </p:nvSpPr>
        <p:spPr>
          <a:xfrm>
            <a:off x="7990712" y="2244090"/>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endParaRPr lang="en-DE" dirty="0"/>
          </a:p>
        </p:txBody>
      </p:sp>
      <p:sp>
        <p:nvSpPr>
          <p:cNvPr id="12" name="7">
            <a:extLst>
              <a:ext uri="{FF2B5EF4-FFF2-40B4-BE49-F238E27FC236}">
                <a16:creationId xmlns:a16="http://schemas.microsoft.com/office/drawing/2014/main" id="{C79D2949-410B-73D5-5C98-C776B4C78D55}"/>
              </a:ext>
            </a:extLst>
          </p:cNvPr>
          <p:cNvSpPr>
            <a:spLocks/>
          </p:cNvSpPr>
          <p:nvPr/>
        </p:nvSpPr>
        <p:spPr>
          <a:xfrm>
            <a:off x="7995500" y="2625704"/>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endParaRPr lang="en-DE" dirty="0"/>
          </a:p>
        </p:txBody>
      </p:sp>
      <p:sp>
        <p:nvSpPr>
          <p:cNvPr id="13" name="8">
            <a:extLst>
              <a:ext uri="{FF2B5EF4-FFF2-40B4-BE49-F238E27FC236}">
                <a16:creationId xmlns:a16="http://schemas.microsoft.com/office/drawing/2014/main" id="{B5EDC55A-0108-7D8C-7180-DF73FAB2EC3A}"/>
              </a:ext>
            </a:extLst>
          </p:cNvPr>
          <p:cNvSpPr>
            <a:spLocks/>
          </p:cNvSpPr>
          <p:nvPr/>
        </p:nvSpPr>
        <p:spPr>
          <a:xfrm>
            <a:off x="7990712" y="3714443"/>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endParaRPr lang="en-DE" dirty="0"/>
          </a:p>
        </p:txBody>
      </p:sp>
      <p:sp>
        <p:nvSpPr>
          <p:cNvPr id="14" name="9">
            <a:extLst>
              <a:ext uri="{FF2B5EF4-FFF2-40B4-BE49-F238E27FC236}">
                <a16:creationId xmlns:a16="http://schemas.microsoft.com/office/drawing/2014/main" id="{8AD633AF-0EBB-4A9B-4ABA-B96A22989A8F}"/>
              </a:ext>
            </a:extLst>
          </p:cNvPr>
          <p:cNvSpPr>
            <a:spLocks/>
          </p:cNvSpPr>
          <p:nvPr/>
        </p:nvSpPr>
        <p:spPr>
          <a:xfrm>
            <a:off x="7990712" y="4456154"/>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endParaRPr lang="en-DE" dirty="0"/>
          </a:p>
        </p:txBody>
      </p:sp>
      <p:sp>
        <p:nvSpPr>
          <p:cNvPr id="15" name="1 Formulare">
            <a:extLst>
              <a:ext uri="{FF2B5EF4-FFF2-40B4-BE49-F238E27FC236}">
                <a16:creationId xmlns:a16="http://schemas.microsoft.com/office/drawing/2014/main" id="{29763670-A658-FC02-E1E5-3A6B5E2DCD02}"/>
              </a:ext>
            </a:extLst>
          </p:cNvPr>
          <p:cNvSpPr txBox="1">
            <a:spLocks/>
          </p:cNvSpPr>
          <p:nvPr/>
        </p:nvSpPr>
        <p:spPr>
          <a:xfrm>
            <a:off x="8583487" y="1081371"/>
            <a:ext cx="3608698" cy="87716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Formulare dienen der Übersicht, sie sind die Überschriften des Onlineformulars</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8" name="1 Grafik Formulare">
            <a:extLst>
              <a:ext uri="{FF2B5EF4-FFF2-40B4-BE49-F238E27FC236}">
                <a16:creationId xmlns:a16="http://schemas.microsoft.com/office/drawing/2014/main" id="{3DD3B70F-7C91-0EC6-7743-92D40C0C10AF}"/>
              </a:ext>
            </a:extLst>
          </p:cNvPr>
          <p:cNvPicPr>
            <a:picLocks noChangeAspect="1"/>
          </p:cNvPicPr>
          <p:nvPr/>
        </p:nvPicPr>
        <p:blipFill>
          <a:blip r:embed="rId3"/>
          <a:stretch>
            <a:fillRect/>
          </a:stretch>
        </p:blipFill>
        <p:spPr>
          <a:xfrm>
            <a:off x="930820" y="3312502"/>
            <a:ext cx="6336668" cy="2704223"/>
          </a:xfrm>
          <a:prstGeom prst="rect">
            <a:avLst/>
          </a:prstGeom>
        </p:spPr>
      </p:pic>
      <p:sp>
        <p:nvSpPr>
          <p:cNvPr id="19" name="2 Felder Liste">
            <a:extLst>
              <a:ext uri="{FF2B5EF4-FFF2-40B4-BE49-F238E27FC236}">
                <a16:creationId xmlns:a16="http://schemas.microsoft.com/office/drawing/2014/main" id="{74AF2179-C93B-B827-4ECB-B52C17861E2B}"/>
              </a:ext>
            </a:extLst>
          </p:cNvPr>
          <p:cNvSpPr txBox="1">
            <a:spLocks/>
          </p:cNvSpPr>
          <p:nvPr/>
        </p:nvSpPr>
        <p:spPr>
          <a:xfrm>
            <a:off x="8407484" y="1846809"/>
            <a:ext cx="3608698" cy="192360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Felder, die eingesehen, mit Änderungsvorschlag versehen oder direkt geändert werden können. Felder können mit den Schaltflächen bei 6 und 7 hinzugefügt oder gelöscht werden.</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3 Kannfeld">
            <a:extLst>
              <a:ext uri="{FF2B5EF4-FFF2-40B4-BE49-F238E27FC236}">
                <a16:creationId xmlns:a16="http://schemas.microsoft.com/office/drawing/2014/main" id="{60DF60BF-4FD2-868D-C7EA-D2AD4CAA8E1C}"/>
              </a:ext>
            </a:extLst>
          </p:cNvPr>
          <p:cNvSpPr txBox="1">
            <a:spLocks/>
          </p:cNvSpPr>
          <p:nvPr/>
        </p:nvSpPr>
        <p:spPr>
          <a:xfrm>
            <a:off x="8451461" y="1318143"/>
            <a:ext cx="3608698" cy="349326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Einstellung ob Felder leer sein dürfen (</a:t>
            </a:r>
            <a:r>
              <a:rPr lang="de-DE" sz="1700" dirty="0" err="1">
                <a:latin typeface="Open Sans" panose="020B0606030504020204" pitchFamily="34" charset="0"/>
                <a:ea typeface="Open Sans" panose="020B0606030504020204" pitchFamily="34" charset="0"/>
                <a:cs typeface="Open Sans" panose="020B0606030504020204" pitchFamily="34" charset="0"/>
              </a:rPr>
              <a:t>Kannfeld</a:t>
            </a:r>
            <a:r>
              <a:rPr lang="de-DE" sz="1700" dirty="0">
                <a:latin typeface="Open Sans" panose="020B0606030504020204" pitchFamily="34" charset="0"/>
                <a:ea typeface="Open Sans" panose="020B0606030504020204" pitchFamily="34" charset="0"/>
                <a:cs typeface="Open Sans" panose="020B0606030504020204" pitchFamily="34" charset="0"/>
              </a:rPr>
              <a:t>) oder gefüllt sein müssen (Pflichtfeld) . Zum </a:t>
            </a:r>
            <a:br>
              <a:rPr lang="de-DE" sz="1700" dirty="0">
                <a:latin typeface="Open Sans" panose="020B0606030504020204" pitchFamily="34" charset="0"/>
                <a:ea typeface="Open Sans" panose="020B0606030504020204" pitchFamily="34" charset="0"/>
                <a:cs typeface="Open Sans" panose="020B0606030504020204" pitchFamily="34" charset="0"/>
              </a:rPr>
            </a:br>
            <a:br>
              <a:rPr lang="de-DE" sz="1700" dirty="0">
                <a:latin typeface="Open Sans" panose="020B0606030504020204" pitchFamily="34" charset="0"/>
                <a:ea typeface="Open Sans" panose="020B0606030504020204" pitchFamily="34" charset="0"/>
                <a:cs typeface="Open Sans" panose="020B0606030504020204" pitchFamily="34" charset="0"/>
              </a:rPr>
            </a:br>
            <a:r>
              <a:rPr lang="de-DE" sz="1700" b="1" dirty="0">
                <a:latin typeface="Open Sans" panose="020B0606030504020204" pitchFamily="34" charset="0"/>
                <a:ea typeface="Open Sans" panose="020B0606030504020204" pitchFamily="34" charset="0"/>
                <a:cs typeface="Open Sans" panose="020B0606030504020204" pitchFamily="34" charset="0"/>
              </a:rPr>
              <a:t>Beispiel IBAN:</a:t>
            </a:r>
          </a:p>
          <a:p>
            <a:r>
              <a:rPr lang="de-DE" sz="1700" dirty="0">
                <a:latin typeface="Open Sans" panose="020B0606030504020204" pitchFamily="34" charset="0"/>
                <a:ea typeface="Open Sans" panose="020B0606030504020204" pitchFamily="34" charset="0"/>
                <a:cs typeface="Open Sans" panose="020B0606030504020204" pitchFamily="34" charset="0"/>
              </a:rPr>
              <a:t>Wenn Sie wollen, dass das Mitglied zwingend eine IBAN angeben muss, stellen Sie die Feldart auf Pflichtfeld. Das Mitglied MUSS dann eine IBAN angeben und kann nicht bei einer Mitgliederänderung diese einfach rauslöschen.</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4 nur lesen">
            <a:extLst>
              <a:ext uri="{FF2B5EF4-FFF2-40B4-BE49-F238E27FC236}">
                <a16:creationId xmlns:a16="http://schemas.microsoft.com/office/drawing/2014/main" id="{10E4EB38-220D-7464-C89B-DCF934A9F36B}"/>
              </a:ext>
            </a:extLst>
          </p:cNvPr>
          <p:cNvSpPr txBox="1">
            <a:spLocks/>
          </p:cNvSpPr>
          <p:nvPr/>
        </p:nvSpPr>
        <p:spPr>
          <a:xfrm>
            <a:off x="8603605" y="695398"/>
            <a:ext cx="3608698" cy="427809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Sie haben die Auswahl zwischen:</a:t>
            </a:r>
          </a:p>
          <a:p>
            <a:r>
              <a:rPr lang="de-DE" sz="1700" b="1" dirty="0">
                <a:latin typeface="Open Sans" panose="020B0606030504020204" pitchFamily="34" charset="0"/>
                <a:ea typeface="Open Sans" panose="020B0606030504020204" pitchFamily="34" charset="0"/>
                <a:cs typeface="Open Sans" panose="020B0606030504020204" pitchFamily="34" charset="0"/>
              </a:rPr>
              <a:t>Nur lesen: </a:t>
            </a:r>
            <a:r>
              <a:rPr lang="de-DE" sz="1700" dirty="0">
                <a:latin typeface="Open Sans" panose="020B0606030504020204" pitchFamily="34" charset="0"/>
                <a:ea typeface="Open Sans" panose="020B0606030504020204" pitchFamily="34" charset="0"/>
                <a:cs typeface="Open Sans" panose="020B0606030504020204" pitchFamily="34" charset="0"/>
              </a:rPr>
              <a:t>Das Mitglied sieht das Feld, kann den Inhalt aber nicht ändern</a:t>
            </a:r>
            <a:br>
              <a:rPr lang="de-DE" sz="1700" dirty="0">
                <a:latin typeface="Open Sans" panose="020B0606030504020204" pitchFamily="34" charset="0"/>
                <a:ea typeface="Open Sans" panose="020B0606030504020204" pitchFamily="34" charset="0"/>
                <a:cs typeface="Open Sans" panose="020B0606030504020204" pitchFamily="34" charset="0"/>
              </a:rPr>
            </a:br>
            <a:r>
              <a:rPr lang="de-DE" sz="1700" b="1" dirty="0">
                <a:latin typeface="Open Sans" panose="020B0606030504020204" pitchFamily="34" charset="0"/>
                <a:ea typeface="Open Sans" panose="020B0606030504020204" pitchFamily="34" charset="0"/>
                <a:cs typeface="Open Sans" panose="020B0606030504020204" pitchFamily="34" charset="0"/>
              </a:rPr>
              <a:t>Änderungsvorschlag: </a:t>
            </a:r>
            <a:r>
              <a:rPr lang="de-DE" sz="1700" dirty="0">
                <a:latin typeface="Open Sans" panose="020B0606030504020204" pitchFamily="34" charset="0"/>
                <a:ea typeface="Open Sans" panose="020B0606030504020204" pitchFamily="34" charset="0"/>
                <a:cs typeface="Open Sans" panose="020B0606030504020204" pitchFamily="34" charset="0"/>
              </a:rPr>
              <a:t>Das Mitglied kann das Feld ändern, die Änderung wird dem Netxp-Verein Benutzer per Mail alarmiert, der Benutzer kann Änderungsvorschläge annehmen oder ablehnen.</a:t>
            </a:r>
            <a:br>
              <a:rPr lang="de-DE" sz="1700" dirty="0">
                <a:latin typeface="Open Sans" panose="020B0606030504020204" pitchFamily="34" charset="0"/>
                <a:ea typeface="Open Sans" panose="020B0606030504020204" pitchFamily="34" charset="0"/>
                <a:cs typeface="Open Sans" panose="020B0606030504020204" pitchFamily="34" charset="0"/>
              </a:rPr>
            </a:br>
            <a:r>
              <a:rPr lang="de-DE" sz="1700" b="1" dirty="0">
                <a:latin typeface="Open Sans" panose="020B0606030504020204" pitchFamily="34" charset="0"/>
                <a:ea typeface="Open Sans" panose="020B0606030504020204" pitchFamily="34" charset="0"/>
                <a:cs typeface="Open Sans" panose="020B0606030504020204" pitchFamily="34" charset="0"/>
              </a:rPr>
              <a:t>Direkt ändern: </a:t>
            </a:r>
            <a:r>
              <a:rPr lang="de-DE" sz="1700" dirty="0">
                <a:latin typeface="Open Sans" panose="020B0606030504020204" pitchFamily="34" charset="0"/>
                <a:ea typeface="Open Sans" panose="020B0606030504020204" pitchFamily="34" charset="0"/>
                <a:cs typeface="Open Sans" panose="020B0606030504020204" pitchFamily="34" charset="0"/>
              </a:rPr>
              <a:t>Das Mitglied kann das Feld ändern, eine Änderung wird sofort in Netxp-Verein durchgeführt, ohne dass der Benutzer informiert wird.</a:t>
            </a:r>
            <a:endParaRPr lang="en-DE" sz="17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5 Anzeigename">
            <a:extLst>
              <a:ext uri="{FF2B5EF4-FFF2-40B4-BE49-F238E27FC236}">
                <a16:creationId xmlns:a16="http://schemas.microsoft.com/office/drawing/2014/main" id="{CEACB8A3-6645-2688-A068-F0C028C0568F}"/>
              </a:ext>
            </a:extLst>
          </p:cNvPr>
          <p:cNvSpPr txBox="1">
            <a:spLocks/>
          </p:cNvSpPr>
          <p:nvPr/>
        </p:nvSpPr>
        <p:spPr>
          <a:xfrm>
            <a:off x="8460451" y="1210145"/>
            <a:ext cx="3608698" cy="2446824"/>
          </a:xfrm>
          <a:prstGeom prst="rect">
            <a:avLst/>
          </a:prstGeom>
          <a:solidFill>
            <a:schemeClr val="bg1"/>
          </a:solidFill>
          <a:ln w="15875">
            <a:solidFill>
              <a:srgbClr val="FF0000"/>
            </a:solidFill>
          </a:ln>
        </p:spPr>
        <p:txBody>
          <a:bodyPr wrap="square" rtlCol="0">
            <a:spAutoFit/>
          </a:bodyPr>
          <a:lstStyle/>
          <a:p>
            <a:r>
              <a:rPr lang="de-DE" sz="1700" b="1" dirty="0">
                <a:latin typeface="Open Sans" panose="020B0606030504020204" pitchFamily="34" charset="0"/>
                <a:ea typeface="Open Sans" panose="020B0606030504020204" pitchFamily="34" charset="0"/>
                <a:cs typeface="Open Sans" panose="020B0606030504020204" pitchFamily="34" charset="0"/>
              </a:rPr>
              <a:t>Anzeigenname: </a:t>
            </a:r>
            <a:r>
              <a:rPr lang="de-DE" sz="1700" dirty="0">
                <a:latin typeface="Open Sans" panose="020B0606030504020204" pitchFamily="34" charset="0"/>
                <a:ea typeface="Open Sans" panose="020B0606030504020204" pitchFamily="34" charset="0"/>
                <a:cs typeface="Open Sans" panose="020B0606030504020204" pitchFamily="34" charset="0"/>
              </a:rPr>
              <a:t>Diese Feldbezeichnung wird auf der Internetseite angezeigt. So können Felder unterschiedlich zur Datenbank benannt werden.</a:t>
            </a:r>
            <a:br>
              <a:rPr lang="de-DE" sz="1700" dirty="0">
                <a:latin typeface="Open Sans" panose="020B0606030504020204" pitchFamily="34" charset="0"/>
                <a:ea typeface="Open Sans" panose="020B0606030504020204" pitchFamily="34" charset="0"/>
                <a:cs typeface="Open Sans" panose="020B0606030504020204" pitchFamily="34" charset="0"/>
              </a:rPr>
            </a:br>
            <a:r>
              <a:rPr lang="de-DE" sz="1700" b="1" dirty="0">
                <a:latin typeface="Open Sans" panose="020B0606030504020204" pitchFamily="34" charset="0"/>
                <a:ea typeface="Open Sans" panose="020B0606030504020204" pitchFamily="34" charset="0"/>
                <a:cs typeface="Open Sans" panose="020B0606030504020204" pitchFamily="34" charset="0"/>
              </a:rPr>
              <a:t>Beschreibung: </a:t>
            </a:r>
            <a:r>
              <a:rPr lang="de-DE" sz="1700" dirty="0">
                <a:latin typeface="Open Sans" panose="020B0606030504020204" pitchFamily="34" charset="0"/>
                <a:ea typeface="Open Sans" panose="020B0606030504020204" pitchFamily="34" charset="0"/>
                <a:cs typeface="Open Sans" panose="020B0606030504020204" pitchFamily="34" charset="0"/>
              </a:rPr>
              <a:t>Dieser Text wird unter dem Feld angezeigt und kann zur Erklärung verwendet werden.</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4" name="5 Grafik Freiwilligendienst">
            <a:extLst>
              <a:ext uri="{FF2B5EF4-FFF2-40B4-BE49-F238E27FC236}">
                <a16:creationId xmlns:a16="http://schemas.microsoft.com/office/drawing/2014/main" id="{1DBB2507-6FFC-A965-F822-A10FAF3191CA}"/>
              </a:ext>
            </a:extLst>
          </p:cNvPr>
          <p:cNvPicPr>
            <a:picLocks noChangeAspect="1"/>
          </p:cNvPicPr>
          <p:nvPr/>
        </p:nvPicPr>
        <p:blipFill>
          <a:blip r:embed="rId4"/>
          <a:stretch>
            <a:fillRect/>
          </a:stretch>
        </p:blipFill>
        <p:spPr>
          <a:xfrm>
            <a:off x="1009179" y="3770413"/>
            <a:ext cx="5276775" cy="2307111"/>
          </a:xfrm>
          <a:prstGeom prst="rect">
            <a:avLst/>
          </a:prstGeom>
        </p:spPr>
      </p:pic>
      <p:sp>
        <p:nvSpPr>
          <p:cNvPr id="25" name="6 Felder hinzufügen">
            <a:extLst>
              <a:ext uri="{FF2B5EF4-FFF2-40B4-BE49-F238E27FC236}">
                <a16:creationId xmlns:a16="http://schemas.microsoft.com/office/drawing/2014/main" id="{D4586BED-628D-6829-FBFF-62C9E36EF7D1}"/>
              </a:ext>
            </a:extLst>
          </p:cNvPr>
          <p:cNvSpPr txBox="1">
            <a:spLocks/>
          </p:cNvSpPr>
          <p:nvPr/>
        </p:nvSpPr>
        <p:spPr>
          <a:xfrm>
            <a:off x="8623723" y="1382335"/>
            <a:ext cx="3608698" cy="61555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Felder hinzufügen (Siehe Folie „Felder hinzufügen“</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7 Felder entfernen">
            <a:extLst>
              <a:ext uri="{FF2B5EF4-FFF2-40B4-BE49-F238E27FC236}">
                <a16:creationId xmlns:a16="http://schemas.microsoft.com/office/drawing/2014/main" id="{1262FDEE-95B5-2860-BC0C-E5C0940AB889}"/>
              </a:ext>
            </a:extLst>
          </p:cNvPr>
          <p:cNvSpPr txBox="1">
            <a:spLocks/>
          </p:cNvSpPr>
          <p:nvPr/>
        </p:nvSpPr>
        <p:spPr>
          <a:xfrm>
            <a:off x="8563370" y="2079614"/>
            <a:ext cx="3608698" cy="35394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Felder entfernen</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8 Reihenfolge ändern">
            <a:extLst>
              <a:ext uri="{FF2B5EF4-FFF2-40B4-BE49-F238E27FC236}">
                <a16:creationId xmlns:a16="http://schemas.microsoft.com/office/drawing/2014/main" id="{13F182A9-254F-CE3F-44DA-2C12E5CBDD60}"/>
              </a:ext>
            </a:extLst>
          </p:cNvPr>
          <p:cNvSpPr txBox="1">
            <a:spLocks/>
          </p:cNvSpPr>
          <p:nvPr/>
        </p:nvSpPr>
        <p:spPr>
          <a:xfrm>
            <a:off x="8643840" y="1872643"/>
            <a:ext cx="3608698" cy="192360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Reihenfolge ändern – Funktioniert nur innerhalb einer Formularebene, zum Verschieben von Feldern in andere Formularebenen muss das Feld entfernt und in der Korrekten Ebene wiedereingefügt werden</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9 Formular anlegen">
            <a:extLst>
              <a:ext uri="{FF2B5EF4-FFF2-40B4-BE49-F238E27FC236}">
                <a16:creationId xmlns:a16="http://schemas.microsoft.com/office/drawing/2014/main" id="{BCFA2460-17F2-3F62-3931-1FABA6220CDF}"/>
              </a:ext>
            </a:extLst>
          </p:cNvPr>
          <p:cNvSpPr txBox="1">
            <a:spLocks/>
          </p:cNvSpPr>
          <p:nvPr/>
        </p:nvSpPr>
        <p:spPr>
          <a:xfrm>
            <a:off x="8684075" y="1022566"/>
            <a:ext cx="3608698" cy="87716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Formulare anlegen. Hier können die Überschriften erzeugt werden.</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feld 2">
            <a:hlinkClick r:id="rId5" action="ppaction://hlinksldjump"/>
            <a:extLst>
              <a:ext uri="{FF2B5EF4-FFF2-40B4-BE49-F238E27FC236}">
                <a16:creationId xmlns:a16="http://schemas.microsoft.com/office/drawing/2014/main" id="{7A635984-6A85-2744-64FE-7A4F99F8DC02}"/>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4" name="Kamera 3">
            <a:extLst>
              <a:ext uri="{FF2B5EF4-FFF2-40B4-BE49-F238E27FC236}">
                <a16:creationId xmlns:a16="http://schemas.microsoft.com/office/drawing/2014/main" id="{FD3502A4-88EB-8028-0CC0-DAEDF3888566}"/>
              </a:ext>
            </a:extLst>
          </p:cNvPr>
          <p:cNvPicPr>
            <a:picLocks noChangeAspect="1"/>
            <a:extLst>
              <a:ext uri="{51228E76-BA90-4043-B771-695A4F85340A}">
                <alf:liveFeedProps xmlns:alf="http://schemas.microsoft.com/office/drawing/2021/livefeed"/>
              </a:ext>
            </a:extLst>
          </p:cNvPicPr>
          <p:nvPr/>
        </p:nvPicPr>
        <p:blipFill>
          <a:blip r:embed="rId6">
            <a:extLst>
              <a:ext uri="{96DAC541-7B7A-43D3-8B79-37D633B846F1}">
                <asvg:svgBlip xmlns:asvg="http://schemas.microsoft.com/office/drawing/2016/SVG/main" r:embed="rId7"/>
              </a:ext>
            </a:extLst>
          </a:blip>
          <a:stretch>
            <a:fillRect/>
          </a:stretch>
        </p:blipFill>
        <p:spPr>
          <a:xfrm>
            <a:off x="9252204" y="5206297"/>
            <a:ext cx="2790057" cy="1569407"/>
          </a:xfrm>
          <a:prstGeom prst="rect">
            <a:avLst/>
          </a:prstGeom>
          <a:ln>
            <a:noFill/>
          </a:ln>
          <a:effectLst/>
        </p:spPr>
      </p:pic>
    </p:spTree>
    <p:extLst>
      <p:ext uri="{BB962C8B-B14F-4D97-AF65-F5344CB8AC3E}">
        <p14:creationId xmlns:p14="http://schemas.microsoft.com/office/powerpoint/2010/main" val="932100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nextCondLst>
                <p:cond evt="onClick" delay="0">
                  <p:tgtEl>
                    <p:spTgt spid="14"/>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6"/>
                  </p:tgtEl>
                </p:cond>
              </p:nextCondLst>
            </p:seq>
          </p:childTnLst>
        </p:cTn>
      </p:par>
    </p:tnLst>
    <p:bldLst>
      <p:bldP spid="15" grpId="0" animBg="1"/>
      <p:bldP spid="19" grpId="0" animBg="1"/>
      <p:bldP spid="20" grpId="0" animBg="1"/>
      <p:bldP spid="21" grpId="0" animBg="1"/>
      <p:bldP spid="22" grpId="0" animBg="1"/>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Felder hinzufügen</a:t>
            </a:r>
          </a:p>
        </p:txBody>
      </p:sp>
      <p:pic>
        <p:nvPicPr>
          <p:cNvPr id="4" name="Grafik 3">
            <a:extLst>
              <a:ext uri="{FF2B5EF4-FFF2-40B4-BE49-F238E27FC236}">
                <a16:creationId xmlns:a16="http://schemas.microsoft.com/office/drawing/2014/main" id="{3AE90C7A-00F5-FC98-EADE-3BFE98AC4711}"/>
              </a:ext>
            </a:extLst>
          </p:cNvPr>
          <p:cNvPicPr>
            <a:picLocks noChangeAspect="1"/>
          </p:cNvPicPr>
          <p:nvPr/>
        </p:nvPicPr>
        <p:blipFill>
          <a:blip r:embed="rId2"/>
          <a:stretch>
            <a:fillRect/>
          </a:stretch>
        </p:blipFill>
        <p:spPr>
          <a:xfrm>
            <a:off x="752167" y="1621638"/>
            <a:ext cx="4988223" cy="2006465"/>
          </a:xfrm>
          <a:prstGeom prst="rect">
            <a:avLst/>
          </a:prstGeom>
        </p:spPr>
      </p:pic>
      <p:pic>
        <p:nvPicPr>
          <p:cNvPr id="6" name="Grafik 5">
            <a:extLst>
              <a:ext uri="{FF2B5EF4-FFF2-40B4-BE49-F238E27FC236}">
                <a16:creationId xmlns:a16="http://schemas.microsoft.com/office/drawing/2014/main" id="{800030B0-FE31-B144-5BA6-547E459FF705}"/>
              </a:ext>
            </a:extLst>
          </p:cNvPr>
          <p:cNvPicPr>
            <a:picLocks noChangeAspect="1"/>
          </p:cNvPicPr>
          <p:nvPr/>
        </p:nvPicPr>
        <p:blipFill>
          <a:blip r:embed="rId3"/>
          <a:stretch>
            <a:fillRect/>
          </a:stretch>
        </p:blipFill>
        <p:spPr>
          <a:xfrm>
            <a:off x="1120998" y="3723925"/>
            <a:ext cx="3945073" cy="2390447"/>
          </a:xfrm>
          <a:prstGeom prst="rect">
            <a:avLst/>
          </a:prstGeom>
        </p:spPr>
      </p:pic>
      <p:sp>
        <p:nvSpPr>
          <p:cNvPr id="13" name="6">
            <a:extLst>
              <a:ext uri="{FF2B5EF4-FFF2-40B4-BE49-F238E27FC236}">
                <a16:creationId xmlns:a16="http://schemas.microsoft.com/office/drawing/2014/main" id="{4CCCE0F2-AFE2-377F-2D3F-494CCB6C0A6F}"/>
              </a:ext>
            </a:extLst>
          </p:cNvPr>
          <p:cNvSpPr>
            <a:spLocks/>
          </p:cNvSpPr>
          <p:nvPr/>
        </p:nvSpPr>
        <p:spPr>
          <a:xfrm>
            <a:off x="1446962" y="5101362"/>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endParaRPr lang="en-DE" dirty="0"/>
          </a:p>
        </p:txBody>
      </p:sp>
      <p:sp>
        <p:nvSpPr>
          <p:cNvPr id="9" name="5">
            <a:extLst>
              <a:ext uri="{FF2B5EF4-FFF2-40B4-BE49-F238E27FC236}">
                <a16:creationId xmlns:a16="http://schemas.microsoft.com/office/drawing/2014/main" id="{5BB7517B-9B5A-CD81-65D7-6C911D3CB9B2}"/>
              </a:ext>
            </a:extLst>
          </p:cNvPr>
          <p:cNvSpPr>
            <a:spLocks/>
          </p:cNvSpPr>
          <p:nvPr/>
        </p:nvSpPr>
        <p:spPr>
          <a:xfrm>
            <a:off x="3246278" y="4018813"/>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endParaRPr lang="en-DE" dirty="0"/>
          </a:p>
        </p:txBody>
      </p:sp>
      <p:sp>
        <p:nvSpPr>
          <p:cNvPr id="10" name="4">
            <a:extLst>
              <a:ext uri="{FF2B5EF4-FFF2-40B4-BE49-F238E27FC236}">
                <a16:creationId xmlns:a16="http://schemas.microsoft.com/office/drawing/2014/main" id="{A4E6862D-7B08-66D0-3E9A-3BEB01F3A06F}"/>
              </a:ext>
            </a:extLst>
          </p:cNvPr>
          <p:cNvSpPr>
            <a:spLocks/>
          </p:cNvSpPr>
          <p:nvPr/>
        </p:nvSpPr>
        <p:spPr>
          <a:xfrm>
            <a:off x="1815446" y="2932856"/>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endParaRPr lang="en-DE" dirty="0"/>
          </a:p>
        </p:txBody>
      </p:sp>
      <p:sp>
        <p:nvSpPr>
          <p:cNvPr id="11" name="3">
            <a:extLst>
              <a:ext uri="{FF2B5EF4-FFF2-40B4-BE49-F238E27FC236}">
                <a16:creationId xmlns:a16="http://schemas.microsoft.com/office/drawing/2014/main" id="{D0A7A434-65B3-546F-FD4B-1A75C9E6CB44}"/>
              </a:ext>
            </a:extLst>
          </p:cNvPr>
          <p:cNvSpPr>
            <a:spLocks/>
          </p:cNvSpPr>
          <p:nvPr/>
        </p:nvSpPr>
        <p:spPr>
          <a:xfrm>
            <a:off x="1815446" y="2591613"/>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endParaRPr lang="en-DE" dirty="0"/>
          </a:p>
        </p:txBody>
      </p:sp>
      <p:sp>
        <p:nvSpPr>
          <p:cNvPr id="12" name="2">
            <a:extLst>
              <a:ext uri="{FF2B5EF4-FFF2-40B4-BE49-F238E27FC236}">
                <a16:creationId xmlns:a16="http://schemas.microsoft.com/office/drawing/2014/main" id="{0B8A518C-23C4-9962-9663-838A1DF82B07}"/>
              </a:ext>
            </a:extLst>
          </p:cNvPr>
          <p:cNvSpPr>
            <a:spLocks/>
          </p:cNvSpPr>
          <p:nvPr/>
        </p:nvSpPr>
        <p:spPr>
          <a:xfrm>
            <a:off x="1815446" y="2282775"/>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endParaRPr lang="en-DE" dirty="0"/>
          </a:p>
        </p:txBody>
      </p:sp>
      <p:sp>
        <p:nvSpPr>
          <p:cNvPr id="7" name="1">
            <a:extLst>
              <a:ext uri="{FF2B5EF4-FFF2-40B4-BE49-F238E27FC236}">
                <a16:creationId xmlns:a16="http://schemas.microsoft.com/office/drawing/2014/main" id="{2E5CFADF-14EF-5516-4F53-067257F98F5D}"/>
              </a:ext>
            </a:extLst>
          </p:cNvPr>
          <p:cNvSpPr>
            <a:spLocks/>
          </p:cNvSpPr>
          <p:nvPr/>
        </p:nvSpPr>
        <p:spPr>
          <a:xfrm>
            <a:off x="3691175" y="1875380"/>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endParaRPr lang="en-DE" dirty="0"/>
          </a:p>
        </p:txBody>
      </p:sp>
      <p:sp>
        <p:nvSpPr>
          <p:cNvPr id="14" name="Text 6">
            <a:extLst>
              <a:ext uri="{FF2B5EF4-FFF2-40B4-BE49-F238E27FC236}">
                <a16:creationId xmlns:a16="http://schemas.microsoft.com/office/drawing/2014/main" id="{86A793BB-EFC7-F096-F1F4-7F199593575C}"/>
              </a:ext>
            </a:extLst>
          </p:cNvPr>
          <p:cNvSpPr txBox="1">
            <a:spLocks/>
          </p:cNvSpPr>
          <p:nvPr/>
        </p:nvSpPr>
        <p:spPr>
          <a:xfrm>
            <a:off x="7647871" y="1486097"/>
            <a:ext cx="3608698" cy="113877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Feldauswahl, welches Feld soll eingefügt werden, vor dem Einfügen noch Feldart und Zugriffsoption einstellen</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 5">
            <a:extLst>
              <a:ext uri="{FF2B5EF4-FFF2-40B4-BE49-F238E27FC236}">
                <a16:creationId xmlns:a16="http://schemas.microsoft.com/office/drawing/2014/main" id="{4F9C5E14-BD0B-A269-9B85-88CC96C26EF2}"/>
              </a:ext>
            </a:extLst>
          </p:cNvPr>
          <p:cNvSpPr txBox="1">
            <a:spLocks/>
          </p:cNvSpPr>
          <p:nvPr/>
        </p:nvSpPr>
        <p:spPr>
          <a:xfrm>
            <a:off x="7647871" y="1486097"/>
            <a:ext cx="3608698" cy="218521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Beim Hinzufügen von Feldern aus der Mitgliederverwaltung kann entschieden werden:</a:t>
            </a:r>
          </a:p>
          <a:p>
            <a:r>
              <a:rPr lang="de-DE" sz="1700" dirty="0">
                <a:latin typeface="Open Sans" panose="020B0606030504020204" pitchFamily="34" charset="0"/>
                <a:ea typeface="Open Sans" panose="020B0606030504020204" pitchFamily="34" charset="0"/>
                <a:cs typeface="Open Sans" panose="020B0606030504020204" pitchFamily="34" charset="0"/>
              </a:rPr>
              <a:t>Feldart: Auswahl zwischen </a:t>
            </a:r>
            <a:r>
              <a:rPr lang="de-DE" sz="1700" dirty="0" err="1">
                <a:latin typeface="Open Sans" panose="020B0606030504020204" pitchFamily="34" charset="0"/>
                <a:ea typeface="Open Sans" panose="020B0606030504020204" pitchFamily="34" charset="0"/>
                <a:cs typeface="Open Sans" panose="020B0606030504020204" pitchFamily="34" charset="0"/>
              </a:rPr>
              <a:t>Kannfeld</a:t>
            </a:r>
            <a:r>
              <a:rPr lang="de-DE" sz="1700" dirty="0">
                <a:latin typeface="Open Sans" panose="020B0606030504020204" pitchFamily="34" charset="0"/>
                <a:ea typeface="Open Sans" panose="020B0606030504020204" pitchFamily="34" charset="0"/>
                <a:cs typeface="Open Sans" panose="020B0606030504020204" pitchFamily="34" charset="0"/>
              </a:rPr>
              <a:t>, Pflichtfeld</a:t>
            </a:r>
          </a:p>
          <a:p>
            <a:r>
              <a:rPr lang="de-DE" sz="1700" dirty="0">
                <a:latin typeface="Open Sans" panose="020B0606030504020204" pitchFamily="34" charset="0"/>
                <a:ea typeface="Open Sans" panose="020B0606030504020204" pitchFamily="34" charset="0"/>
                <a:cs typeface="Open Sans" panose="020B0606030504020204" pitchFamily="34" charset="0"/>
              </a:rPr>
              <a:t>Zugriffsoption: nur anzeigen, Änderungsvorschlag, direkt ändern.</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 4">
            <a:extLst>
              <a:ext uri="{FF2B5EF4-FFF2-40B4-BE49-F238E27FC236}">
                <a16:creationId xmlns:a16="http://schemas.microsoft.com/office/drawing/2014/main" id="{71F3CAEB-16D4-4FF4-14E7-501D1CF755E6}"/>
              </a:ext>
            </a:extLst>
          </p:cNvPr>
          <p:cNvSpPr txBox="1">
            <a:spLocks/>
          </p:cNvSpPr>
          <p:nvPr/>
        </p:nvSpPr>
        <p:spPr>
          <a:xfrm>
            <a:off x="7647871" y="1486097"/>
            <a:ext cx="3608698" cy="297004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Dokument einfügen:</a:t>
            </a:r>
          </a:p>
          <a:p>
            <a:r>
              <a:rPr lang="de-DE" sz="1700" dirty="0">
                <a:latin typeface="Open Sans" panose="020B0606030504020204" pitchFamily="34" charset="0"/>
                <a:ea typeface="Open Sans" panose="020B0606030504020204" pitchFamily="34" charset="0"/>
                <a:cs typeface="Open Sans" panose="020B0606030504020204" pitchFamily="34" charset="0"/>
              </a:rPr>
              <a:t>Hier können Dokumentenvorlagen des Typs „Mitgliedsbrief“ aus dem Bereich Kommunikation -&gt; Vorlagen eingefügt werden. Beispielsweise kann hier die Satzung des Vereins zum Download angeboten werden. Dazu muss die Satzung in einen Mitgliedsbrief übernommen werden.</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3">
            <a:extLst>
              <a:ext uri="{FF2B5EF4-FFF2-40B4-BE49-F238E27FC236}">
                <a16:creationId xmlns:a16="http://schemas.microsoft.com/office/drawing/2014/main" id="{4C69B185-7A4C-9EA7-D183-973B58413FAD}"/>
              </a:ext>
            </a:extLst>
          </p:cNvPr>
          <p:cNvSpPr txBox="1">
            <a:spLocks/>
          </p:cNvSpPr>
          <p:nvPr/>
        </p:nvSpPr>
        <p:spPr>
          <a:xfrm>
            <a:off x="7647871" y="1486097"/>
            <a:ext cx="3608698" cy="192360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Designelement einfügen, hier ist momentan nur eine durchgezogene Linie möglich, diese wird ebenfalls an der gewünschten Position im oben ausgewählten Formular angezeigt.</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 2">
            <a:extLst>
              <a:ext uri="{FF2B5EF4-FFF2-40B4-BE49-F238E27FC236}">
                <a16:creationId xmlns:a16="http://schemas.microsoft.com/office/drawing/2014/main" id="{90E687B6-03BA-C28A-3997-914F52437636}"/>
              </a:ext>
            </a:extLst>
          </p:cNvPr>
          <p:cNvSpPr txBox="1">
            <a:spLocks/>
          </p:cNvSpPr>
          <p:nvPr/>
        </p:nvSpPr>
        <p:spPr>
          <a:xfrm>
            <a:off x="7647871" y="1501234"/>
            <a:ext cx="3608698" cy="113877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Mitgliederfelder in das oben ausgewählte Formular einfügen, in der unteren Maske wird eine genauere Erklärung geliefert</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 1">
            <a:extLst>
              <a:ext uri="{FF2B5EF4-FFF2-40B4-BE49-F238E27FC236}">
                <a16:creationId xmlns:a16="http://schemas.microsoft.com/office/drawing/2014/main" id="{014B8A92-CA49-F133-0BE2-57F0F52C37BF}"/>
              </a:ext>
            </a:extLst>
          </p:cNvPr>
          <p:cNvSpPr txBox="1">
            <a:spLocks/>
          </p:cNvSpPr>
          <p:nvPr/>
        </p:nvSpPr>
        <p:spPr>
          <a:xfrm>
            <a:off x="7647871" y="1485525"/>
            <a:ext cx="3608698" cy="113877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Formularauswahl:</a:t>
            </a:r>
          </a:p>
          <a:p>
            <a:r>
              <a:rPr lang="de-DE" sz="1700" dirty="0">
                <a:latin typeface="Open Sans" panose="020B0606030504020204" pitchFamily="34" charset="0"/>
                <a:ea typeface="Open Sans" panose="020B0606030504020204" pitchFamily="34" charset="0"/>
                <a:cs typeface="Open Sans" panose="020B0606030504020204" pitchFamily="34" charset="0"/>
              </a:rPr>
              <a:t>Es wird das Formular bestimmt in das das einzufügende Element übernommen werden soll</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feld 2">
            <a:hlinkClick r:id="rId4" action="ppaction://hlinksldjump"/>
            <a:extLst>
              <a:ext uri="{FF2B5EF4-FFF2-40B4-BE49-F238E27FC236}">
                <a16:creationId xmlns:a16="http://schemas.microsoft.com/office/drawing/2014/main" id="{C3AA5EC4-7ABF-1361-490C-FAE2B6B15114}"/>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5" name="Kamera 4">
            <a:extLst>
              <a:ext uri="{FF2B5EF4-FFF2-40B4-BE49-F238E27FC236}">
                <a16:creationId xmlns:a16="http://schemas.microsoft.com/office/drawing/2014/main" id="{67272B71-AEDB-CB99-E032-B97E1E6F9B56}"/>
              </a:ext>
            </a:extLst>
          </p:cNvPr>
          <p:cNvPicPr>
            <a:picLocks noChangeAspect="1"/>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555213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3"/>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7"/>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Einstellungen für Neumitglieder</a:t>
            </a:r>
          </a:p>
        </p:txBody>
      </p:sp>
      <p:pic>
        <p:nvPicPr>
          <p:cNvPr id="7" name="Grafik 6">
            <a:extLst>
              <a:ext uri="{FF2B5EF4-FFF2-40B4-BE49-F238E27FC236}">
                <a16:creationId xmlns:a16="http://schemas.microsoft.com/office/drawing/2014/main" id="{AD97C735-04A8-9C80-05FC-722FC77E7880}"/>
              </a:ext>
            </a:extLst>
          </p:cNvPr>
          <p:cNvPicPr>
            <a:picLocks noChangeAspect="1"/>
          </p:cNvPicPr>
          <p:nvPr/>
        </p:nvPicPr>
        <p:blipFill>
          <a:blip r:embed="rId2"/>
          <a:stretch>
            <a:fillRect/>
          </a:stretch>
        </p:blipFill>
        <p:spPr>
          <a:xfrm>
            <a:off x="677334" y="1447800"/>
            <a:ext cx="5457752" cy="4161275"/>
          </a:xfrm>
          <a:prstGeom prst="rect">
            <a:avLst/>
          </a:prstGeom>
        </p:spPr>
      </p:pic>
      <p:sp>
        <p:nvSpPr>
          <p:cNvPr id="8" name="Text 4">
            <a:extLst>
              <a:ext uri="{FF2B5EF4-FFF2-40B4-BE49-F238E27FC236}">
                <a16:creationId xmlns:a16="http://schemas.microsoft.com/office/drawing/2014/main" id="{73C6EEAE-FAFE-79F2-F840-652A30F8146D}"/>
              </a:ext>
            </a:extLst>
          </p:cNvPr>
          <p:cNvSpPr txBox="1">
            <a:spLocks/>
          </p:cNvSpPr>
          <p:nvPr/>
        </p:nvSpPr>
        <p:spPr>
          <a:xfrm>
            <a:off x="7108723" y="1486097"/>
            <a:ext cx="4147846" cy="349326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Die Einstellungen zur Neumitgliederregistrierung sind im Grunde identisch mit der Funktion der Mitgliederänderung. Es kann nur einzig und alleine die Zugriffsoption „Änderungsvorschlag“ nicht gewählt werden. </a:t>
            </a:r>
            <a:br>
              <a:rPr lang="de-DE" sz="1700" dirty="0">
                <a:latin typeface="Open Sans" panose="020B0606030504020204" pitchFamily="34" charset="0"/>
                <a:ea typeface="Open Sans" panose="020B0606030504020204" pitchFamily="34" charset="0"/>
                <a:cs typeface="Open Sans" panose="020B0606030504020204" pitchFamily="34" charset="0"/>
              </a:rPr>
            </a:br>
            <a:br>
              <a:rPr lang="de-DE" sz="1700" dirty="0">
                <a:latin typeface="Open Sans" panose="020B0606030504020204" pitchFamily="34" charset="0"/>
                <a:ea typeface="Open Sans" panose="020B0606030504020204" pitchFamily="34" charset="0"/>
                <a:cs typeface="Open Sans" panose="020B0606030504020204" pitchFamily="34" charset="0"/>
              </a:rPr>
            </a:br>
            <a:r>
              <a:rPr lang="de-DE" sz="1700" b="1" dirty="0">
                <a:latin typeface="Open Sans" panose="020B0606030504020204" pitchFamily="34" charset="0"/>
                <a:ea typeface="Open Sans" panose="020B0606030504020204" pitchFamily="34" charset="0"/>
                <a:cs typeface="Open Sans" panose="020B0606030504020204" pitchFamily="34" charset="0"/>
              </a:rPr>
              <a:t>Praxistipp:</a:t>
            </a:r>
            <a:br>
              <a:rPr lang="de-DE" sz="1700" dirty="0">
                <a:latin typeface="Open Sans" panose="020B0606030504020204" pitchFamily="34" charset="0"/>
                <a:ea typeface="Open Sans" panose="020B0606030504020204" pitchFamily="34" charset="0"/>
                <a:cs typeface="Open Sans" panose="020B0606030504020204" pitchFamily="34" charset="0"/>
              </a:rPr>
            </a:br>
            <a:r>
              <a:rPr lang="de-DE" sz="1700" dirty="0">
                <a:latin typeface="Open Sans" panose="020B0606030504020204" pitchFamily="34" charset="0"/>
                <a:ea typeface="Open Sans" panose="020B0606030504020204" pitchFamily="34" charset="0"/>
                <a:cs typeface="Open Sans" panose="020B0606030504020204" pitchFamily="34" charset="0"/>
              </a:rPr>
              <a:t>Durch das hinzufügen eigener Felder wie z .B. Satzung gelesen und akzeptiert, können Pflichtzustimmungen eingeholt werden </a:t>
            </a:r>
          </a:p>
        </p:txBody>
      </p:sp>
      <p:sp>
        <p:nvSpPr>
          <p:cNvPr id="3" name="Textfeld 2">
            <a:hlinkClick r:id="rId3" action="ppaction://hlinksldjump"/>
            <a:extLst>
              <a:ext uri="{FF2B5EF4-FFF2-40B4-BE49-F238E27FC236}">
                <a16:creationId xmlns:a16="http://schemas.microsoft.com/office/drawing/2014/main" id="{8EBCEDA8-5AF0-4015-D88D-F2140A627A4D}"/>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4" name="Kamera 3">
            <a:extLst>
              <a:ext uri="{FF2B5EF4-FFF2-40B4-BE49-F238E27FC236}">
                <a16:creationId xmlns:a16="http://schemas.microsoft.com/office/drawing/2014/main" id="{8D49AEBC-15E6-198B-6D57-C52626DEFCC3}"/>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9252204" y="5169310"/>
            <a:ext cx="2855812" cy="1606394"/>
          </a:xfrm>
          <a:prstGeom prst="rect">
            <a:avLst/>
          </a:prstGeom>
          <a:ln>
            <a:noFill/>
          </a:ln>
          <a:effectLst/>
        </p:spPr>
      </p:pic>
    </p:spTree>
    <p:extLst>
      <p:ext uri="{BB962C8B-B14F-4D97-AF65-F5344CB8AC3E}">
        <p14:creationId xmlns:p14="http://schemas.microsoft.com/office/powerpoint/2010/main" val="382496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Einstellungen für „Eigene Dateien“</a:t>
            </a:r>
          </a:p>
        </p:txBody>
      </p:sp>
      <p:sp>
        <p:nvSpPr>
          <p:cNvPr id="3" name="Inhaltsplatzhalter 2">
            <a:extLst>
              <a:ext uri="{FF2B5EF4-FFF2-40B4-BE49-F238E27FC236}">
                <a16:creationId xmlns:a16="http://schemas.microsoft.com/office/drawing/2014/main" id="{D06FE45A-C5ED-E1D4-BB91-7AC3E51F42F8}"/>
              </a:ext>
            </a:extLst>
          </p:cNvPr>
          <p:cNvSpPr>
            <a:spLocks noGrp="1"/>
          </p:cNvSpPr>
          <p:nvPr>
            <p:ph idx="1"/>
          </p:nvPr>
        </p:nvSpPr>
        <p:spPr>
          <a:xfrm>
            <a:off x="677333" y="1800000"/>
            <a:ext cx="8746885" cy="4099355"/>
          </a:xfrm>
        </p:spPr>
        <p:txBody>
          <a:bodyPr>
            <a:normAutofit/>
          </a:bodyPr>
          <a:lstStyle/>
          <a:p>
            <a:pPr marL="0" indent="0">
              <a:spcBef>
                <a:spcPts val="1800"/>
              </a:spcBef>
              <a:buClr>
                <a:srgbClr val="0F70B7"/>
              </a:buClr>
              <a:buNone/>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Mithilfe der Funktion „Eigene Dateien“ wird in Mitglieder.Online die Möglichkeit angeboten mit den Mitgliedern Dateien auszutauschen.</a:t>
            </a:r>
          </a:p>
          <a:p>
            <a:pPr marL="0" indent="0">
              <a:spcBef>
                <a:spcPts val="1800"/>
              </a:spcBef>
              <a:buClr>
                <a:srgbClr val="0F70B7"/>
              </a:buClr>
              <a:buNone/>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Hierzu stehen uns drei unterschiedliche Freigabetypen zur Verfügung</a:t>
            </a:r>
          </a:p>
          <a:p>
            <a:pPr marL="0" indent="0">
              <a:spcBef>
                <a:spcPts val="1800"/>
              </a:spcBef>
              <a:buClr>
                <a:srgbClr val="0F70B7"/>
              </a:buClr>
              <a:buNone/>
            </a:pPr>
            <a:r>
              <a:rPr lang="de-DE" sz="2000" b="1" dirty="0">
                <a:solidFill>
                  <a:srgbClr val="5B5B5B"/>
                </a:solidFill>
                <a:latin typeface="Open Sans" panose="020B0606030504020204" pitchFamily="34" charset="0"/>
                <a:ea typeface="Open Sans" panose="020B0606030504020204" pitchFamily="34" charset="0"/>
                <a:cs typeface="Open Sans" panose="020B0606030504020204" pitchFamily="34" charset="0"/>
              </a:rPr>
              <a:t>Standardfreigabe: </a:t>
            </a: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Ein Ordner wird allen Mitgliedern (oder Mitgliedern einer Abteilung) angezeigt.</a:t>
            </a:r>
          </a:p>
          <a:p>
            <a:pPr marL="0" indent="0">
              <a:spcBef>
                <a:spcPts val="1800"/>
              </a:spcBef>
              <a:buClr>
                <a:srgbClr val="0F70B7"/>
              </a:buClr>
              <a:buNone/>
            </a:pPr>
            <a:r>
              <a:rPr lang="de-DE" sz="2000" b="1" dirty="0">
                <a:solidFill>
                  <a:srgbClr val="5B5B5B"/>
                </a:solidFill>
                <a:latin typeface="Open Sans" panose="020B0606030504020204" pitchFamily="34" charset="0"/>
                <a:ea typeface="Open Sans" panose="020B0606030504020204" pitchFamily="34" charset="0"/>
                <a:cs typeface="Open Sans" panose="020B0606030504020204" pitchFamily="34" charset="0"/>
              </a:rPr>
              <a:t>Mitgliederspezifische Freigabe: </a:t>
            </a: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Ein Ordner wird in jedem Mitgliederordner erstellt. Das Mitglied kann dem Verein Dokumente „abgeben“ ohne dass andere Mitglieder die Dateien einsehen können.</a:t>
            </a:r>
          </a:p>
          <a:p>
            <a:pPr marL="0" indent="0">
              <a:spcBef>
                <a:spcPts val="1800"/>
              </a:spcBef>
              <a:buClr>
                <a:srgbClr val="0F70B7"/>
              </a:buClr>
              <a:buNone/>
            </a:pPr>
            <a:r>
              <a:rPr lang="de-DE" sz="2000" b="1" dirty="0">
                <a:solidFill>
                  <a:srgbClr val="5B5B5B"/>
                </a:solidFill>
                <a:latin typeface="Open Sans" panose="020B0606030504020204" pitchFamily="34" charset="0"/>
                <a:ea typeface="Open Sans" panose="020B0606030504020204" pitchFamily="34" charset="0"/>
                <a:cs typeface="Open Sans" panose="020B0606030504020204" pitchFamily="34" charset="0"/>
              </a:rPr>
              <a:t>Mitgliederdokument: </a:t>
            </a: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Dem Mitglied werden Briefe, Rechnungen oder Spendenquittungen aus der Dokumentenverwaltung angezeigt.</a:t>
            </a:r>
            <a:endParaRPr lang="en-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feld 3">
            <a:hlinkClick r:id="rId2" action="ppaction://hlinksldjump"/>
            <a:extLst>
              <a:ext uri="{FF2B5EF4-FFF2-40B4-BE49-F238E27FC236}">
                <a16:creationId xmlns:a16="http://schemas.microsoft.com/office/drawing/2014/main" id="{C6FBF1D0-4593-038D-FAFA-128443F4598D}"/>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5" name="Kamera 4">
            <a:extLst>
              <a:ext uri="{FF2B5EF4-FFF2-40B4-BE49-F238E27FC236}">
                <a16:creationId xmlns:a16="http://schemas.microsoft.com/office/drawing/2014/main" id="{2EDA2209-F961-F35C-49F7-69CFF6093AA0}"/>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9995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Eigene Dateien Hauptmenü</a:t>
            </a:r>
          </a:p>
        </p:txBody>
      </p:sp>
      <p:pic>
        <p:nvPicPr>
          <p:cNvPr id="4" name="Grafik 3">
            <a:extLst>
              <a:ext uri="{FF2B5EF4-FFF2-40B4-BE49-F238E27FC236}">
                <a16:creationId xmlns:a16="http://schemas.microsoft.com/office/drawing/2014/main" id="{27C3D3E8-558E-80E4-39CE-E497AFEA6AD8}"/>
              </a:ext>
            </a:extLst>
          </p:cNvPr>
          <p:cNvPicPr>
            <a:picLocks noChangeAspect="1"/>
          </p:cNvPicPr>
          <p:nvPr/>
        </p:nvPicPr>
        <p:blipFill>
          <a:blip r:embed="rId2"/>
          <a:stretch>
            <a:fillRect/>
          </a:stretch>
        </p:blipFill>
        <p:spPr>
          <a:xfrm>
            <a:off x="677334" y="1447800"/>
            <a:ext cx="8864642" cy="2136058"/>
          </a:xfrm>
          <a:prstGeom prst="rect">
            <a:avLst/>
          </a:prstGeom>
        </p:spPr>
      </p:pic>
      <p:sp>
        <p:nvSpPr>
          <p:cNvPr id="5" name="1">
            <a:extLst>
              <a:ext uri="{FF2B5EF4-FFF2-40B4-BE49-F238E27FC236}">
                <a16:creationId xmlns:a16="http://schemas.microsoft.com/office/drawing/2014/main" id="{588FBCCD-C8A8-4310-ABE2-C9AD0788D8E6}"/>
              </a:ext>
            </a:extLst>
          </p:cNvPr>
          <p:cNvSpPr>
            <a:spLocks/>
          </p:cNvSpPr>
          <p:nvPr/>
        </p:nvSpPr>
        <p:spPr>
          <a:xfrm>
            <a:off x="8735124" y="2380829"/>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6" name="Text 4">
            <a:extLst>
              <a:ext uri="{FF2B5EF4-FFF2-40B4-BE49-F238E27FC236}">
                <a16:creationId xmlns:a16="http://schemas.microsoft.com/office/drawing/2014/main" id="{A5688D96-656B-BA50-8934-D1C977270447}"/>
              </a:ext>
            </a:extLst>
          </p:cNvPr>
          <p:cNvSpPr txBox="1">
            <a:spLocks/>
          </p:cNvSpPr>
          <p:nvPr/>
        </p:nvSpPr>
        <p:spPr>
          <a:xfrm>
            <a:off x="7200079" y="3034678"/>
            <a:ext cx="4147846" cy="87716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Ordner hinzufügen, entfernen, bearbeiten und eine Listenansicht über alle Mitgliederfreigaben.</a:t>
            </a:r>
          </a:p>
        </p:txBody>
      </p:sp>
      <p:sp>
        <p:nvSpPr>
          <p:cNvPr id="3" name="Textfeld 2">
            <a:hlinkClick r:id="rId3" action="ppaction://hlinksldjump"/>
            <a:extLst>
              <a:ext uri="{FF2B5EF4-FFF2-40B4-BE49-F238E27FC236}">
                <a16:creationId xmlns:a16="http://schemas.microsoft.com/office/drawing/2014/main" id="{A9F0B9D3-F77E-54BF-E9C9-411BBD6FC1B4}"/>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7" name="Kamera 6">
            <a:extLst>
              <a:ext uri="{FF2B5EF4-FFF2-40B4-BE49-F238E27FC236}">
                <a16:creationId xmlns:a16="http://schemas.microsoft.com/office/drawing/2014/main" id="{B23DB876-5124-E62F-2ECC-F9A3FC61C87A}"/>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03793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Eigene Dateien Standardfreigabe</a:t>
            </a:r>
          </a:p>
        </p:txBody>
      </p:sp>
      <p:pic>
        <p:nvPicPr>
          <p:cNvPr id="4" name="Grafik 3">
            <a:extLst>
              <a:ext uri="{FF2B5EF4-FFF2-40B4-BE49-F238E27FC236}">
                <a16:creationId xmlns:a16="http://schemas.microsoft.com/office/drawing/2014/main" id="{4E12C87E-5E60-7D58-6C0D-183131332FE7}"/>
              </a:ext>
            </a:extLst>
          </p:cNvPr>
          <p:cNvPicPr>
            <a:picLocks noChangeAspect="1"/>
          </p:cNvPicPr>
          <p:nvPr/>
        </p:nvPicPr>
        <p:blipFill>
          <a:blip r:embed="rId2"/>
          <a:stretch>
            <a:fillRect/>
          </a:stretch>
        </p:blipFill>
        <p:spPr>
          <a:xfrm>
            <a:off x="677334" y="1447800"/>
            <a:ext cx="3048919" cy="3299287"/>
          </a:xfrm>
          <a:prstGeom prst="rect">
            <a:avLst/>
          </a:prstGeom>
        </p:spPr>
      </p:pic>
      <p:pic>
        <p:nvPicPr>
          <p:cNvPr id="8" name="G2">
            <a:extLst>
              <a:ext uri="{FF2B5EF4-FFF2-40B4-BE49-F238E27FC236}">
                <a16:creationId xmlns:a16="http://schemas.microsoft.com/office/drawing/2014/main" id="{266320D5-BA72-3B83-02AD-58A845029299}"/>
              </a:ext>
            </a:extLst>
          </p:cNvPr>
          <p:cNvPicPr>
            <a:picLocks noChangeAspect="1"/>
          </p:cNvPicPr>
          <p:nvPr/>
        </p:nvPicPr>
        <p:blipFill>
          <a:blip r:embed="rId3"/>
          <a:stretch>
            <a:fillRect/>
          </a:stretch>
        </p:blipFill>
        <p:spPr>
          <a:xfrm>
            <a:off x="3187731" y="2619557"/>
            <a:ext cx="3048919" cy="1415569"/>
          </a:xfrm>
          <a:prstGeom prst="rect">
            <a:avLst/>
          </a:prstGeom>
        </p:spPr>
      </p:pic>
      <p:sp>
        <p:nvSpPr>
          <p:cNvPr id="12" name="5">
            <a:extLst>
              <a:ext uri="{FF2B5EF4-FFF2-40B4-BE49-F238E27FC236}">
                <a16:creationId xmlns:a16="http://schemas.microsoft.com/office/drawing/2014/main" id="{EC6A2C7B-4157-0835-AE94-5CFEE7B02A9C}"/>
              </a:ext>
            </a:extLst>
          </p:cNvPr>
          <p:cNvSpPr>
            <a:spLocks/>
          </p:cNvSpPr>
          <p:nvPr/>
        </p:nvSpPr>
        <p:spPr>
          <a:xfrm>
            <a:off x="2849090" y="4037564"/>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endParaRPr lang="en-DE" dirty="0"/>
          </a:p>
        </p:txBody>
      </p:sp>
      <p:sp>
        <p:nvSpPr>
          <p:cNvPr id="13" name="4">
            <a:extLst>
              <a:ext uri="{FF2B5EF4-FFF2-40B4-BE49-F238E27FC236}">
                <a16:creationId xmlns:a16="http://schemas.microsoft.com/office/drawing/2014/main" id="{536A88FB-CDC3-8B1C-5A5E-0AAA437D4FDF}"/>
              </a:ext>
            </a:extLst>
          </p:cNvPr>
          <p:cNvSpPr>
            <a:spLocks/>
          </p:cNvSpPr>
          <p:nvPr/>
        </p:nvSpPr>
        <p:spPr>
          <a:xfrm>
            <a:off x="2066793" y="3345524"/>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endParaRPr lang="en-DE" dirty="0"/>
          </a:p>
        </p:txBody>
      </p:sp>
      <p:sp>
        <p:nvSpPr>
          <p:cNvPr id="14" name="3">
            <a:extLst>
              <a:ext uri="{FF2B5EF4-FFF2-40B4-BE49-F238E27FC236}">
                <a16:creationId xmlns:a16="http://schemas.microsoft.com/office/drawing/2014/main" id="{25A4F637-4D09-C2FD-8C72-40F16050E81A}"/>
              </a:ext>
            </a:extLst>
          </p:cNvPr>
          <p:cNvSpPr>
            <a:spLocks/>
          </p:cNvSpPr>
          <p:nvPr/>
        </p:nvSpPr>
        <p:spPr>
          <a:xfrm>
            <a:off x="1663272" y="2692443"/>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endParaRPr lang="en-DE" dirty="0"/>
          </a:p>
        </p:txBody>
      </p:sp>
      <p:sp>
        <p:nvSpPr>
          <p:cNvPr id="15" name="2">
            <a:extLst>
              <a:ext uri="{FF2B5EF4-FFF2-40B4-BE49-F238E27FC236}">
                <a16:creationId xmlns:a16="http://schemas.microsoft.com/office/drawing/2014/main" id="{B64C4C92-EDF4-46DB-15B7-89421A99788B}"/>
              </a:ext>
            </a:extLst>
          </p:cNvPr>
          <p:cNvSpPr>
            <a:spLocks/>
          </p:cNvSpPr>
          <p:nvPr/>
        </p:nvSpPr>
        <p:spPr>
          <a:xfrm>
            <a:off x="2899476" y="2349557"/>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endParaRPr lang="en-DE" dirty="0"/>
          </a:p>
        </p:txBody>
      </p:sp>
      <p:sp>
        <p:nvSpPr>
          <p:cNvPr id="16" name="1">
            <a:extLst>
              <a:ext uri="{FF2B5EF4-FFF2-40B4-BE49-F238E27FC236}">
                <a16:creationId xmlns:a16="http://schemas.microsoft.com/office/drawing/2014/main" id="{3AC3316F-A283-94D2-267F-A6CECA1DB8EE}"/>
              </a:ext>
            </a:extLst>
          </p:cNvPr>
          <p:cNvSpPr>
            <a:spLocks/>
          </p:cNvSpPr>
          <p:nvPr/>
        </p:nvSpPr>
        <p:spPr>
          <a:xfrm>
            <a:off x="2255666" y="1943962"/>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endParaRPr lang="en-DE" dirty="0"/>
          </a:p>
        </p:txBody>
      </p:sp>
      <p:sp>
        <p:nvSpPr>
          <p:cNvPr id="17" name="T1">
            <a:extLst>
              <a:ext uri="{FF2B5EF4-FFF2-40B4-BE49-F238E27FC236}">
                <a16:creationId xmlns:a16="http://schemas.microsoft.com/office/drawing/2014/main" id="{9130A643-1F25-1844-2591-F86F4145FA42}"/>
              </a:ext>
            </a:extLst>
          </p:cNvPr>
          <p:cNvSpPr txBox="1">
            <a:spLocks/>
          </p:cNvSpPr>
          <p:nvPr/>
        </p:nvSpPr>
        <p:spPr>
          <a:xfrm>
            <a:off x="6551150" y="1696166"/>
            <a:ext cx="4147846" cy="113877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Um allen Mitgliedern EINEN Ordner mit Inhalt freigeben zu können wählen wir „Standardfreigabe“.</a:t>
            </a:r>
            <a:br>
              <a:rPr lang="de-DE" sz="1700" dirty="0">
                <a:latin typeface="Open Sans" panose="020B0606030504020204" pitchFamily="34" charset="0"/>
                <a:ea typeface="Open Sans" panose="020B0606030504020204" pitchFamily="34" charset="0"/>
                <a:cs typeface="Open Sans" panose="020B0606030504020204" pitchFamily="34" charset="0"/>
              </a:rPr>
            </a:br>
            <a:endParaRPr lang="de-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5">
            <a:extLst>
              <a:ext uri="{FF2B5EF4-FFF2-40B4-BE49-F238E27FC236}">
                <a16:creationId xmlns:a16="http://schemas.microsoft.com/office/drawing/2014/main" id="{15D3C2C6-FC59-572F-9401-261881C21B8E}"/>
              </a:ext>
            </a:extLst>
          </p:cNvPr>
          <p:cNvSpPr txBox="1">
            <a:spLocks/>
          </p:cNvSpPr>
          <p:nvPr/>
        </p:nvSpPr>
        <p:spPr>
          <a:xfrm>
            <a:off x="6551150" y="1710941"/>
            <a:ext cx="4147846" cy="166199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Mithilfe der Spartenauswahl, können Ordner NUR für Mitglieder der eingestellten Sparte freigeben werden. Mitglieder anderer Sparten sehen diesen Ordner nicht.</a:t>
            </a:r>
            <a:br>
              <a:rPr lang="de-DE" sz="1700" dirty="0">
                <a:latin typeface="Open Sans" panose="020B0606030504020204" pitchFamily="34" charset="0"/>
                <a:ea typeface="Open Sans" panose="020B0606030504020204" pitchFamily="34" charset="0"/>
                <a:cs typeface="Open Sans" panose="020B0606030504020204" pitchFamily="34" charset="0"/>
              </a:rPr>
            </a:br>
            <a:endParaRPr lang="de-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4">
            <a:extLst>
              <a:ext uri="{FF2B5EF4-FFF2-40B4-BE49-F238E27FC236}">
                <a16:creationId xmlns:a16="http://schemas.microsoft.com/office/drawing/2014/main" id="{07908C11-AC11-123C-67F5-E604C3119C2D}"/>
              </a:ext>
            </a:extLst>
          </p:cNvPr>
          <p:cNvSpPr txBox="1">
            <a:spLocks/>
          </p:cNvSpPr>
          <p:nvPr/>
        </p:nvSpPr>
        <p:spPr>
          <a:xfrm>
            <a:off x="6551150" y="1711897"/>
            <a:ext cx="4147846" cy="297004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Hier wird die Berechtigung eingestellt, mit der Mitglieder auf diesen Ordner und die darin enthaltenen Dateien Zugreifen dürfen.</a:t>
            </a:r>
          </a:p>
          <a:p>
            <a:r>
              <a:rPr lang="de-DE" sz="1700" b="1" dirty="0">
                <a:latin typeface="Open Sans" panose="020B0606030504020204" pitchFamily="34" charset="0"/>
                <a:ea typeface="Open Sans" panose="020B0606030504020204" pitchFamily="34" charset="0"/>
                <a:cs typeface="Open Sans" panose="020B0606030504020204" pitchFamily="34" charset="0"/>
              </a:rPr>
              <a:t>Lesen:</a:t>
            </a:r>
            <a:r>
              <a:rPr lang="de-DE" sz="1700" dirty="0">
                <a:latin typeface="Open Sans" panose="020B0606030504020204" pitchFamily="34" charset="0"/>
                <a:ea typeface="Open Sans" panose="020B0606030504020204" pitchFamily="34" charset="0"/>
                <a:cs typeface="Open Sans" panose="020B0606030504020204" pitchFamily="34" charset="0"/>
              </a:rPr>
              <a:t> Das Mitglied darf den Ordnerinhalt sehen, KEINE Dateien hochladen und KEINE Dateien ändern</a:t>
            </a:r>
          </a:p>
          <a:p>
            <a:r>
              <a:rPr lang="de-DE" sz="1700" b="1" dirty="0">
                <a:latin typeface="Open Sans" panose="020B0606030504020204" pitchFamily="34" charset="0"/>
                <a:ea typeface="Open Sans" panose="020B0606030504020204" pitchFamily="34" charset="0"/>
                <a:cs typeface="Open Sans" panose="020B0606030504020204" pitchFamily="34" charset="0"/>
              </a:rPr>
              <a:t>Schreiben: </a:t>
            </a:r>
            <a:r>
              <a:rPr lang="de-DE" sz="1700" dirty="0">
                <a:latin typeface="Open Sans" panose="020B0606030504020204" pitchFamily="34" charset="0"/>
                <a:ea typeface="Open Sans" panose="020B0606030504020204" pitchFamily="34" charset="0"/>
                <a:cs typeface="Open Sans" panose="020B0606030504020204" pitchFamily="34" charset="0"/>
              </a:rPr>
              <a:t>Das Mitglied KANN Dateien in diesen Ordner hochladen und DARF Dateien in diesem Ordner ändern.</a:t>
            </a:r>
            <a:br>
              <a:rPr lang="de-DE" sz="1700" dirty="0">
                <a:latin typeface="Open Sans" panose="020B0606030504020204" pitchFamily="34" charset="0"/>
                <a:ea typeface="Open Sans" panose="020B0606030504020204" pitchFamily="34" charset="0"/>
                <a:cs typeface="Open Sans" panose="020B0606030504020204" pitchFamily="34" charset="0"/>
              </a:rPr>
            </a:br>
            <a:endParaRPr lang="de-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3">
            <a:extLst>
              <a:ext uri="{FF2B5EF4-FFF2-40B4-BE49-F238E27FC236}">
                <a16:creationId xmlns:a16="http://schemas.microsoft.com/office/drawing/2014/main" id="{3CA11B60-9FB4-B5C3-7483-6A5C278AD361}"/>
              </a:ext>
            </a:extLst>
          </p:cNvPr>
          <p:cNvSpPr txBox="1">
            <a:spLocks/>
          </p:cNvSpPr>
          <p:nvPr/>
        </p:nvSpPr>
        <p:spPr>
          <a:xfrm>
            <a:off x="6551150" y="1703374"/>
            <a:ext cx="4147846" cy="113877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Mit dem hier eingestellten Freigabenamen, wird der Ordner später in Mitglieder.Online angezeigt.</a:t>
            </a:r>
            <a:br>
              <a:rPr lang="de-DE" sz="1700" dirty="0">
                <a:latin typeface="Open Sans" panose="020B0606030504020204" pitchFamily="34" charset="0"/>
                <a:ea typeface="Open Sans" panose="020B0606030504020204" pitchFamily="34" charset="0"/>
                <a:cs typeface="Open Sans" panose="020B0606030504020204" pitchFamily="34" charset="0"/>
              </a:rPr>
            </a:br>
            <a:endParaRPr lang="de-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2">
            <a:extLst>
              <a:ext uri="{FF2B5EF4-FFF2-40B4-BE49-F238E27FC236}">
                <a16:creationId xmlns:a16="http://schemas.microsoft.com/office/drawing/2014/main" id="{167620FA-4612-5122-A8BE-62DE34A90360}"/>
              </a:ext>
            </a:extLst>
          </p:cNvPr>
          <p:cNvSpPr txBox="1">
            <a:spLocks/>
          </p:cNvSpPr>
          <p:nvPr/>
        </p:nvSpPr>
        <p:spPr>
          <a:xfrm>
            <a:off x="6551150" y="1699770"/>
            <a:ext cx="4147846" cy="192360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Auswahl, welcher Ordner aus dem Bereich der eigenen Dateien den Mitgliedern freigegeben werden soll.</a:t>
            </a:r>
          </a:p>
          <a:p>
            <a:r>
              <a:rPr lang="de-DE" sz="1700" dirty="0">
                <a:latin typeface="Open Sans" panose="020B0606030504020204" pitchFamily="34" charset="0"/>
                <a:ea typeface="Open Sans" panose="020B0606030504020204" pitchFamily="34" charset="0"/>
                <a:cs typeface="Open Sans" panose="020B0606030504020204" pitchFamily="34" charset="0"/>
              </a:rPr>
              <a:t>Es empfiehlt sich den Ordner vorher unter Verein -&gt; Eigene Dateien anzulegen.</a:t>
            </a:r>
            <a:br>
              <a:rPr lang="de-DE" sz="1700" dirty="0">
                <a:latin typeface="Open Sans" panose="020B0606030504020204" pitchFamily="34" charset="0"/>
                <a:ea typeface="Open Sans" panose="020B0606030504020204" pitchFamily="34" charset="0"/>
                <a:cs typeface="Open Sans" panose="020B0606030504020204" pitchFamily="34" charset="0"/>
              </a:rPr>
            </a:br>
            <a:endParaRPr lang="de-DE" sz="17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4" name="G3">
            <a:extLst>
              <a:ext uri="{FF2B5EF4-FFF2-40B4-BE49-F238E27FC236}">
                <a16:creationId xmlns:a16="http://schemas.microsoft.com/office/drawing/2014/main" id="{D4F08294-F832-27D1-B5CB-7EED27BABD62}"/>
              </a:ext>
            </a:extLst>
          </p:cNvPr>
          <p:cNvPicPr>
            <a:picLocks noChangeAspect="1"/>
          </p:cNvPicPr>
          <p:nvPr/>
        </p:nvPicPr>
        <p:blipFill>
          <a:blip r:embed="rId4"/>
          <a:stretch>
            <a:fillRect/>
          </a:stretch>
        </p:blipFill>
        <p:spPr>
          <a:xfrm>
            <a:off x="2829860" y="4564287"/>
            <a:ext cx="4013588" cy="1691826"/>
          </a:xfrm>
          <a:prstGeom prst="rect">
            <a:avLst/>
          </a:prstGeom>
        </p:spPr>
      </p:pic>
      <p:sp>
        <p:nvSpPr>
          <p:cNvPr id="3" name="Textfeld 2">
            <a:hlinkClick r:id="rId5" action="ppaction://hlinksldjump"/>
            <a:extLst>
              <a:ext uri="{FF2B5EF4-FFF2-40B4-BE49-F238E27FC236}">
                <a16:creationId xmlns:a16="http://schemas.microsoft.com/office/drawing/2014/main" id="{D0763749-8D6C-6613-177F-1D753528EB24}"/>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5" name="Kamera 4">
            <a:extLst>
              <a:ext uri="{FF2B5EF4-FFF2-40B4-BE49-F238E27FC236}">
                <a16:creationId xmlns:a16="http://schemas.microsoft.com/office/drawing/2014/main" id="{354FF59B-8D69-8490-2921-7D62D715C3E5}"/>
              </a:ext>
            </a:extLst>
          </p:cNvPr>
          <p:cNvPicPr>
            <a:picLocks noChangeAspect="1"/>
            <a:extLst>
              <a:ext uri="{51228E76-BA90-4043-B771-695A4F85340A}">
                <alf:liveFeedProps xmlns:alf="http://schemas.microsoft.com/office/drawing/2021/livefeed"/>
              </a:ext>
            </a:extLst>
          </p:cNvPicPr>
          <p:nvPr/>
        </p:nvPicPr>
        <p:blipFill>
          <a:blip r:embed="rId6">
            <a:extLst>
              <a:ext uri="{96DAC541-7B7A-43D3-8B79-37D633B846F1}">
                <asvg:svgBlip xmlns:asvg="http://schemas.microsoft.com/office/drawing/2016/SVG/main" r:embed="rId7"/>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52915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3"/>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12"/>
                  </p:tgtEl>
                </p:cond>
              </p:nextCondLst>
            </p:seq>
          </p:childTnLst>
        </p:cTn>
      </p:par>
    </p:tnLst>
    <p:bldLst>
      <p:bldP spid="17" grpId="0" animBg="1"/>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2C32D33-2C03-8044-B400-D544EB35229E}"/>
              </a:ext>
            </a:extLst>
          </p:cNvPr>
          <p:cNvPicPr>
            <a:picLocks noChangeAspect="1"/>
          </p:cNvPicPr>
          <p:nvPr/>
        </p:nvPicPr>
        <p:blipFill>
          <a:blip r:embed="rId2"/>
          <a:stretch>
            <a:fillRect/>
          </a:stretch>
        </p:blipFill>
        <p:spPr>
          <a:xfrm>
            <a:off x="677334" y="1601513"/>
            <a:ext cx="2852609" cy="3136854"/>
          </a:xfrm>
          <a:prstGeom prst="rect">
            <a:avLst/>
          </a:prstGeom>
        </p:spPr>
      </p:pic>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Eigene Dateien </a:t>
            </a:r>
            <a:r>
              <a:rPr lang="de-DE" dirty="0" err="1">
                <a:solidFill>
                  <a:srgbClr val="0F70B7"/>
                </a:solidFill>
                <a:latin typeface="Open Sans" panose="020B0606030504020204" pitchFamily="34" charset="0"/>
                <a:ea typeface="Open Sans" panose="020B0606030504020204" pitchFamily="34" charset="0"/>
                <a:cs typeface="Open Sans" panose="020B0606030504020204" pitchFamily="34" charset="0"/>
              </a:rPr>
              <a:t>Mitgliederspez</a:t>
            </a:r>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 Freigabe</a:t>
            </a:r>
          </a:p>
        </p:txBody>
      </p:sp>
      <p:sp>
        <p:nvSpPr>
          <p:cNvPr id="13" name="4">
            <a:extLst>
              <a:ext uri="{FF2B5EF4-FFF2-40B4-BE49-F238E27FC236}">
                <a16:creationId xmlns:a16="http://schemas.microsoft.com/office/drawing/2014/main" id="{536A88FB-CDC3-8B1C-5A5E-0AAA437D4FDF}"/>
              </a:ext>
            </a:extLst>
          </p:cNvPr>
          <p:cNvSpPr>
            <a:spLocks/>
          </p:cNvSpPr>
          <p:nvPr/>
        </p:nvSpPr>
        <p:spPr>
          <a:xfrm>
            <a:off x="2660441" y="1722091"/>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endParaRPr lang="en-DE" dirty="0"/>
          </a:p>
        </p:txBody>
      </p:sp>
      <p:sp>
        <p:nvSpPr>
          <p:cNvPr id="14" name="3">
            <a:extLst>
              <a:ext uri="{FF2B5EF4-FFF2-40B4-BE49-F238E27FC236}">
                <a16:creationId xmlns:a16="http://schemas.microsoft.com/office/drawing/2014/main" id="{25A4F637-4D09-C2FD-8C72-40F16050E81A}"/>
              </a:ext>
            </a:extLst>
          </p:cNvPr>
          <p:cNvSpPr>
            <a:spLocks/>
          </p:cNvSpPr>
          <p:nvPr/>
        </p:nvSpPr>
        <p:spPr>
          <a:xfrm>
            <a:off x="2103638" y="3353374"/>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endParaRPr lang="en-DE" dirty="0"/>
          </a:p>
        </p:txBody>
      </p:sp>
      <p:sp>
        <p:nvSpPr>
          <p:cNvPr id="15" name="2">
            <a:extLst>
              <a:ext uri="{FF2B5EF4-FFF2-40B4-BE49-F238E27FC236}">
                <a16:creationId xmlns:a16="http://schemas.microsoft.com/office/drawing/2014/main" id="{B64C4C92-EDF4-46DB-15B7-89421A99788B}"/>
              </a:ext>
            </a:extLst>
          </p:cNvPr>
          <p:cNvSpPr>
            <a:spLocks/>
          </p:cNvSpPr>
          <p:nvPr/>
        </p:nvSpPr>
        <p:spPr>
          <a:xfrm>
            <a:off x="1616150" y="2771490"/>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endParaRPr lang="en-DE" dirty="0"/>
          </a:p>
        </p:txBody>
      </p:sp>
      <p:sp>
        <p:nvSpPr>
          <p:cNvPr id="16" name="1">
            <a:extLst>
              <a:ext uri="{FF2B5EF4-FFF2-40B4-BE49-F238E27FC236}">
                <a16:creationId xmlns:a16="http://schemas.microsoft.com/office/drawing/2014/main" id="{3AC3316F-A283-94D2-267F-A6CECA1DB8EE}"/>
              </a:ext>
            </a:extLst>
          </p:cNvPr>
          <p:cNvSpPr>
            <a:spLocks/>
          </p:cNvSpPr>
          <p:nvPr/>
        </p:nvSpPr>
        <p:spPr>
          <a:xfrm>
            <a:off x="2390441" y="2112668"/>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endParaRPr lang="en-DE" dirty="0"/>
          </a:p>
        </p:txBody>
      </p:sp>
      <p:sp>
        <p:nvSpPr>
          <p:cNvPr id="17" name="T1">
            <a:extLst>
              <a:ext uri="{FF2B5EF4-FFF2-40B4-BE49-F238E27FC236}">
                <a16:creationId xmlns:a16="http://schemas.microsoft.com/office/drawing/2014/main" id="{9130A643-1F25-1844-2591-F86F4145FA42}"/>
              </a:ext>
            </a:extLst>
          </p:cNvPr>
          <p:cNvSpPr txBox="1">
            <a:spLocks/>
          </p:cNvSpPr>
          <p:nvPr/>
        </p:nvSpPr>
        <p:spPr>
          <a:xfrm>
            <a:off x="6551150" y="1696166"/>
            <a:ext cx="4147846" cy="453970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Der Freigabetyp wird auf Mitgliederspezifische Freigabe eingestellt, um jedem Benutzer einen Ordner in seinem Benutzerverzeichnis freizugeben. Mit dieser Freigabeart, können Benutzer Dateien mit dem Verein austauschen, ohne dass andere Mitglieder diese Dateien sehen können. Die Freigabeart eignet sich hervorragend als Postfach zur Abgabe von ausgefüllten Formularen oder Listen z. B. Übungsleiterabrechnung oder Kilometerlisten. Werden Ordner nur lesend freigeben, kann das Mitglied auf einen Ordner zugreifen, Dateien in diesem Ordner aber nicht verändern </a:t>
            </a:r>
            <a:br>
              <a:rPr lang="de-DE" sz="1700" dirty="0">
                <a:latin typeface="Open Sans" panose="020B0606030504020204" pitchFamily="34" charset="0"/>
                <a:ea typeface="Open Sans" panose="020B0606030504020204" pitchFamily="34" charset="0"/>
                <a:cs typeface="Open Sans" panose="020B0606030504020204" pitchFamily="34" charset="0"/>
              </a:rPr>
            </a:br>
            <a:r>
              <a:rPr lang="de-DE" sz="1700" dirty="0">
                <a:latin typeface="Open Sans" panose="020B0606030504020204" pitchFamily="34" charset="0"/>
                <a:ea typeface="Open Sans" panose="020B0606030504020204" pitchFamily="34" charset="0"/>
                <a:cs typeface="Open Sans" panose="020B0606030504020204" pitchFamily="34" charset="0"/>
              </a:rPr>
              <a:t>z. B. abgerechnete ÜL Listen</a:t>
            </a:r>
          </a:p>
        </p:txBody>
      </p:sp>
      <p:sp>
        <p:nvSpPr>
          <p:cNvPr id="20" name="T4">
            <a:extLst>
              <a:ext uri="{FF2B5EF4-FFF2-40B4-BE49-F238E27FC236}">
                <a16:creationId xmlns:a16="http://schemas.microsoft.com/office/drawing/2014/main" id="{07908C11-AC11-123C-67F5-E604C3119C2D}"/>
              </a:ext>
            </a:extLst>
          </p:cNvPr>
          <p:cNvSpPr txBox="1">
            <a:spLocks/>
          </p:cNvSpPr>
          <p:nvPr/>
        </p:nvSpPr>
        <p:spPr>
          <a:xfrm>
            <a:off x="5007077" y="1711897"/>
            <a:ext cx="5722375" cy="218521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Mit den Benachrichtigungseinstellungen stellen wir ein, ob und mit welchem Text ein Mitglied per Mail angeschrieben wird, wenn der Verein eine Datei in einen privaten Ordner des Mitglieds ablegt. Genauso können auszuwählende Benutzer benachrichtigt werden, wenn Mitglieder für den Verein hochladen und damit „abgeben“.</a:t>
            </a:r>
            <a:br>
              <a:rPr lang="de-DE" sz="1700" dirty="0">
                <a:latin typeface="Open Sans" panose="020B0606030504020204" pitchFamily="34" charset="0"/>
                <a:ea typeface="Open Sans" panose="020B0606030504020204" pitchFamily="34" charset="0"/>
                <a:cs typeface="Open Sans" panose="020B0606030504020204" pitchFamily="34" charset="0"/>
              </a:rPr>
            </a:br>
            <a:endParaRPr lang="de-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3">
            <a:extLst>
              <a:ext uri="{FF2B5EF4-FFF2-40B4-BE49-F238E27FC236}">
                <a16:creationId xmlns:a16="http://schemas.microsoft.com/office/drawing/2014/main" id="{3CA11B60-9FB4-B5C3-7483-6A5C278AD361}"/>
              </a:ext>
            </a:extLst>
          </p:cNvPr>
          <p:cNvSpPr txBox="1">
            <a:spLocks/>
          </p:cNvSpPr>
          <p:nvPr/>
        </p:nvSpPr>
        <p:spPr>
          <a:xfrm>
            <a:off x="6551150" y="1703374"/>
            <a:ext cx="4147846" cy="1923604"/>
          </a:xfrm>
          <a:prstGeom prst="rect">
            <a:avLst/>
          </a:prstGeom>
          <a:solidFill>
            <a:schemeClr val="bg1"/>
          </a:solidFill>
          <a:ln w="15875">
            <a:solidFill>
              <a:srgbClr val="FF0000"/>
            </a:solidFill>
          </a:ln>
        </p:spPr>
        <p:txBody>
          <a:bodyPr wrap="square" rtlCol="0">
            <a:spAutoFit/>
          </a:bodyPr>
          <a:lstStyle/>
          <a:p>
            <a:r>
              <a:rPr lang="de-DE" sz="1700" b="1" dirty="0">
                <a:latin typeface="Open Sans" panose="020B0606030504020204" pitchFamily="34" charset="0"/>
                <a:ea typeface="Open Sans" panose="020B0606030504020204" pitchFamily="34" charset="0"/>
                <a:cs typeface="Open Sans" panose="020B0606030504020204" pitchFamily="34" charset="0"/>
              </a:rPr>
              <a:t>Lesen: </a:t>
            </a:r>
            <a:r>
              <a:rPr lang="de-DE" sz="1700" dirty="0">
                <a:latin typeface="Open Sans" panose="020B0606030504020204" pitchFamily="34" charset="0"/>
                <a:ea typeface="Open Sans" panose="020B0606030504020204" pitchFamily="34" charset="0"/>
                <a:cs typeface="Open Sans" panose="020B0606030504020204" pitchFamily="34" charset="0"/>
              </a:rPr>
              <a:t>Das Mitglied kann Dateien ansehen, herunterladen aber nicht verändern oder hochladen.</a:t>
            </a:r>
          </a:p>
          <a:p>
            <a:r>
              <a:rPr lang="de-DE" sz="1700" b="1" dirty="0">
                <a:latin typeface="Open Sans" panose="020B0606030504020204" pitchFamily="34" charset="0"/>
                <a:ea typeface="Open Sans" panose="020B0606030504020204" pitchFamily="34" charset="0"/>
                <a:cs typeface="Open Sans" panose="020B0606030504020204" pitchFamily="34" charset="0"/>
              </a:rPr>
              <a:t>Schreiben: </a:t>
            </a:r>
            <a:r>
              <a:rPr lang="de-DE" sz="1700" dirty="0">
                <a:latin typeface="Open Sans" panose="020B0606030504020204" pitchFamily="34" charset="0"/>
                <a:ea typeface="Open Sans" panose="020B0606030504020204" pitchFamily="34" charset="0"/>
                <a:cs typeface="Open Sans" panose="020B0606030504020204" pitchFamily="34" charset="0"/>
              </a:rPr>
              <a:t>Das Mitglied kann Dateien herunterladen, ändern und wieder hochladen.</a:t>
            </a:r>
            <a:br>
              <a:rPr lang="de-DE" sz="1700" dirty="0">
                <a:latin typeface="Open Sans" panose="020B0606030504020204" pitchFamily="34" charset="0"/>
                <a:ea typeface="Open Sans" panose="020B0606030504020204" pitchFamily="34" charset="0"/>
                <a:cs typeface="Open Sans" panose="020B0606030504020204" pitchFamily="34" charset="0"/>
              </a:rPr>
            </a:br>
            <a:endParaRPr lang="de-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2">
            <a:extLst>
              <a:ext uri="{FF2B5EF4-FFF2-40B4-BE49-F238E27FC236}">
                <a16:creationId xmlns:a16="http://schemas.microsoft.com/office/drawing/2014/main" id="{167620FA-4612-5122-A8BE-62DE34A90360}"/>
              </a:ext>
            </a:extLst>
          </p:cNvPr>
          <p:cNvSpPr txBox="1">
            <a:spLocks/>
          </p:cNvSpPr>
          <p:nvPr/>
        </p:nvSpPr>
        <p:spPr>
          <a:xfrm>
            <a:off x="6551150" y="1699770"/>
            <a:ext cx="4147846" cy="166199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Wir stellen einen Freigabenamen ein, nach dem Speicher, wird ein Ordner mit diesem Namen im entsprechenden Mitgliederordner angelegt. Diesen Ordner gibt es also in JEDEM Mitgliederordner.</a:t>
            </a:r>
          </a:p>
        </p:txBody>
      </p:sp>
      <p:sp>
        <p:nvSpPr>
          <p:cNvPr id="3" name="Textfeld 2">
            <a:hlinkClick r:id="rId3" action="ppaction://hlinksldjump"/>
            <a:extLst>
              <a:ext uri="{FF2B5EF4-FFF2-40B4-BE49-F238E27FC236}">
                <a16:creationId xmlns:a16="http://schemas.microsoft.com/office/drawing/2014/main" id="{3E7C5D44-ACD7-2AE0-250A-D981500B1024}"/>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spTree>
    <p:extLst>
      <p:ext uri="{BB962C8B-B14F-4D97-AF65-F5344CB8AC3E}">
        <p14:creationId xmlns:p14="http://schemas.microsoft.com/office/powerpoint/2010/main" val="366061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nextCondLst>
                <p:cond evt="onClick" delay="0">
                  <p:tgtEl>
                    <p:spTgt spid="15"/>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3"/>
                  </p:tgtEl>
                </p:cond>
              </p:nextCondLst>
            </p:seq>
          </p:childTnLst>
        </p:cTn>
      </p:par>
    </p:tnLst>
    <p:bldLst>
      <p:bldP spid="17"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5F498B0-8AE1-BBB3-E502-AA5ADA6641E0}"/>
              </a:ext>
            </a:extLst>
          </p:cNvPr>
          <p:cNvPicPr>
            <a:picLocks noChangeAspect="1"/>
          </p:cNvPicPr>
          <p:nvPr/>
        </p:nvPicPr>
        <p:blipFill>
          <a:blip r:embed="rId2"/>
          <a:stretch>
            <a:fillRect/>
          </a:stretch>
        </p:blipFill>
        <p:spPr>
          <a:xfrm>
            <a:off x="677334" y="1447800"/>
            <a:ext cx="3090340" cy="3382297"/>
          </a:xfrm>
          <a:prstGeom prst="rect">
            <a:avLst/>
          </a:prstGeom>
        </p:spPr>
      </p:pic>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Eigene Dateien Mitgliederdokumente</a:t>
            </a:r>
          </a:p>
        </p:txBody>
      </p:sp>
      <p:sp>
        <p:nvSpPr>
          <p:cNvPr id="13" name="4">
            <a:extLst>
              <a:ext uri="{FF2B5EF4-FFF2-40B4-BE49-F238E27FC236}">
                <a16:creationId xmlns:a16="http://schemas.microsoft.com/office/drawing/2014/main" id="{536A88FB-CDC3-8B1C-5A5E-0AAA437D4FDF}"/>
              </a:ext>
            </a:extLst>
          </p:cNvPr>
          <p:cNvSpPr>
            <a:spLocks/>
          </p:cNvSpPr>
          <p:nvPr/>
        </p:nvSpPr>
        <p:spPr>
          <a:xfrm>
            <a:off x="2822673" y="1576897"/>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endParaRPr lang="en-DE" dirty="0"/>
          </a:p>
        </p:txBody>
      </p:sp>
      <p:sp>
        <p:nvSpPr>
          <p:cNvPr id="14" name="3">
            <a:extLst>
              <a:ext uri="{FF2B5EF4-FFF2-40B4-BE49-F238E27FC236}">
                <a16:creationId xmlns:a16="http://schemas.microsoft.com/office/drawing/2014/main" id="{25A4F637-4D09-C2FD-8C72-40F16050E81A}"/>
              </a:ext>
            </a:extLst>
          </p:cNvPr>
          <p:cNvSpPr>
            <a:spLocks/>
          </p:cNvSpPr>
          <p:nvPr/>
        </p:nvSpPr>
        <p:spPr>
          <a:xfrm>
            <a:off x="2103638" y="3353374"/>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endParaRPr lang="en-DE" dirty="0"/>
          </a:p>
        </p:txBody>
      </p:sp>
      <p:sp>
        <p:nvSpPr>
          <p:cNvPr id="15" name="2">
            <a:extLst>
              <a:ext uri="{FF2B5EF4-FFF2-40B4-BE49-F238E27FC236}">
                <a16:creationId xmlns:a16="http://schemas.microsoft.com/office/drawing/2014/main" id="{B64C4C92-EDF4-46DB-15B7-89421A99788B}"/>
              </a:ext>
            </a:extLst>
          </p:cNvPr>
          <p:cNvSpPr>
            <a:spLocks/>
          </p:cNvSpPr>
          <p:nvPr/>
        </p:nvSpPr>
        <p:spPr>
          <a:xfrm>
            <a:off x="1616150" y="2771490"/>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endParaRPr lang="en-DE" dirty="0"/>
          </a:p>
        </p:txBody>
      </p:sp>
      <p:sp>
        <p:nvSpPr>
          <p:cNvPr id="16" name="1">
            <a:extLst>
              <a:ext uri="{FF2B5EF4-FFF2-40B4-BE49-F238E27FC236}">
                <a16:creationId xmlns:a16="http://schemas.microsoft.com/office/drawing/2014/main" id="{3AC3316F-A283-94D2-267F-A6CECA1DB8EE}"/>
              </a:ext>
            </a:extLst>
          </p:cNvPr>
          <p:cNvSpPr>
            <a:spLocks/>
          </p:cNvSpPr>
          <p:nvPr/>
        </p:nvSpPr>
        <p:spPr>
          <a:xfrm>
            <a:off x="2390441" y="2112668"/>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endParaRPr lang="en-DE" dirty="0"/>
          </a:p>
        </p:txBody>
      </p:sp>
      <p:sp>
        <p:nvSpPr>
          <p:cNvPr id="17" name="T1">
            <a:extLst>
              <a:ext uri="{FF2B5EF4-FFF2-40B4-BE49-F238E27FC236}">
                <a16:creationId xmlns:a16="http://schemas.microsoft.com/office/drawing/2014/main" id="{9130A643-1F25-1844-2591-F86F4145FA42}"/>
              </a:ext>
            </a:extLst>
          </p:cNvPr>
          <p:cNvSpPr txBox="1">
            <a:spLocks/>
          </p:cNvSpPr>
          <p:nvPr/>
        </p:nvSpPr>
        <p:spPr>
          <a:xfrm>
            <a:off x="6551150" y="1696166"/>
            <a:ext cx="4147846" cy="427809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Der Freigabetyp wird auf Mitgliederdokumente eingestellt, um den Mitgliedern Dokumente bereitstellen zu können, die direkt in Netxp-Verein erstellt wurden. So können beispielsweise Einladungen zur Hauptversammlung den Mitgliedern zum Download angeboten werden, ohne die Briefe drucken und versenden zu müssen. Mit der Benachrichtigungsfunktion werden die Mitglieder über das Bereitstellen des Dokumentes entsprechend informiert. Dies geschieht ohne einen weiteren Arbeitsschritt und spart so noch mehr Zeit.</a:t>
            </a:r>
          </a:p>
        </p:txBody>
      </p:sp>
      <p:sp>
        <p:nvSpPr>
          <p:cNvPr id="20" name="T4">
            <a:extLst>
              <a:ext uri="{FF2B5EF4-FFF2-40B4-BE49-F238E27FC236}">
                <a16:creationId xmlns:a16="http://schemas.microsoft.com/office/drawing/2014/main" id="{07908C11-AC11-123C-67F5-E604C3119C2D}"/>
              </a:ext>
            </a:extLst>
          </p:cNvPr>
          <p:cNvSpPr txBox="1">
            <a:spLocks/>
          </p:cNvSpPr>
          <p:nvPr/>
        </p:nvSpPr>
        <p:spPr>
          <a:xfrm>
            <a:off x="5007077" y="1711897"/>
            <a:ext cx="5722375" cy="323165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Mit den Benachrichtigungseinstellungen stellen wir ein, ob und mit welchem Text ein Mitglied per Mail angeschrieben wird, wenn der Verein eine Datei des vorher ausgewählten Typs erstellt und in der Dokumentenverwaltung ablegt. Dokumente in der Dokumentenverwaltung werden alle 30 Minuten mit den eingestellten Benachrichtigungseinstellungen dem Mitglied mitgeteilt. Dieser Freigabetyp eignet sich beispielsweise, für die schnelle und einfache Einladung zur Mitgliederversammlung. In der Dokumentenverwaltung werden Downloads der Dateien mitangezeigt ;-)</a:t>
            </a:r>
          </a:p>
        </p:txBody>
      </p:sp>
      <p:sp>
        <p:nvSpPr>
          <p:cNvPr id="21" name="T3">
            <a:extLst>
              <a:ext uri="{FF2B5EF4-FFF2-40B4-BE49-F238E27FC236}">
                <a16:creationId xmlns:a16="http://schemas.microsoft.com/office/drawing/2014/main" id="{3CA11B60-9FB4-B5C3-7483-6A5C278AD361}"/>
              </a:ext>
            </a:extLst>
          </p:cNvPr>
          <p:cNvSpPr txBox="1">
            <a:spLocks/>
          </p:cNvSpPr>
          <p:nvPr/>
        </p:nvSpPr>
        <p:spPr>
          <a:xfrm>
            <a:off x="6551150" y="1703374"/>
            <a:ext cx="4147846" cy="4278094"/>
          </a:xfrm>
          <a:prstGeom prst="rect">
            <a:avLst/>
          </a:prstGeom>
          <a:solidFill>
            <a:schemeClr val="bg1"/>
          </a:solidFill>
          <a:ln w="15875">
            <a:solidFill>
              <a:srgbClr val="FF0000"/>
            </a:solidFill>
          </a:ln>
        </p:spPr>
        <p:txBody>
          <a:bodyPr wrap="square" rtlCol="0">
            <a:spAutoFit/>
          </a:bodyPr>
          <a:lstStyle/>
          <a:p>
            <a:r>
              <a:rPr lang="de-DE" sz="1700" b="1" dirty="0">
                <a:latin typeface="Open Sans" panose="020B0606030504020204" pitchFamily="34" charset="0"/>
                <a:ea typeface="Open Sans" panose="020B0606030504020204" pitchFamily="34" charset="0"/>
                <a:cs typeface="Open Sans" panose="020B0606030504020204" pitchFamily="34" charset="0"/>
              </a:rPr>
              <a:t>Rechnungen: </a:t>
            </a:r>
            <a:r>
              <a:rPr lang="de-DE" sz="1700" dirty="0">
                <a:latin typeface="Open Sans" panose="020B0606030504020204" pitchFamily="34" charset="0"/>
                <a:ea typeface="Open Sans" panose="020B0606030504020204" pitchFamily="34" charset="0"/>
                <a:cs typeface="Open Sans" panose="020B0606030504020204" pitchFamily="34" charset="0"/>
              </a:rPr>
              <a:t>Nachdem in Netxp-Verein Rechnungen erstellt wurden, werden diese dem Mitglied hier zum Download angeboten.</a:t>
            </a:r>
            <a:endParaRPr lang="de-DE" sz="1700" b="1" dirty="0">
              <a:latin typeface="Open Sans" panose="020B0606030504020204" pitchFamily="34" charset="0"/>
              <a:ea typeface="Open Sans" panose="020B0606030504020204" pitchFamily="34" charset="0"/>
              <a:cs typeface="Open Sans" panose="020B0606030504020204" pitchFamily="34" charset="0"/>
            </a:endParaRPr>
          </a:p>
          <a:p>
            <a:r>
              <a:rPr lang="de-DE" sz="1700" b="1" dirty="0">
                <a:latin typeface="Open Sans" panose="020B0606030504020204" pitchFamily="34" charset="0"/>
                <a:ea typeface="Open Sans" panose="020B0606030504020204" pitchFamily="34" charset="0"/>
                <a:cs typeface="Open Sans" panose="020B0606030504020204" pitchFamily="34" charset="0"/>
              </a:rPr>
              <a:t>Briefe: </a:t>
            </a:r>
            <a:r>
              <a:rPr lang="de-DE" sz="1700" dirty="0">
                <a:latin typeface="Open Sans" panose="020B0606030504020204" pitchFamily="34" charset="0"/>
                <a:ea typeface="Open Sans" panose="020B0606030504020204" pitchFamily="34" charset="0"/>
                <a:cs typeface="Open Sans" panose="020B0606030504020204" pitchFamily="34" charset="0"/>
              </a:rPr>
              <a:t>Mitgliederbriefe und Serienbriefe des Mitglieds</a:t>
            </a:r>
          </a:p>
          <a:p>
            <a:r>
              <a:rPr lang="de-DE" sz="1700" b="1" dirty="0">
                <a:latin typeface="Open Sans" panose="020B0606030504020204" pitchFamily="34" charset="0"/>
                <a:ea typeface="Open Sans" panose="020B0606030504020204" pitchFamily="34" charset="0"/>
                <a:cs typeface="Open Sans" panose="020B0606030504020204" pitchFamily="34" charset="0"/>
              </a:rPr>
              <a:t>Spendenquittungen: </a:t>
            </a:r>
            <a:r>
              <a:rPr lang="de-DE" sz="1700" dirty="0">
                <a:latin typeface="Open Sans" panose="020B0606030504020204" pitchFamily="34" charset="0"/>
                <a:ea typeface="Open Sans" panose="020B0606030504020204" pitchFamily="34" charset="0"/>
                <a:cs typeface="Open Sans" panose="020B0606030504020204" pitchFamily="34" charset="0"/>
              </a:rPr>
              <a:t>Hier werden dem Mitglied Spendenquittungen, die ihm zugeordnet wurden, direkt nach der Erstellung in Netxp-Verein angezeigt und zum Download angeboten. Dies gilt als „elektronische Zustellung“ und muss mit einem formlosen Brief dem zuständigen Finanzamt einmalig angezeigt werden.</a:t>
            </a:r>
            <a:br>
              <a:rPr lang="de-DE" sz="1700" dirty="0">
                <a:latin typeface="Open Sans" panose="020B0606030504020204" pitchFamily="34" charset="0"/>
                <a:ea typeface="Open Sans" panose="020B0606030504020204" pitchFamily="34" charset="0"/>
                <a:cs typeface="Open Sans" panose="020B0606030504020204" pitchFamily="34" charset="0"/>
              </a:rPr>
            </a:br>
            <a:endParaRPr lang="de-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2">
            <a:extLst>
              <a:ext uri="{FF2B5EF4-FFF2-40B4-BE49-F238E27FC236}">
                <a16:creationId xmlns:a16="http://schemas.microsoft.com/office/drawing/2014/main" id="{167620FA-4612-5122-A8BE-62DE34A90360}"/>
              </a:ext>
            </a:extLst>
          </p:cNvPr>
          <p:cNvSpPr txBox="1">
            <a:spLocks/>
          </p:cNvSpPr>
          <p:nvPr/>
        </p:nvSpPr>
        <p:spPr>
          <a:xfrm>
            <a:off x="6278304" y="1678883"/>
            <a:ext cx="4297545" cy="192360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Der Ordnername, den die Mitglieder im Bereich der eigenen Dateien sehen. Ein Ordner dieses Namens wird aber NICHT im Mitgliederordner angelegt, die Mitglieder greifen auf die Dokumente in der Dokumentenverwaltung in </a:t>
            </a:r>
            <a:br>
              <a:rPr lang="de-DE" sz="1700" dirty="0">
                <a:latin typeface="Open Sans" panose="020B0606030504020204" pitchFamily="34" charset="0"/>
                <a:ea typeface="Open Sans" panose="020B0606030504020204" pitchFamily="34" charset="0"/>
                <a:cs typeface="Open Sans" panose="020B0606030504020204" pitchFamily="34" charset="0"/>
              </a:rPr>
            </a:br>
            <a:r>
              <a:rPr lang="de-DE" sz="1700" dirty="0">
                <a:latin typeface="Open Sans" panose="020B0606030504020204" pitchFamily="34" charset="0"/>
                <a:ea typeface="Open Sans" panose="020B0606030504020204" pitchFamily="34" charset="0"/>
                <a:cs typeface="Open Sans" panose="020B0606030504020204" pitchFamily="34" charset="0"/>
              </a:rPr>
              <a:t>Netxp-Verein zu. </a:t>
            </a:r>
          </a:p>
        </p:txBody>
      </p:sp>
      <p:sp>
        <p:nvSpPr>
          <p:cNvPr id="3" name="Textfeld 2">
            <a:hlinkClick r:id="rId3" action="ppaction://hlinksldjump"/>
            <a:extLst>
              <a:ext uri="{FF2B5EF4-FFF2-40B4-BE49-F238E27FC236}">
                <a16:creationId xmlns:a16="http://schemas.microsoft.com/office/drawing/2014/main" id="{EDDAC541-A1BA-325E-E3D6-6B4BF063F27A}"/>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spTree>
    <p:extLst>
      <p:ext uri="{BB962C8B-B14F-4D97-AF65-F5344CB8AC3E}">
        <p14:creationId xmlns:p14="http://schemas.microsoft.com/office/powerpoint/2010/main" val="231742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nextCondLst>
                <p:cond evt="onClick" delay="0">
                  <p:tgtEl>
                    <p:spTgt spid="15"/>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3"/>
                  </p:tgtEl>
                </p:cond>
              </p:nextCondLst>
            </p:seq>
          </p:childTnLst>
        </p:cTn>
      </p:par>
    </p:tnLst>
    <p:bldLst>
      <p:bldP spid="17"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Übersicht</a:t>
            </a:r>
            <a:endParaRPr lang="en-DE" dirty="0">
              <a:solidFill>
                <a:srgbClr val="0F70B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Inhaltsplatzhalter 2">
            <a:extLst>
              <a:ext uri="{FF2B5EF4-FFF2-40B4-BE49-F238E27FC236}">
                <a16:creationId xmlns:a16="http://schemas.microsoft.com/office/drawing/2014/main" id="{D06FE45A-C5ED-E1D4-BB91-7AC3E51F42F8}"/>
              </a:ext>
            </a:extLst>
          </p:cNvPr>
          <p:cNvSpPr>
            <a:spLocks noGrp="1"/>
          </p:cNvSpPr>
          <p:nvPr>
            <p:ph idx="1"/>
          </p:nvPr>
        </p:nvSpPr>
        <p:spPr>
          <a:xfrm>
            <a:off x="677333" y="1800000"/>
            <a:ext cx="8746885" cy="4099355"/>
          </a:xfrm>
        </p:spPr>
        <p:txBody>
          <a:bodyPr>
            <a:normAutofit/>
          </a:bodyPr>
          <a:lstStyle/>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Mitglieder.Online Grundprinzip</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Netxp-Benutzer für die Verwendung freischalten</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Mitglieder.Online Administration</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Bestandsmitglieder zur Verwendung von Mitglieder.Online einladen</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Änderungen auf der Vereinshomepage vornehmen</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Mitglieder.Online Zugänge verwalten</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Registrierungs- und Änderungsvorschläge bearbeiten</a:t>
            </a:r>
          </a:p>
          <a:p>
            <a:pPr marL="0" indent="0">
              <a:spcBef>
                <a:spcPts val="1800"/>
              </a:spcBef>
              <a:buClr>
                <a:srgbClr val="0F70B7"/>
              </a:buClr>
              <a:buNone/>
            </a:pPr>
            <a:endParaRPr lang="en-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hteck 4">
            <a:hlinkClick r:id="rId2" action="ppaction://hlinksldjump"/>
            <a:extLst>
              <a:ext uri="{FF2B5EF4-FFF2-40B4-BE49-F238E27FC236}">
                <a16:creationId xmlns:a16="http://schemas.microsoft.com/office/drawing/2014/main" id="{D6D81DF1-A0CF-F75E-1247-47476B4CB26F}"/>
              </a:ext>
            </a:extLst>
          </p:cNvPr>
          <p:cNvSpPr/>
          <p:nvPr/>
        </p:nvSpPr>
        <p:spPr>
          <a:xfrm>
            <a:off x="1032387" y="1800000"/>
            <a:ext cx="3812458" cy="412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Rechteck 5">
            <a:hlinkClick r:id="rId3" action="ppaction://hlinksldjump"/>
            <a:extLst>
              <a:ext uri="{FF2B5EF4-FFF2-40B4-BE49-F238E27FC236}">
                <a16:creationId xmlns:a16="http://schemas.microsoft.com/office/drawing/2014/main" id="{5AC94766-1434-C00B-EA4F-6B7F792B87C1}"/>
              </a:ext>
            </a:extLst>
          </p:cNvPr>
          <p:cNvSpPr/>
          <p:nvPr/>
        </p:nvSpPr>
        <p:spPr>
          <a:xfrm>
            <a:off x="1032387" y="2304600"/>
            <a:ext cx="6098458" cy="412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6">
            <a:hlinkClick r:id="rId4" action="ppaction://hlinksldjump"/>
            <a:extLst>
              <a:ext uri="{FF2B5EF4-FFF2-40B4-BE49-F238E27FC236}">
                <a16:creationId xmlns:a16="http://schemas.microsoft.com/office/drawing/2014/main" id="{52C8C0F8-E868-F3F9-C3CA-E7AA6001D1A6}"/>
              </a:ext>
            </a:extLst>
          </p:cNvPr>
          <p:cNvSpPr/>
          <p:nvPr/>
        </p:nvSpPr>
        <p:spPr>
          <a:xfrm>
            <a:off x="1032387" y="2832919"/>
            <a:ext cx="3982065" cy="412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hteck 7">
            <a:hlinkClick r:id="rId5" action="ppaction://hlinksldjump"/>
            <a:extLst>
              <a:ext uri="{FF2B5EF4-FFF2-40B4-BE49-F238E27FC236}">
                <a16:creationId xmlns:a16="http://schemas.microsoft.com/office/drawing/2014/main" id="{20493FDE-B0BE-3D3E-87D9-6CEF1511D8EF}"/>
              </a:ext>
            </a:extLst>
          </p:cNvPr>
          <p:cNvSpPr/>
          <p:nvPr/>
        </p:nvSpPr>
        <p:spPr>
          <a:xfrm>
            <a:off x="1068710" y="3361238"/>
            <a:ext cx="8090038" cy="412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hteck 8">
            <a:hlinkClick r:id="rId6" action="ppaction://hlinksldjump"/>
            <a:extLst>
              <a:ext uri="{FF2B5EF4-FFF2-40B4-BE49-F238E27FC236}">
                <a16:creationId xmlns:a16="http://schemas.microsoft.com/office/drawing/2014/main" id="{BEA0B43F-69C4-E981-6BE0-8132DCE07629}"/>
              </a:ext>
            </a:extLst>
          </p:cNvPr>
          <p:cNvSpPr/>
          <p:nvPr/>
        </p:nvSpPr>
        <p:spPr>
          <a:xfrm>
            <a:off x="1022007" y="3941956"/>
            <a:ext cx="6234199" cy="412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hteck 9">
            <a:hlinkClick r:id="rId7" action="ppaction://hlinksldjump"/>
            <a:extLst>
              <a:ext uri="{FF2B5EF4-FFF2-40B4-BE49-F238E27FC236}">
                <a16:creationId xmlns:a16="http://schemas.microsoft.com/office/drawing/2014/main" id="{336A2582-E2E8-5B59-E4B9-6A3CED40CA9B}"/>
              </a:ext>
            </a:extLst>
          </p:cNvPr>
          <p:cNvSpPr/>
          <p:nvPr/>
        </p:nvSpPr>
        <p:spPr>
          <a:xfrm>
            <a:off x="1068710" y="4462286"/>
            <a:ext cx="4439813" cy="412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Rechteck 10">
            <a:hlinkClick r:id="rId8" action="ppaction://hlinksldjump"/>
            <a:extLst>
              <a:ext uri="{FF2B5EF4-FFF2-40B4-BE49-F238E27FC236}">
                <a16:creationId xmlns:a16="http://schemas.microsoft.com/office/drawing/2014/main" id="{70D243E7-E4C2-B3A0-7D41-E18A5EC756DA}"/>
              </a:ext>
            </a:extLst>
          </p:cNvPr>
          <p:cNvSpPr/>
          <p:nvPr/>
        </p:nvSpPr>
        <p:spPr>
          <a:xfrm>
            <a:off x="1068710" y="4974875"/>
            <a:ext cx="6504587" cy="412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4" name="Kamera 3">
            <a:extLst>
              <a:ext uri="{FF2B5EF4-FFF2-40B4-BE49-F238E27FC236}">
                <a16:creationId xmlns:a16="http://schemas.microsoft.com/office/drawing/2014/main" id="{4BEEE55F-6C1E-4B85-B32A-43270F55B594}"/>
              </a:ext>
            </a:extLst>
          </p:cNvPr>
          <p:cNvPicPr>
            <a:picLocks noChangeAspect="1"/>
            <a:extLst>
              <a:ext uri="{51228E76-BA90-4043-B771-695A4F85340A}">
                <alf:liveFeedProps xmlns:alf="http://schemas.microsoft.com/office/drawing/2021/livefeed"/>
              </a:ext>
            </a:extLst>
          </p:cNvPicPr>
          <p:nvPr/>
        </p:nvPicPr>
        <p:blipFill>
          <a:blip r:embed="rId9">
            <a:extLst>
              <a:ext uri="{96DAC541-7B7A-43D3-8B79-37D633B846F1}">
                <asvg:svgBlip xmlns:asvg="http://schemas.microsoft.com/office/drawing/2016/SVG/main" r:embed="rId10"/>
              </a:ext>
            </a:extLst>
          </a:blip>
          <a:stretch>
            <a:fillRect/>
          </a:stretch>
        </p:blipFill>
        <p:spPr>
          <a:xfrm>
            <a:off x="9335729" y="4085345"/>
            <a:ext cx="2772655" cy="2772655"/>
          </a:xfrm>
          <a:prstGeom prst="ellipse">
            <a:avLst/>
          </a:prstGeom>
        </p:spPr>
      </p:pic>
    </p:spTree>
    <p:extLst>
      <p:ext uri="{BB962C8B-B14F-4D97-AF65-F5344CB8AC3E}">
        <p14:creationId xmlns:p14="http://schemas.microsoft.com/office/powerpoint/2010/main" val="650479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FC87643-CCF6-077F-54BB-F78782465136}"/>
              </a:ext>
            </a:extLst>
          </p:cNvPr>
          <p:cNvPicPr>
            <a:picLocks noChangeAspect="1"/>
          </p:cNvPicPr>
          <p:nvPr/>
        </p:nvPicPr>
        <p:blipFill>
          <a:blip r:embed="rId2"/>
          <a:stretch>
            <a:fillRect/>
          </a:stretch>
        </p:blipFill>
        <p:spPr>
          <a:xfrm>
            <a:off x="676151" y="1697172"/>
            <a:ext cx="5281118" cy="2484335"/>
          </a:xfrm>
          <a:prstGeom prst="rect">
            <a:avLst/>
          </a:prstGeom>
        </p:spPr>
      </p:pic>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Kalendereinstellungen</a:t>
            </a:r>
          </a:p>
        </p:txBody>
      </p:sp>
      <p:sp>
        <p:nvSpPr>
          <p:cNvPr id="13" name="4">
            <a:extLst>
              <a:ext uri="{FF2B5EF4-FFF2-40B4-BE49-F238E27FC236}">
                <a16:creationId xmlns:a16="http://schemas.microsoft.com/office/drawing/2014/main" id="{536A88FB-CDC3-8B1C-5A5E-0AAA437D4FDF}"/>
              </a:ext>
            </a:extLst>
          </p:cNvPr>
          <p:cNvSpPr>
            <a:spLocks/>
          </p:cNvSpPr>
          <p:nvPr/>
        </p:nvSpPr>
        <p:spPr>
          <a:xfrm>
            <a:off x="6006881" y="3632616"/>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endParaRPr lang="en-DE" dirty="0"/>
          </a:p>
        </p:txBody>
      </p:sp>
      <p:sp>
        <p:nvSpPr>
          <p:cNvPr id="14" name="3">
            <a:extLst>
              <a:ext uri="{FF2B5EF4-FFF2-40B4-BE49-F238E27FC236}">
                <a16:creationId xmlns:a16="http://schemas.microsoft.com/office/drawing/2014/main" id="{25A4F637-4D09-C2FD-8C72-40F16050E81A}"/>
              </a:ext>
            </a:extLst>
          </p:cNvPr>
          <p:cNvSpPr>
            <a:spLocks/>
          </p:cNvSpPr>
          <p:nvPr/>
        </p:nvSpPr>
        <p:spPr>
          <a:xfrm>
            <a:off x="6006881" y="3159000"/>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endParaRPr lang="en-DE" dirty="0"/>
          </a:p>
        </p:txBody>
      </p:sp>
      <p:sp>
        <p:nvSpPr>
          <p:cNvPr id="15" name="2">
            <a:extLst>
              <a:ext uri="{FF2B5EF4-FFF2-40B4-BE49-F238E27FC236}">
                <a16:creationId xmlns:a16="http://schemas.microsoft.com/office/drawing/2014/main" id="{B64C4C92-EDF4-46DB-15B7-89421A99788B}"/>
              </a:ext>
            </a:extLst>
          </p:cNvPr>
          <p:cNvSpPr>
            <a:spLocks/>
          </p:cNvSpPr>
          <p:nvPr/>
        </p:nvSpPr>
        <p:spPr>
          <a:xfrm>
            <a:off x="6008304" y="2711316"/>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endParaRPr lang="en-DE" dirty="0"/>
          </a:p>
        </p:txBody>
      </p:sp>
      <p:sp>
        <p:nvSpPr>
          <p:cNvPr id="16" name="1">
            <a:extLst>
              <a:ext uri="{FF2B5EF4-FFF2-40B4-BE49-F238E27FC236}">
                <a16:creationId xmlns:a16="http://schemas.microsoft.com/office/drawing/2014/main" id="{3AC3316F-A283-94D2-267F-A6CECA1DB8EE}"/>
              </a:ext>
            </a:extLst>
          </p:cNvPr>
          <p:cNvSpPr>
            <a:spLocks/>
          </p:cNvSpPr>
          <p:nvPr/>
        </p:nvSpPr>
        <p:spPr>
          <a:xfrm>
            <a:off x="1675125" y="4181507"/>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endParaRPr lang="en-DE" dirty="0"/>
          </a:p>
        </p:txBody>
      </p:sp>
      <p:sp>
        <p:nvSpPr>
          <p:cNvPr id="17" name="T1">
            <a:extLst>
              <a:ext uri="{FF2B5EF4-FFF2-40B4-BE49-F238E27FC236}">
                <a16:creationId xmlns:a16="http://schemas.microsoft.com/office/drawing/2014/main" id="{9130A643-1F25-1844-2591-F86F4145FA42}"/>
              </a:ext>
            </a:extLst>
          </p:cNvPr>
          <p:cNvSpPr txBox="1">
            <a:spLocks/>
          </p:cNvSpPr>
          <p:nvPr/>
        </p:nvSpPr>
        <p:spPr>
          <a:xfrm>
            <a:off x="7163426" y="1420384"/>
            <a:ext cx="4147846" cy="61555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Übersicht über die Kalender, die den Mitgliedern angezeigt werden können.</a:t>
            </a:r>
          </a:p>
        </p:txBody>
      </p:sp>
      <p:sp>
        <p:nvSpPr>
          <p:cNvPr id="20" name="T4">
            <a:extLst>
              <a:ext uri="{FF2B5EF4-FFF2-40B4-BE49-F238E27FC236}">
                <a16:creationId xmlns:a16="http://schemas.microsoft.com/office/drawing/2014/main" id="{07908C11-AC11-123C-67F5-E604C3119C2D}"/>
              </a:ext>
            </a:extLst>
          </p:cNvPr>
          <p:cNvSpPr txBox="1">
            <a:spLocks/>
          </p:cNvSpPr>
          <p:nvPr/>
        </p:nvSpPr>
        <p:spPr>
          <a:xfrm>
            <a:off x="7110639" y="1019953"/>
            <a:ext cx="4511417" cy="35394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Kalender bearbeiten</a:t>
            </a:r>
          </a:p>
        </p:txBody>
      </p:sp>
      <p:sp>
        <p:nvSpPr>
          <p:cNvPr id="21" name="T3">
            <a:extLst>
              <a:ext uri="{FF2B5EF4-FFF2-40B4-BE49-F238E27FC236}">
                <a16:creationId xmlns:a16="http://schemas.microsoft.com/office/drawing/2014/main" id="{3CA11B60-9FB4-B5C3-7483-6A5C278AD361}"/>
              </a:ext>
            </a:extLst>
          </p:cNvPr>
          <p:cNvSpPr txBox="1">
            <a:spLocks/>
          </p:cNvSpPr>
          <p:nvPr/>
        </p:nvSpPr>
        <p:spPr>
          <a:xfrm>
            <a:off x="7527905" y="1493569"/>
            <a:ext cx="4147846" cy="140038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Kalenderfreigabe entfernen. Hier wird nur die Freigabe entfernt, der Kalender wird jedoch nicht gelöscht, dieser besteht unter Verein -&gt; Terminplaner weiter.</a:t>
            </a:r>
          </a:p>
        </p:txBody>
      </p:sp>
      <p:pic>
        <p:nvPicPr>
          <p:cNvPr id="7" name="Grafik 6">
            <a:extLst>
              <a:ext uri="{FF2B5EF4-FFF2-40B4-BE49-F238E27FC236}">
                <a16:creationId xmlns:a16="http://schemas.microsoft.com/office/drawing/2014/main" id="{8BEC2837-9588-5F0B-F8A3-C9DF7D20C983}"/>
              </a:ext>
            </a:extLst>
          </p:cNvPr>
          <p:cNvPicPr>
            <a:picLocks noChangeAspect="1"/>
          </p:cNvPicPr>
          <p:nvPr/>
        </p:nvPicPr>
        <p:blipFill>
          <a:blip r:embed="rId3"/>
          <a:stretch>
            <a:fillRect/>
          </a:stretch>
        </p:blipFill>
        <p:spPr>
          <a:xfrm>
            <a:off x="2401718" y="4106232"/>
            <a:ext cx="4252328" cy="2179509"/>
          </a:xfrm>
          <a:prstGeom prst="rect">
            <a:avLst/>
          </a:prstGeom>
        </p:spPr>
      </p:pic>
      <p:sp>
        <p:nvSpPr>
          <p:cNvPr id="22" name="T2">
            <a:extLst>
              <a:ext uri="{FF2B5EF4-FFF2-40B4-BE49-F238E27FC236}">
                <a16:creationId xmlns:a16="http://schemas.microsoft.com/office/drawing/2014/main" id="{167620FA-4612-5122-A8BE-62DE34A90360}"/>
              </a:ext>
            </a:extLst>
          </p:cNvPr>
          <p:cNvSpPr txBox="1">
            <a:spLocks/>
          </p:cNvSpPr>
          <p:nvPr/>
        </p:nvSpPr>
        <p:spPr>
          <a:xfrm>
            <a:off x="7217121" y="1162211"/>
            <a:ext cx="4297545" cy="113877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Kalender hinzufügen. Der Kalender muss vorher unter Verein -&gt; Terminplaner mit dem Typ öffentlicher Kalender, bereits erstellt worden sein.</a:t>
            </a:r>
          </a:p>
        </p:txBody>
      </p:sp>
      <p:sp>
        <p:nvSpPr>
          <p:cNvPr id="3" name="Textfeld 2">
            <a:hlinkClick r:id="rId4" action="ppaction://hlinksldjump"/>
            <a:extLst>
              <a:ext uri="{FF2B5EF4-FFF2-40B4-BE49-F238E27FC236}">
                <a16:creationId xmlns:a16="http://schemas.microsoft.com/office/drawing/2014/main" id="{902620B2-1EA8-42CE-99D7-682DF18E4065}"/>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4" name="Kamera 3">
            <a:extLst>
              <a:ext uri="{FF2B5EF4-FFF2-40B4-BE49-F238E27FC236}">
                <a16:creationId xmlns:a16="http://schemas.microsoft.com/office/drawing/2014/main" id="{CA6A44FF-48C0-C471-05F9-1A98245960F1}"/>
              </a:ext>
            </a:extLst>
          </p:cNvPr>
          <p:cNvPicPr>
            <a:picLocks noChangeAspect="1"/>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75724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4"/>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3"/>
                  </p:tgtEl>
                </p:cond>
              </p:nextCondLst>
            </p:seq>
          </p:childTnLst>
        </p:cTn>
      </p:par>
    </p:tnLst>
    <p:bldLst>
      <p:bldP spid="17" grpId="0" animBg="1"/>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a:bodyPr>
          <a:lstStyle/>
          <a:p>
            <a:r>
              <a:rPr lang="de-DE" sz="3200" dirty="0">
                <a:solidFill>
                  <a:srgbClr val="0F70B7"/>
                </a:solidFill>
                <a:latin typeface="Open Sans" panose="020B0606030504020204" pitchFamily="34" charset="0"/>
                <a:ea typeface="Open Sans" panose="020B0606030504020204" pitchFamily="34" charset="0"/>
                <a:cs typeface="Open Sans" panose="020B0606030504020204" pitchFamily="34" charset="0"/>
              </a:rPr>
              <a:t>Bestandsmitglieder einladen</a:t>
            </a:r>
            <a:endParaRPr lang="en-DE" sz="3200" dirty="0">
              <a:solidFill>
                <a:srgbClr val="0F70B7"/>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Inhaltsplatzhalter 4" descr="Lächelnde Gesichtskontur mit einfarbiger Füllung">
            <a:extLst>
              <a:ext uri="{FF2B5EF4-FFF2-40B4-BE49-F238E27FC236}">
                <a16:creationId xmlns:a16="http://schemas.microsoft.com/office/drawing/2014/main" id="{9947DDDE-AE83-C4F5-17C6-81B803D47A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22810" y="1721521"/>
            <a:ext cx="914400" cy="914400"/>
          </a:xfrm>
          <a:prstGeom prst="rect">
            <a:avLst/>
          </a:prstGeom>
        </p:spPr>
      </p:pic>
      <p:sp>
        <p:nvSpPr>
          <p:cNvPr id="5" name="Textfeld 4">
            <a:extLst>
              <a:ext uri="{FF2B5EF4-FFF2-40B4-BE49-F238E27FC236}">
                <a16:creationId xmlns:a16="http://schemas.microsoft.com/office/drawing/2014/main" id="{15E36FB0-575E-DC2E-7EBD-D93AC6123B9E}"/>
              </a:ext>
            </a:extLst>
          </p:cNvPr>
          <p:cNvSpPr txBox="1"/>
          <p:nvPr/>
        </p:nvSpPr>
        <p:spPr>
          <a:xfrm>
            <a:off x="1408958" y="2510201"/>
            <a:ext cx="1342103" cy="369332"/>
          </a:xfrm>
          <a:prstGeom prst="rect">
            <a:avLst/>
          </a:prstGeom>
          <a:noFill/>
        </p:spPr>
        <p:txBody>
          <a:bodyPr wrap="square" rtlCol="0">
            <a:spAutoFit/>
          </a:bodyPr>
          <a:lstStyle/>
          <a:p>
            <a:pPr algn="ctr"/>
            <a:r>
              <a:rPr lang="de-DE" dirty="0"/>
              <a:t>Mitglied</a:t>
            </a:r>
            <a:endParaRPr lang="en-DE" dirty="0"/>
          </a:p>
        </p:txBody>
      </p:sp>
      <p:sp>
        <p:nvSpPr>
          <p:cNvPr id="6" name="Textfeld 5">
            <a:extLst>
              <a:ext uri="{FF2B5EF4-FFF2-40B4-BE49-F238E27FC236}">
                <a16:creationId xmlns:a16="http://schemas.microsoft.com/office/drawing/2014/main" id="{45490722-269A-AF83-679E-F34F29D9DC93}"/>
              </a:ext>
            </a:extLst>
          </p:cNvPr>
          <p:cNvSpPr txBox="1"/>
          <p:nvPr/>
        </p:nvSpPr>
        <p:spPr>
          <a:xfrm>
            <a:off x="2620030" y="1947888"/>
            <a:ext cx="1326686" cy="430887"/>
          </a:xfrm>
          <a:prstGeom prst="rect">
            <a:avLst/>
          </a:prstGeom>
          <a:noFill/>
          <a:ln>
            <a:noFill/>
          </a:ln>
        </p:spPr>
        <p:txBody>
          <a:bodyPr wrap="square" rtlCol="0">
            <a:spAutoFit/>
          </a:bodyPr>
          <a:lstStyle/>
          <a:p>
            <a:pPr algn="ctr"/>
            <a:r>
              <a:rPr lang="de-DE" sz="1050" dirty="0"/>
              <a:t>Registrierungscode</a:t>
            </a:r>
            <a:br>
              <a:rPr lang="de-DE" sz="1050" dirty="0"/>
            </a:br>
            <a:r>
              <a:rPr lang="de-DE" sz="1050" dirty="0"/>
              <a:t>Nachname</a:t>
            </a:r>
            <a:endParaRPr lang="en-DE" sz="1050" dirty="0"/>
          </a:p>
        </p:txBody>
      </p:sp>
      <p:cxnSp>
        <p:nvCxnSpPr>
          <p:cNvPr id="7" name="Gerade Verbindung mit Pfeil 6">
            <a:extLst>
              <a:ext uri="{FF2B5EF4-FFF2-40B4-BE49-F238E27FC236}">
                <a16:creationId xmlns:a16="http://schemas.microsoft.com/office/drawing/2014/main" id="{6CE541E2-0C5E-C48F-0431-B78E08E8364E}"/>
              </a:ext>
            </a:extLst>
          </p:cNvPr>
          <p:cNvCxnSpPr/>
          <p:nvPr/>
        </p:nvCxnSpPr>
        <p:spPr>
          <a:xfrm>
            <a:off x="2620030" y="2378775"/>
            <a:ext cx="1414609" cy="0"/>
          </a:xfrm>
          <a:prstGeom prst="straightConnector1">
            <a:avLst/>
          </a:prstGeom>
          <a:ln>
            <a:tailEnd type="triangle" w="lg" len="lg"/>
          </a:ln>
        </p:spPr>
        <p:style>
          <a:lnRef idx="1">
            <a:schemeClr val="accent2"/>
          </a:lnRef>
          <a:fillRef idx="0">
            <a:schemeClr val="accent2"/>
          </a:fillRef>
          <a:effectRef idx="0">
            <a:schemeClr val="accent2"/>
          </a:effectRef>
          <a:fontRef idx="minor">
            <a:schemeClr val="tx1"/>
          </a:fontRef>
        </p:style>
      </p:cxnSp>
      <p:sp>
        <p:nvSpPr>
          <p:cNvPr id="8" name="Textfeld 7">
            <a:extLst>
              <a:ext uri="{FF2B5EF4-FFF2-40B4-BE49-F238E27FC236}">
                <a16:creationId xmlns:a16="http://schemas.microsoft.com/office/drawing/2014/main" id="{155F40B6-017B-E6E3-16A2-4359E1009470}"/>
              </a:ext>
            </a:extLst>
          </p:cNvPr>
          <p:cNvSpPr txBox="1"/>
          <p:nvPr/>
        </p:nvSpPr>
        <p:spPr>
          <a:xfrm>
            <a:off x="4021597" y="2055609"/>
            <a:ext cx="1091381" cy="646331"/>
          </a:xfrm>
          <a:prstGeom prst="rect">
            <a:avLst/>
          </a:prstGeom>
          <a:noFill/>
        </p:spPr>
        <p:txBody>
          <a:bodyPr wrap="square" rtlCol="0">
            <a:spAutoFit/>
          </a:bodyPr>
          <a:lstStyle/>
          <a:p>
            <a:r>
              <a:rPr lang="de-DE" sz="3600" dirty="0">
                <a:solidFill>
                  <a:srgbClr val="1779BC"/>
                </a:solidFill>
                <a:latin typeface="Incised901 BT" panose="020B0603020204030204" pitchFamily="34" charset="0"/>
              </a:rPr>
              <a:t>M.</a:t>
            </a:r>
            <a:r>
              <a:rPr lang="de-DE" sz="3600" b="1" dirty="0">
                <a:solidFill>
                  <a:srgbClr val="1779BC"/>
                </a:solidFill>
                <a:latin typeface="Incised901 BT" panose="020B0603020204030204" pitchFamily="34" charset="0"/>
              </a:rPr>
              <a:t>O</a:t>
            </a:r>
            <a:endParaRPr lang="en-DE" sz="3600" b="1" dirty="0">
              <a:solidFill>
                <a:srgbClr val="1779BC"/>
              </a:solidFill>
              <a:latin typeface="Incised901 BT" panose="020B0603020204030204" pitchFamily="34" charset="0"/>
            </a:endParaRPr>
          </a:p>
        </p:txBody>
      </p:sp>
      <p:cxnSp>
        <p:nvCxnSpPr>
          <p:cNvPr id="9" name="Gerade Verbindung mit Pfeil 8">
            <a:extLst>
              <a:ext uri="{FF2B5EF4-FFF2-40B4-BE49-F238E27FC236}">
                <a16:creationId xmlns:a16="http://schemas.microsoft.com/office/drawing/2014/main" id="{704F6611-D64A-D22D-B61B-F7354201518B}"/>
              </a:ext>
            </a:extLst>
          </p:cNvPr>
          <p:cNvCxnSpPr>
            <a:cxnSpLocks/>
          </p:cNvCxnSpPr>
          <p:nvPr/>
        </p:nvCxnSpPr>
        <p:spPr>
          <a:xfrm>
            <a:off x="5093141" y="2376364"/>
            <a:ext cx="865596" cy="0"/>
          </a:xfrm>
          <a:prstGeom prst="straightConnector1">
            <a:avLst/>
          </a:prstGeom>
          <a:ln>
            <a:tailEnd type="triangle" w="lg" len="lg"/>
          </a:ln>
        </p:spPr>
        <p:style>
          <a:lnRef idx="1">
            <a:schemeClr val="accent2"/>
          </a:lnRef>
          <a:fillRef idx="0">
            <a:schemeClr val="accent2"/>
          </a:fillRef>
          <a:effectRef idx="0">
            <a:schemeClr val="accent2"/>
          </a:effectRef>
          <a:fontRef idx="minor">
            <a:schemeClr val="tx1"/>
          </a:fontRef>
        </p:style>
      </p:cxnSp>
      <p:cxnSp>
        <p:nvCxnSpPr>
          <p:cNvPr id="10" name="Gerade Verbindung mit Pfeil 9">
            <a:extLst>
              <a:ext uri="{FF2B5EF4-FFF2-40B4-BE49-F238E27FC236}">
                <a16:creationId xmlns:a16="http://schemas.microsoft.com/office/drawing/2014/main" id="{6C884772-4369-69A4-FDB8-A5C8DA475EFE}"/>
              </a:ext>
            </a:extLst>
          </p:cNvPr>
          <p:cNvCxnSpPr>
            <a:cxnSpLocks/>
          </p:cNvCxnSpPr>
          <p:nvPr/>
        </p:nvCxnSpPr>
        <p:spPr>
          <a:xfrm>
            <a:off x="6830431" y="2371495"/>
            <a:ext cx="1016107" cy="0"/>
          </a:xfrm>
          <a:prstGeom prst="straightConnector1">
            <a:avLst/>
          </a:prstGeom>
          <a:ln>
            <a:tailEnd type="triangle" w="lg" len="lg"/>
          </a:ln>
        </p:spPr>
        <p:style>
          <a:lnRef idx="1">
            <a:schemeClr val="accent2"/>
          </a:lnRef>
          <a:fillRef idx="0">
            <a:schemeClr val="accent2"/>
          </a:fillRef>
          <a:effectRef idx="0">
            <a:schemeClr val="accent2"/>
          </a:effectRef>
          <a:fontRef idx="minor">
            <a:schemeClr val="tx1"/>
          </a:fontRef>
        </p:style>
      </p:cxnSp>
      <p:pic>
        <p:nvPicPr>
          <p:cNvPr id="12" name="Grafik 11" descr="Umschlag mit einfarbiger Füllung">
            <a:extLst>
              <a:ext uri="{FF2B5EF4-FFF2-40B4-BE49-F238E27FC236}">
                <a16:creationId xmlns:a16="http://schemas.microsoft.com/office/drawing/2014/main" id="{C2EB68AD-5FBC-01DD-3278-6BAC368F9B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98250" y="1838048"/>
            <a:ext cx="538316" cy="538316"/>
          </a:xfrm>
          <a:prstGeom prst="rect">
            <a:avLst/>
          </a:prstGeom>
        </p:spPr>
      </p:pic>
      <p:pic>
        <p:nvPicPr>
          <p:cNvPr id="13" name="Inhaltsplatzhalter 4" descr="Lächelnde Gesichtskontur mit einfarbiger Füllung">
            <a:extLst>
              <a:ext uri="{FF2B5EF4-FFF2-40B4-BE49-F238E27FC236}">
                <a16:creationId xmlns:a16="http://schemas.microsoft.com/office/drawing/2014/main" id="{D34C50D1-6D04-BEAB-254A-151D1C3D94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44084" y="1719780"/>
            <a:ext cx="914400" cy="914400"/>
          </a:xfrm>
          <a:prstGeom prst="rect">
            <a:avLst/>
          </a:prstGeom>
        </p:spPr>
      </p:pic>
      <p:sp>
        <p:nvSpPr>
          <p:cNvPr id="14" name="Textfeld 13">
            <a:extLst>
              <a:ext uri="{FF2B5EF4-FFF2-40B4-BE49-F238E27FC236}">
                <a16:creationId xmlns:a16="http://schemas.microsoft.com/office/drawing/2014/main" id="{014FB01B-5550-8F8A-9E76-77694CBD890F}"/>
              </a:ext>
            </a:extLst>
          </p:cNvPr>
          <p:cNvSpPr txBox="1"/>
          <p:nvPr/>
        </p:nvSpPr>
        <p:spPr>
          <a:xfrm>
            <a:off x="5730232" y="2517274"/>
            <a:ext cx="1342103" cy="369332"/>
          </a:xfrm>
          <a:prstGeom prst="rect">
            <a:avLst/>
          </a:prstGeom>
          <a:noFill/>
        </p:spPr>
        <p:txBody>
          <a:bodyPr wrap="square" rtlCol="0">
            <a:spAutoFit/>
          </a:bodyPr>
          <a:lstStyle/>
          <a:p>
            <a:pPr algn="ctr"/>
            <a:r>
              <a:rPr lang="de-DE" dirty="0"/>
              <a:t>Mitglied</a:t>
            </a:r>
            <a:endParaRPr lang="en-DE" dirty="0"/>
          </a:p>
        </p:txBody>
      </p:sp>
      <p:pic>
        <p:nvPicPr>
          <p:cNvPr id="15" name="Grafik 14" descr="Schlüssel Silhouette">
            <a:extLst>
              <a:ext uri="{FF2B5EF4-FFF2-40B4-BE49-F238E27FC236}">
                <a16:creationId xmlns:a16="http://schemas.microsoft.com/office/drawing/2014/main" id="{5CD674AD-CE27-4CBB-96D5-898B1608D6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51674" y="1744577"/>
            <a:ext cx="640470" cy="640470"/>
          </a:xfrm>
          <a:prstGeom prst="rect">
            <a:avLst/>
          </a:prstGeom>
        </p:spPr>
      </p:pic>
      <p:sp>
        <p:nvSpPr>
          <p:cNvPr id="16" name="Textfeld 15">
            <a:extLst>
              <a:ext uri="{FF2B5EF4-FFF2-40B4-BE49-F238E27FC236}">
                <a16:creationId xmlns:a16="http://schemas.microsoft.com/office/drawing/2014/main" id="{115EAA2E-6CD4-542B-6369-9268D158F064}"/>
              </a:ext>
            </a:extLst>
          </p:cNvPr>
          <p:cNvSpPr txBox="1"/>
          <p:nvPr/>
        </p:nvSpPr>
        <p:spPr>
          <a:xfrm>
            <a:off x="7791788" y="2046795"/>
            <a:ext cx="1091381" cy="646331"/>
          </a:xfrm>
          <a:prstGeom prst="rect">
            <a:avLst/>
          </a:prstGeom>
          <a:noFill/>
        </p:spPr>
        <p:txBody>
          <a:bodyPr wrap="square" rtlCol="0">
            <a:spAutoFit/>
          </a:bodyPr>
          <a:lstStyle/>
          <a:p>
            <a:r>
              <a:rPr lang="de-DE" sz="3600" dirty="0">
                <a:solidFill>
                  <a:srgbClr val="1779BC"/>
                </a:solidFill>
                <a:latin typeface="Incised901 BT" panose="020B0603020204030204" pitchFamily="34" charset="0"/>
              </a:rPr>
              <a:t>M.</a:t>
            </a:r>
            <a:r>
              <a:rPr lang="de-DE" sz="3600" b="1" dirty="0">
                <a:solidFill>
                  <a:srgbClr val="1779BC"/>
                </a:solidFill>
                <a:latin typeface="Incised901 BT" panose="020B0603020204030204" pitchFamily="34" charset="0"/>
              </a:rPr>
              <a:t>O</a:t>
            </a:r>
            <a:endParaRPr lang="en-DE" sz="3600" b="1" dirty="0">
              <a:solidFill>
                <a:srgbClr val="1779BC"/>
              </a:solidFill>
              <a:latin typeface="Incised901 BT" panose="020B0603020204030204" pitchFamily="34" charset="0"/>
            </a:endParaRPr>
          </a:p>
        </p:txBody>
      </p:sp>
      <p:sp>
        <p:nvSpPr>
          <p:cNvPr id="20" name="Textfeld 19">
            <a:extLst>
              <a:ext uri="{FF2B5EF4-FFF2-40B4-BE49-F238E27FC236}">
                <a16:creationId xmlns:a16="http://schemas.microsoft.com/office/drawing/2014/main" id="{088468E0-E6A6-6C98-2E63-DB882DE9A8EF}"/>
              </a:ext>
            </a:extLst>
          </p:cNvPr>
          <p:cNvSpPr txBox="1"/>
          <p:nvPr/>
        </p:nvSpPr>
        <p:spPr>
          <a:xfrm>
            <a:off x="6892682" y="2163331"/>
            <a:ext cx="737916" cy="261610"/>
          </a:xfrm>
          <a:prstGeom prst="rect">
            <a:avLst/>
          </a:prstGeom>
          <a:noFill/>
        </p:spPr>
        <p:txBody>
          <a:bodyPr wrap="square" rtlCol="0">
            <a:spAutoFit/>
          </a:bodyPr>
          <a:lstStyle/>
          <a:p>
            <a:r>
              <a:rPr lang="de-DE" sz="1100" dirty="0"/>
              <a:t>Passwort</a:t>
            </a:r>
            <a:endParaRPr lang="en-DE" sz="1100" dirty="0"/>
          </a:p>
        </p:txBody>
      </p:sp>
      <p:sp>
        <p:nvSpPr>
          <p:cNvPr id="21" name="Rechteck 20">
            <a:extLst>
              <a:ext uri="{FF2B5EF4-FFF2-40B4-BE49-F238E27FC236}">
                <a16:creationId xmlns:a16="http://schemas.microsoft.com/office/drawing/2014/main" id="{09AEF97E-6F58-2D59-3899-D12E1CCC3D93}"/>
              </a:ext>
            </a:extLst>
          </p:cNvPr>
          <p:cNvSpPr/>
          <p:nvPr/>
        </p:nvSpPr>
        <p:spPr>
          <a:xfrm>
            <a:off x="4034639" y="1737364"/>
            <a:ext cx="3811899" cy="116614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22" name="Inhaltsplatzhalter 2">
            <a:extLst>
              <a:ext uri="{FF2B5EF4-FFF2-40B4-BE49-F238E27FC236}">
                <a16:creationId xmlns:a16="http://schemas.microsoft.com/office/drawing/2014/main" id="{15A15DDA-C7B8-3686-A797-CEFB42E12070}"/>
              </a:ext>
            </a:extLst>
          </p:cNvPr>
          <p:cNvSpPr>
            <a:spLocks noGrp="1"/>
          </p:cNvSpPr>
          <p:nvPr>
            <p:ph idx="1"/>
          </p:nvPr>
        </p:nvSpPr>
        <p:spPr>
          <a:xfrm>
            <a:off x="677333" y="3173192"/>
            <a:ext cx="8746885" cy="2726163"/>
          </a:xfrm>
        </p:spPr>
        <p:txBody>
          <a:bodyPr>
            <a:normAutofit fontScale="92500" lnSpcReduction="10000"/>
          </a:bodyPr>
          <a:lstStyle/>
          <a:p>
            <a:pPr marL="0" indent="0">
              <a:spcBef>
                <a:spcPts val="1800"/>
              </a:spcBef>
              <a:buClr>
                <a:srgbClr val="0F70B7"/>
              </a:buClr>
              <a:buNone/>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Der Registrierungscode für die Bestandsmitglieder kann als Spalte in der Mitgliederverwaltung angezeigt werden. Der Code kann via SMS, E-Mail oder Brief an das Mitglied versendet werden. Für alle Medien stehen bereits Vorlagen zur Verfügung.</a:t>
            </a:r>
          </a:p>
          <a:p>
            <a:pPr marL="0" indent="0">
              <a:spcBef>
                <a:spcPts val="1800"/>
              </a:spcBef>
              <a:buClr>
                <a:srgbClr val="0F70B7"/>
              </a:buClr>
              <a:buNone/>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Praxistipp: Bei der Verwendung des einfachen Emailclients, kann der Versand der Einladung mit E-Mail und SMS kombiniert werden.</a:t>
            </a:r>
          </a:p>
          <a:p>
            <a:pPr marL="0" indent="0">
              <a:spcBef>
                <a:spcPts val="1800"/>
              </a:spcBef>
              <a:buClr>
                <a:srgbClr val="0F70B7"/>
              </a:buClr>
              <a:buNone/>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Über die Spalte „Mitglieder.Online Zugang“ kann ausgewertet und erneut eingeladen werden, wenn dies nötig wird.</a:t>
            </a:r>
          </a:p>
          <a:p>
            <a:pPr marL="0" indent="0">
              <a:spcBef>
                <a:spcPts val="1800"/>
              </a:spcBef>
              <a:buClr>
                <a:srgbClr val="0F70B7"/>
              </a:buClr>
              <a:buNone/>
            </a:pPr>
            <a:endParaRPr lang="en-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4" name="Grafik 23" hidden="1">
            <a:extLst>
              <a:ext uri="{FF2B5EF4-FFF2-40B4-BE49-F238E27FC236}">
                <a16:creationId xmlns:a16="http://schemas.microsoft.com/office/drawing/2014/main" id="{4D8D8CD4-709A-4B91-6771-593AFBB3E6F1}"/>
              </a:ext>
            </a:extLst>
          </p:cNvPr>
          <p:cNvPicPr>
            <a:picLocks noChangeAspect="1"/>
          </p:cNvPicPr>
          <p:nvPr/>
        </p:nvPicPr>
        <p:blipFill>
          <a:blip r:embed="rId9"/>
          <a:stretch>
            <a:fillRect/>
          </a:stretch>
        </p:blipFill>
        <p:spPr>
          <a:xfrm>
            <a:off x="1314035" y="556011"/>
            <a:ext cx="9563929" cy="5745978"/>
          </a:xfrm>
          <a:prstGeom prst="rect">
            <a:avLst/>
          </a:prstGeom>
        </p:spPr>
      </p:pic>
      <p:sp>
        <p:nvSpPr>
          <p:cNvPr id="3" name="Textfeld 2">
            <a:hlinkClick r:id="rId10" action="ppaction://hlinksldjump"/>
            <a:extLst>
              <a:ext uri="{FF2B5EF4-FFF2-40B4-BE49-F238E27FC236}">
                <a16:creationId xmlns:a16="http://schemas.microsoft.com/office/drawing/2014/main" id="{B91997B6-C8AE-3904-11FC-A304CD258C69}"/>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11" name="Kamera 10">
            <a:extLst>
              <a:ext uri="{FF2B5EF4-FFF2-40B4-BE49-F238E27FC236}">
                <a16:creationId xmlns:a16="http://schemas.microsoft.com/office/drawing/2014/main" id="{0409C2DA-5960-4A0B-0280-E0419F9342CD}"/>
              </a:ext>
            </a:extLst>
          </p:cNvPr>
          <p:cNvPicPr>
            <a:picLocks noChangeAspect="1"/>
            <a:extLst>
              <a:ext uri="{51228E76-BA90-4043-B771-695A4F85340A}">
                <alf:liveFeedProps xmlns:alf="http://schemas.microsoft.com/office/drawing/2021/livefeed"/>
              </a:ext>
            </a:extLst>
          </p:cNvPicPr>
          <p:nvPr/>
        </p:nvPicPr>
        <p:blipFill>
          <a:blip r:embed="rId11">
            <a:extLst>
              <a:ext uri="{96DAC541-7B7A-43D3-8B79-37D633B846F1}">
                <asvg:svgBlip xmlns:asvg="http://schemas.microsoft.com/office/drawing/2016/SVG/main" r:embed="rId12"/>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7056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iterate type="lt">
                                    <p:tmAbs val="0"/>
                                  </p:iterate>
                                  <p:childTnLst>
                                    <p:set>
                                      <p:cBhvr>
                                        <p:cTn id="4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iterate type="lt">
                                    <p:tmAbs val="0"/>
                                  </p:iterate>
                                  <p:childTnLst>
                                    <p:set>
                                      <p:cBhvr>
                                        <p:cTn id="52"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iterate type="lt">
                                    <p:tmAbs val="0"/>
                                  </p:iterate>
                                  <p:childTnLst>
                                    <p:set>
                                      <p:cBhvr>
                                        <p:cTn id="56"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4" grpId="0"/>
      <p:bldP spid="16" grpId="0"/>
      <p:bldP spid="20" grpId="0"/>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Änderungen auf der Vereinshomepage </a:t>
            </a:r>
            <a:endParaRPr lang="en-DE" dirty="0">
              <a:solidFill>
                <a:srgbClr val="0F70B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Inhaltsplatzhalter 2">
            <a:extLst>
              <a:ext uri="{FF2B5EF4-FFF2-40B4-BE49-F238E27FC236}">
                <a16:creationId xmlns:a16="http://schemas.microsoft.com/office/drawing/2014/main" id="{D06FE45A-C5ED-E1D4-BB91-7AC3E51F42F8}"/>
              </a:ext>
            </a:extLst>
          </p:cNvPr>
          <p:cNvSpPr>
            <a:spLocks noGrp="1"/>
          </p:cNvSpPr>
          <p:nvPr>
            <p:ph idx="1"/>
          </p:nvPr>
        </p:nvSpPr>
        <p:spPr>
          <a:xfrm>
            <a:off x="677333" y="1800000"/>
            <a:ext cx="8746885" cy="4099355"/>
          </a:xfrm>
        </p:spPr>
        <p:txBody>
          <a:bodyPr>
            <a:normAutofit/>
          </a:bodyPr>
          <a:lstStyle/>
          <a:p>
            <a:pPr marL="0" indent="0">
              <a:spcBef>
                <a:spcPts val="1800"/>
              </a:spcBef>
              <a:buClr>
                <a:srgbClr val="0F70B7"/>
              </a:buClr>
              <a:buNone/>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Um Mitglieder.Online auf der eigenen Vereinshomepage anbieten zu können, muss lediglich ein Link „gesetzt“ werden. Das Ziel des Links wird in den Einstellungen von Mitglieder.Online angezeigt: </a:t>
            </a:r>
          </a:p>
          <a:p>
            <a:pPr marL="0" indent="0">
              <a:spcBef>
                <a:spcPts val="1800"/>
              </a:spcBef>
              <a:buClr>
                <a:srgbClr val="0F70B7"/>
              </a:buClr>
              <a:buNone/>
            </a:pPr>
            <a:endPar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800"/>
              </a:spcBef>
              <a:buClr>
                <a:srgbClr val="0F70B7"/>
              </a:buClr>
              <a:buNone/>
            </a:pPr>
            <a:endPar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800"/>
              </a:spcBef>
              <a:buClr>
                <a:srgbClr val="0F70B7"/>
              </a:buClr>
              <a:buNone/>
            </a:pPr>
            <a:endPar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800"/>
              </a:spcBef>
              <a:buClr>
                <a:srgbClr val="0F70B7"/>
              </a:buClr>
              <a:buNone/>
            </a:pPr>
            <a:endPar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800"/>
              </a:spcBef>
              <a:buClr>
                <a:srgbClr val="0F70B7"/>
              </a:buClr>
              <a:buNone/>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Der Link muss ein neues Fenster öffnen und darf </a:t>
            </a:r>
            <a:r>
              <a:rPr lang="de-DE" sz="2000" b="1" dirty="0">
                <a:solidFill>
                  <a:srgbClr val="5B5B5B"/>
                </a:solidFill>
                <a:latin typeface="Open Sans" panose="020B0606030504020204" pitchFamily="34" charset="0"/>
                <a:ea typeface="Open Sans" panose="020B0606030504020204" pitchFamily="34" charset="0"/>
                <a:cs typeface="Open Sans" panose="020B0606030504020204" pitchFamily="34" charset="0"/>
              </a:rPr>
              <a:t>nicht</a:t>
            </a: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 innerhalb der Seite geöffnet werden (z.B. als iFrame).</a:t>
            </a:r>
          </a:p>
        </p:txBody>
      </p:sp>
      <p:pic>
        <p:nvPicPr>
          <p:cNvPr id="5" name="Grafik 4">
            <a:extLst>
              <a:ext uri="{FF2B5EF4-FFF2-40B4-BE49-F238E27FC236}">
                <a16:creationId xmlns:a16="http://schemas.microsoft.com/office/drawing/2014/main" id="{40621079-5F42-A4C2-B588-AF89C6790311}"/>
              </a:ext>
            </a:extLst>
          </p:cNvPr>
          <p:cNvPicPr>
            <a:picLocks noChangeAspect="1"/>
          </p:cNvPicPr>
          <p:nvPr/>
        </p:nvPicPr>
        <p:blipFill>
          <a:blip r:embed="rId2"/>
          <a:stretch>
            <a:fillRect/>
          </a:stretch>
        </p:blipFill>
        <p:spPr>
          <a:xfrm>
            <a:off x="813408" y="2825987"/>
            <a:ext cx="2969553" cy="2263218"/>
          </a:xfrm>
          <a:prstGeom prst="rect">
            <a:avLst/>
          </a:prstGeom>
        </p:spPr>
      </p:pic>
      <p:sp>
        <p:nvSpPr>
          <p:cNvPr id="6" name="Rechteck 5">
            <a:extLst>
              <a:ext uri="{FF2B5EF4-FFF2-40B4-BE49-F238E27FC236}">
                <a16:creationId xmlns:a16="http://schemas.microsoft.com/office/drawing/2014/main" id="{715508EB-92CB-79C6-7264-18B975CDB817}"/>
              </a:ext>
            </a:extLst>
          </p:cNvPr>
          <p:cNvSpPr/>
          <p:nvPr/>
        </p:nvSpPr>
        <p:spPr>
          <a:xfrm>
            <a:off x="677333" y="4771103"/>
            <a:ext cx="989235" cy="22122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 name="Textfeld 3">
            <a:hlinkClick r:id="rId3" action="ppaction://hlinksldjump"/>
            <a:extLst>
              <a:ext uri="{FF2B5EF4-FFF2-40B4-BE49-F238E27FC236}">
                <a16:creationId xmlns:a16="http://schemas.microsoft.com/office/drawing/2014/main" id="{56F146CF-FCB1-8151-32DD-1791F0EBE798}"/>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7" name="Kamera 6">
            <a:extLst>
              <a:ext uri="{FF2B5EF4-FFF2-40B4-BE49-F238E27FC236}">
                <a16:creationId xmlns:a16="http://schemas.microsoft.com/office/drawing/2014/main" id="{BAFCA4A7-B7B7-8354-30A1-59083CBBF7A3}"/>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758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A3F91383-DFC0-E1F5-85D4-3EC80391AA3E}"/>
              </a:ext>
            </a:extLst>
          </p:cNvPr>
          <p:cNvPicPr>
            <a:picLocks noChangeAspect="1"/>
          </p:cNvPicPr>
          <p:nvPr/>
        </p:nvPicPr>
        <p:blipFill>
          <a:blip r:embed="rId2"/>
          <a:stretch>
            <a:fillRect/>
          </a:stretch>
        </p:blipFill>
        <p:spPr>
          <a:xfrm>
            <a:off x="783248" y="2604218"/>
            <a:ext cx="7824719" cy="3132905"/>
          </a:xfrm>
          <a:prstGeom prst="rect">
            <a:avLst/>
          </a:prstGeom>
        </p:spPr>
      </p:pic>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Zugänge verwalten</a:t>
            </a:r>
            <a:endParaRPr lang="en-DE" dirty="0">
              <a:solidFill>
                <a:srgbClr val="0F70B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Inhaltsplatzhalter 2">
            <a:extLst>
              <a:ext uri="{FF2B5EF4-FFF2-40B4-BE49-F238E27FC236}">
                <a16:creationId xmlns:a16="http://schemas.microsoft.com/office/drawing/2014/main" id="{D06FE45A-C5ED-E1D4-BB91-7AC3E51F42F8}"/>
              </a:ext>
            </a:extLst>
          </p:cNvPr>
          <p:cNvSpPr>
            <a:spLocks noGrp="1"/>
          </p:cNvSpPr>
          <p:nvPr>
            <p:ph idx="1"/>
          </p:nvPr>
        </p:nvSpPr>
        <p:spPr>
          <a:xfrm>
            <a:off x="677333" y="1800000"/>
            <a:ext cx="8746885" cy="4099355"/>
          </a:xfrm>
        </p:spPr>
        <p:txBody>
          <a:bodyPr>
            <a:normAutofit/>
          </a:bodyPr>
          <a:lstStyle/>
          <a:p>
            <a:pPr marL="0" indent="0">
              <a:spcBef>
                <a:spcPts val="1800"/>
              </a:spcBef>
              <a:buClr>
                <a:srgbClr val="0F70B7"/>
              </a:buClr>
              <a:buNone/>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Zugänge beziehen sich NUR auf Mitglieder.Online und können auch erstellt werden, ohne das ein Mitglied zugeordnet wurde.</a:t>
            </a:r>
          </a:p>
          <a:p>
            <a:pPr marL="0" indent="0">
              <a:spcBef>
                <a:spcPts val="1800"/>
              </a:spcBef>
              <a:buClr>
                <a:srgbClr val="0F70B7"/>
              </a:buClr>
              <a:buNone/>
            </a:pPr>
            <a:endParaRPr lang="en-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6">
            <a:extLst>
              <a:ext uri="{FF2B5EF4-FFF2-40B4-BE49-F238E27FC236}">
                <a16:creationId xmlns:a16="http://schemas.microsoft.com/office/drawing/2014/main" id="{DA952F46-916C-8158-A09C-BEC46457ED58}"/>
              </a:ext>
            </a:extLst>
          </p:cNvPr>
          <p:cNvSpPr>
            <a:spLocks/>
          </p:cNvSpPr>
          <p:nvPr/>
        </p:nvSpPr>
        <p:spPr>
          <a:xfrm>
            <a:off x="6068139" y="5197122"/>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endParaRPr lang="en-DE" dirty="0"/>
          </a:p>
        </p:txBody>
      </p:sp>
      <p:sp>
        <p:nvSpPr>
          <p:cNvPr id="7" name="5">
            <a:extLst>
              <a:ext uri="{FF2B5EF4-FFF2-40B4-BE49-F238E27FC236}">
                <a16:creationId xmlns:a16="http://schemas.microsoft.com/office/drawing/2014/main" id="{A3BE16F3-9DAC-791E-338F-53B60FF967E0}"/>
              </a:ext>
            </a:extLst>
          </p:cNvPr>
          <p:cNvSpPr>
            <a:spLocks/>
          </p:cNvSpPr>
          <p:nvPr/>
        </p:nvSpPr>
        <p:spPr>
          <a:xfrm>
            <a:off x="5118974" y="5197122"/>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endParaRPr lang="en-DE" dirty="0"/>
          </a:p>
        </p:txBody>
      </p:sp>
      <p:sp>
        <p:nvSpPr>
          <p:cNvPr id="8" name="4">
            <a:extLst>
              <a:ext uri="{FF2B5EF4-FFF2-40B4-BE49-F238E27FC236}">
                <a16:creationId xmlns:a16="http://schemas.microsoft.com/office/drawing/2014/main" id="{B03239CC-5DFD-6130-027F-CB433A6EC2ED}"/>
              </a:ext>
            </a:extLst>
          </p:cNvPr>
          <p:cNvSpPr>
            <a:spLocks/>
          </p:cNvSpPr>
          <p:nvPr/>
        </p:nvSpPr>
        <p:spPr>
          <a:xfrm>
            <a:off x="4323643" y="5197122"/>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endParaRPr lang="en-DE" dirty="0"/>
          </a:p>
        </p:txBody>
      </p:sp>
      <p:sp>
        <p:nvSpPr>
          <p:cNvPr id="9" name="3">
            <a:extLst>
              <a:ext uri="{FF2B5EF4-FFF2-40B4-BE49-F238E27FC236}">
                <a16:creationId xmlns:a16="http://schemas.microsoft.com/office/drawing/2014/main" id="{077539C0-269F-824E-DC34-D708F860DCB1}"/>
              </a:ext>
            </a:extLst>
          </p:cNvPr>
          <p:cNvSpPr>
            <a:spLocks/>
          </p:cNvSpPr>
          <p:nvPr/>
        </p:nvSpPr>
        <p:spPr>
          <a:xfrm>
            <a:off x="3393312" y="5197122"/>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endParaRPr lang="en-DE" dirty="0"/>
          </a:p>
        </p:txBody>
      </p:sp>
      <p:sp>
        <p:nvSpPr>
          <p:cNvPr id="10" name="2">
            <a:extLst>
              <a:ext uri="{FF2B5EF4-FFF2-40B4-BE49-F238E27FC236}">
                <a16:creationId xmlns:a16="http://schemas.microsoft.com/office/drawing/2014/main" id="{5D297811-A50D-FA7E-8784-E6B43F404473}"/>
              </a:ext>
            </a:extLst>
          </p:cNvPr>
          <p:cNvSpPr>
            <a:spLocks/>
          </p:cNvSpPr>
          <p:nvPr/>
        </p:nvSpPr>
        <p:spPr>
          <a:xfrm>
            <a:off x="2505757" y="5197122"/>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endParaRPr lang="en-DE" dirty="0"/>
          </a:p>
        </p:txBody>
      </p:sp>
      <p:sp>
        <p:nvSpPr>
          <p:cNvPr id="11" name="1">
            <a:extLst>
              <a:ext uri="{FF2B5EF4-FFF2-40B4-BE49-F238E27FC236}">
                <a16:creationId xmlns:a16="http://schemas.microsoft.com/office/drawing/2014/main" id="{2FB6DC6F-6D1C-4B0C-0624-723E33D64424}"/>
              </a:ext>
            </a:extLst>
          </p:cNvPr>
          <p:cNvSpPr>
            <a:spLocks/>
          </p:cNvSpPr>
          <p:nvPr/>
        </p:nvSpPr>
        <p:spPr>
          <a:xfrm>
            <a:off x="2758939" y="3900670"/>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endParaRPr lang="en-DE" dirty="0"/>
          </a:p>
        </p:txBody>
      </p:sp>
      <p:sp>
        <p:nvSpPr>
          <p:cNvPr id="14" name="T1">
            <a:extLst>
              <a:ext uri="{FF2B5EF4-FFF2-40B4-BE49-F238E27FC236}">
                <a16:creationId xmlns:a16="http://schemas.microsoft.com/office/drawing/2014/main" id="{1A23A2B0-18D6-1C71-B815-8D0050FC891B}"/>
              </a:ext>
            </a:extLst>
          </p:cNvPr>
          <p:cNvSpPr txBox="1">
            <a:spLocks/>
          </p:cNvSpPr>
          <p:nvPr/>
        </p:nvSpPr>
        <p:spPr>
          <a:xfrm>
            <a:off x="7504715" y="1425677"/>
            <a:ext cx="4297545" cy="87716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Übersicht der bestehenden Zugänge mit der Zuordnung –Zugang -&gt; Mitglied.</a:t>
            </a:r>
          </a:p>
          <a:p>
            <a:endParaRPr lang="de-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2">
            <a:extLst>
              <a:ext uri="{FF2B5EF4-FFF2-40B4-BE49-F238E27FC236}">
                <a16:creationId xmlns:a16="http://schemas.microsoft.com/office/drawing/2014/main" id="{8EBF6605-FE41-6EC2-4E1B-05C4C4B960F9}"/>
              </a:ext>
            </a:extLst>
          </p:cNvPr>
          <p:cNvSpPr txBox="1">
            <a:spLocks/>
          </p:cNvSpPr>
          <p:nvPr/>
        </p:nvSpPr>
        <p:spPr>
          <a:xfrm>
            <a:off x="7504715" y="1425677"/>
            <a:ext cx="4297545" cy="192360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Sollte ein Mitglied das Passwort vergessen haben und will das Passwort nicht mit „Passwort vergessen“ zurücksetzen, kann hier der Benutzer das Passwort manuell zurücksetzen und an die (neue) Mailadresse des Mitglieds senden.</a:t>
            </a:r>
          </a:p>
        </p:txBody>
      </p:sp>
      <p:sp>
        <p:nvSpPr>
          <p:cNvPr id="16" name="T3">
            <a:extLst>
              <a:ext uri="{FF2B5EF4-FFF2-40B4-BE49-F238E27FC236}">
                <a16:creationId xmlns:a16="http://schemas.microsoft.com/office/drawing/2014/main" id="{1737F689-DE47-D7AA-A665-BEDF2AC45C9F}"/>
              </a:ext>
            </a:extLst>
          </p:cNvPr>
          <p:cNvSpPr txBox="1">
            <a:spLocks/>
          </p:cNvSpPr>
          <p:nvPr/>
        </p:nvSpPr>
        <p:spPr>
          <a:xfrm>
            <a:off x="7504715" y="1425677"/>
            <a:ext cx="4297545" cy="140038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Mit „Zugang sperren“ kann der Zugang für das Mitglied evtl. temporär gesperrt werden, ohne den Zugang zu löschen. Dies geschieht z. B. bei unbezahlten Beiträgen.</a:t>
            </a:r>
          </a:p>
        </p:txBody>
      </p:sp>
      <p:sp>
        <p:nvSpPr>
          <p:cNvPr id="17" name="T4">
            <a:extLst>
              <a:ext uri="{FF2B5EF4-FFF2-40B4-BE49-F238E27FC236}">
                <a16:creationId xmlns:a16="http://schemas.microsoft.com/office/drawing/2014/main" id="{91BD310B-6F23-F59A-524B-574F61D065B7}"/>
              </a:ext>
            </a:extLst>
          </p:cNvPr>
          <p:cNvSpPr txBox="1">
            <a:spLocks/>
          </p:cNvSpPr>
          <p:nvPr/>
        </p:nvSpPr>
        <p:spPr>
          <a:xfrm>
            <a:off x="7504715" y="1425677"/>
            <a:ext cx="4297545" cy="35394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Zugang entsperren</a:t>
            </a:r>
          </a:p>
        </p:txBody>
      </p:sp>
      <p:sp>
        <p:nvSpPr>
          <p:cNvPr id="18" name="T5">
            <a:extLst>
              <a:ext uri="{FF2B5EF4-FFF2-40B4-BE49-F238E27FC236}">
                <a16:creationId xmlns:a16="http://schemas.microsoft.com/office/drawing/2014/main" id="{F349D8D1-534F-BB6B-8710-5FB3D1796436}"/>
              </a:ext>
            </a:extLst>
          </p:cNvPr>
          <p:cNvSpPr txBox="1">
            <a:spLocks/>
          </p:cNvSpPr>
          <p:nvPr/>
        </p:nvSpPr>
        <p:spPr>
          <a:xfrm>
            <a:off x="7504715" y="1425677"/>
            <a:ext cx="4297545" cy="270843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Zugang löschen, wenn Mitglieder ausgetreten sind und der Zugang kein zugeordnetes Mitglied hat oder das Mitglied eine neue Mailadresse hat und auf die vorhergehende Mailadresse keinen Zugang mehr bekommt, kann der Zugang gelöscht werden. In Zukunft werden Zugänge automatisch gelöscht, wenn der Zugang länger als 2 Jahre nicht genutzt wurde.</a:t>
            </a:r>
          </a:p>
        </p:txBody>
      </p:sp>
      <p:sp>
        <p:nvSpPr>
          <p:cNvPr id="19" name="T6">
            <a:extLst>
              <a:ext uri="{FF2B5EF4-FFF2-40B4-BE49-F238E27FC236}">
                <a16:creationId xmlns:a16="http://schemas.microsoft.com/office/drawing/2014/main" id="{0CCA3CCB-9100-E37B-B3A0-C2D42F1E62A4}"/>
              </a:ext>
            </a:extLst>
          </p:cNvPr>
          <p:cNvSpPr txBox="1">
            <a:spLocks/>
          </p:cNvSpPr>
          <p:nvPr/>
        </p:nvSpPr>
        <p:spPr>
          <a:xfrm>
            <a:off x="7504715" y="1425677"/>
            <a:ext cx="4297545" cy="87716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Mit dieser Schaltfläche wechselt der Admin direkt in das verbundene Mitglied.</a:t>
            </a:r>
          </a:p>
        </p:txBody>
      </p:sp>
      <p:sp>
        <p:nvSpPr>
          <p:cNvPr id="4" name="Textfeld 3">
            <a:hlinkClick r:id="rId3" action="ppaction://hlinksldjump"/>
            <a:extLst>
              <a:ext uri="{FF2B5EF4-FFF2-40B4-BE49-F238E27FC236}">
                <a16:creationId xmlns:a16="http://schemas.microsoft.com/office/drawing/2014/main" id="{920D7D87-6251-A4F6-0F36-9E36FDC1AA5D}"/>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5" name="Kamera 4">
            <a:extLst>
              <a:ext uri="{FF2B5EF4-FFF2-40B4-BE49-F238E27FC236}">
                <a16:creationId xmlns:a16="http://schemas.microsoft.com/office/drawing/2014/main" id="{F5364D2C-3E01-6D83-55DA-D27E9C2C3FF7}"/>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5917882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6"/>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56CCF22-7DED-A952-E635-CA62E5F09A9A}"/>
              </a:ext>
            </a:extLst>
          </p:cNvPr>
          <p:cNvPicPr>
            <a:picLocks noChangeAspect="1"/>
          </p:cNvPicPr>
          <p:nvPr/>
        </p:nvPicPr>
        <p:blipFill>
          <a:blip r:embed="rId2"/>
          <a:stretch>
            <a:fillRect/>
          </a:stretch>
        </p:blipFill>
        <p:spPr>
          <a:xfrm>
            <a:off x="741441" y="2846939"/>
            <a:ext cx="7377546" cy="3348377"/>
          </a:xfrm>
          <a:prstGeom prst="rect">
            <a:avLst/>
          </a:prstGeom>
        </p:spPr>
      </p:pic>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Änderungsvorschläge bearbeiten</a:t>
            </a:r>
          </a:p>
        </p:txBody>
      </p:sp>
      <p:sp>
        <p:nvSpPr>
          <p:cNvPr id="3" name="Inhaltsplatzhalter 2">
            <a:extLst>
              <a:ext uri="{FF2B5EF4-FFF2-40B4-BE49-F238E27FC236}">
                <a16:creationId xmlns:a16="http://schemas.microsoft.com/office/drawing/2014/main" id="{D06FE45A-C5ED-E1D4-BB91-7AC3E51F42F8}"/>
              </a:ext>
            </a:extLst>
          </p:cNvPr>
          <p:cNvSpPr>
            <a:spLocks noGrp="1"/>
          </p:cNvSpPr>
          <p:nvPr>
            <p:ph idx="1"/>
          </p:nvPr>
        </p:nvSpPr>
        <p:spPr>
          <a:xfrm>
            <a:off x="677333" y="1800000"/>
            <a:ext cx="8746885" cy="4099355"/>
          </a:xfrm>
        </p:spPr>
        <p:txBody>
          <a:bodyPr>
            <a:normAutofit/>
          </a:bodyPr>
          <a:lstStyle/>
          <a:p>
            <a:pPr marL="0" indent="0">
              <a:spcBef>
                <a:spcPts val="1800"/>
              </a:spcBef>
              <a:buClr>
                <a:srgbClr val="0F70B7"/>
              </a:buClr>
              <a:buNone/>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Nachdem die Vereinsmitglieder die persönlichen Daten angepasst haben, werden für die Felder, die mit Änderungsvorschlägen eingestellt sind, die Vorschläge hier angezeigt.</a:t>
            </a:r>
          </a:p>
          <a:p>
            <a:pPr marL="0" indent="0">
              <a:spcBef>
                <a:spcPts val="1800"/>
              </a:spcBef>
              <a:buClr>
                <a:srgbClr val="0F70B7"/>
              </a:buClr>
              <a:buNone/>
            </a:pPr>
            <a:endParaRPr lang="en-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1">
            <a:extLst>
              <a:ext uri="{FF2B5EF4-FFF2-40B4-BE49-F238E27FC236}">
                <a16:creationId xmlns:a16="http://schemas.microsoft.com/office/drawing/2014/main" id="{72D5F284-1CFD-AE84-3572-A685A56E7D77}"/>
              </a:ext>
            </a:extLst>
          </p:cNvPr>
          <p:cNvSpPr>
            <a:spLocks/>
          </p:cNvSpPr>
          <p:nvPr/>
        </p:nvSpPr>
        <p:spPr>
          <a:xfrm>
            <a:off x="2928546" y="3074761"/>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endParaRPr lang="en-DE" dirty="0"/>
          </a:p>
        </p:txBody>
      </p:sp>
      <p:sp>
        <p:nvSpPr>
          <p:cNvPr id="4" name="2">
            <a:extLst>
              <a:ext uri="{FF2B5EF4-FFF2-40B4-BE49-F238E27FC236}">
                <a16:creationId xmlns:a16="http://schemas.microsoft.com/office/drawing/2014/main" id="{5EA5C4E8-1B6F-C496-6E31-1E313702F25A}"/>
              </a:ext>
            </a:extLst>
          </p:cNvPr>
          <p:cNvSpPr>
            <a:spLocks/>
          </p:cNvSpPr>
          <p:nvPr/>
        </p:nvSpPr>
        <p:spPr>
          <a:xfrm>
            <a:off x="2225539" y="4386127"/>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endParaRPr lang="en-DE" dirty="0"/>
          </a:p>
        </p:txBody>
      </p:sp>
      <p:sp>
        <p:nvSpPr>
          <p:cNvPr id="5" name="3">
            <a:extLst>
              <a:ext uri="{FF2B5EF4-FFF2-40B4-BE49-F238E27FC236}">
                <a16:creationId xmlns:a16="http://schemas.microsoft.com/office/drawing/2014/main" id="{5DC79C1B-1BE0-9B1F-B3CA-82E38D15E57E}"/>
              </a:ext>
            </a:extLst>
          </p:cNvPr>
          <p:cNvSpPr>
            <a:spLocks/>
          </p:cNvSpPr>
          <p:nvPr/>
        </p:nvSpPr>
        <p:spPr>
          <a:xfrm>
            <a:off x="2767782" y="5898747"/>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endParaRPr lang="en-DE" dirty="0"/>
          </a:p>
        </p:txBody>
      </p:sp>
      <p:sp>
        <p:nvSpPr>
          <p:cNvPr id="7" name="T3">
            <a:extLst>
              <a:ext uri="{FF2B5EF4-FFF2-40B4-BE49-F238E27FC236}">
                <a16:creationId xmlns:a16="http://schemas.microsoft.com/office/drawing/2014/main" id="{159A5E7C-DDCD-24C9-7E17-A55389E4A67D}"/>
              </a:ext>
            </a:extLst>
          </p:cNvPr>
          <p:cNvSpPr txBox="1">
            <a:spLocks/>
          </p:cNvSpPr>
          <p:nvPr/>
        </p:nvSpPr>
        <p:spPr>
          <a:xfrm>
            <a:off x="7504715" y="1425677"/>
            <a:ext cx="4297545" cy="61555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Mit „Bearbeiten“ werden die Vorschläge dieses Mitglieds angezeigt.</a:t>
            </a:r>
          </a:p>
        </p:txBody>
      </p:sp>
      <p:sp>
        <p:nvSpPr>
          <p:cNvPr id="9" name="T2">
            <a:extLst>
              <a:ext uri="{FF2B5EF4-FFF2-40B4-BE49-F238E27FC236}">
                <a16:creationId xmlns:a16="http://schemas.microsoft.com/office/drawing/2014/main" id="{F9335BFF-68D0-8430-8C35-3A3BF7EA18FC}"/>
              </a:ext>
            </a:extLst>
          </p:cNvPr>
          <p:cNvSpPr txBox="1">
            <a:spLocks/>
          </p:cNvSpPr>
          <p:nvPr/>
        </p:nvSpPr>
        <p:spPr>
          <a:xfrm>
            <a:off x="7657115" y="1578077"/>
            <a:ext cx="4297545" cy="61555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Die entsprechende Person markieren (nur eine)</a:t>
            </a:r>
          </a:p>
        </p:txBody>
      </p:sp>
      <p:sp>
        <p:nvSpPr>
          <p:cNvPr id="10" name="T1">
            <a:extLst>
              <a:ext uri="{FF2B5EF4-FFF2-40B4-BE49-F238E27FC236}">
                <a16:creationId xmlns:a16="http://schemas.microsoft.com/office/drawing/2014/main" id="{678F01E9-1418-8332-F47C-0D94BE6129B5}"/>
              </a:ext>
            </a:extLst>
          </p:cNvPr>
          <p:cNvSpPr txBox="1">
            <a:spLocks/>
          </p:cNvSpPr>
          <p:nvPr/>
        </p:nvSpPr>
        <p:spPr>
          <a:xfrm>
            <a:off x="7580915" y="1739488"/>
            <a:ext cx="4297545" cy="61555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Im Register Änderungsvorschläge werden diese angezeigt</a:t>
            </a:r>
          </a:p>
        </p:txBody>
      </p:sp>
      <p:sp>
        <p:nvSpPr>
          <p:cNvPr id="11" name="Textfeld 10">
            <a:hlinkClick r:id="rId3" action="ppaction://hlinksldjump"/>
            <a:extLst>
              <a:ext uri="{FF2B5EF4-FFF2-40B4-BE49-F238E27FC236}">
                <a16:creationId xmlns:a16="http://schemas.microsoft.com/office/drawing/2014/main" id="{348B5B3D-EBFF-308F-F358-18B56ACA6EDD}"/>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12" name="Kamera 11">
            <a:extLst>
              <a:ext uri="{FF2B5EF4-FFF2-40B4-BE49-F238E27FC236}">
                <a16:creationId xmlns:a16="http://schemas.microsoft.com/office/drawing/2014/main" id="{DC600BA5-B0AD-FDEC-2F9D-C96A66F42C37}"/>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4168718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nextCondLst>
                <p:cond evt="onClick" delay="0">
                  <p:tgtEl>
                    <p:spTgt spid="5"/>
                  </p:tgtEl>
                </p:cond>
              </p:nextCondLst>
            </p:seq>
          </p:childTnLst>
        </p:cTn>
      </p:par>
    </p:tnLst>
    <p:bldLst>
      <p:bldP spid="7"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00D392F1-B977-5A60-51D5-319D395A190B}"/>
              </a:ext>
            </a:extLst>
          </p:cNvPr>
          <p:cNvPicPr>
            <a:picLocks noChangeAspect="1"/>
          </p:cNvPicPr>
          <p:nvPr/>
        </p:nvPicPr>
        <p:blipFill>
          <a:blip r:embed="rId2"/>
          <a:stretch>
            <a:fillRect/>
          </a:stretch>
        </p:blipFill>
        <p:spPr>
          <a:xfrm>
            <a:off x="677334" y="1733453"/>
            <a:ext cx="8765812" cy="2652674"/>
          </a:xfrm>
          <a:prstGeom prst="rect">
            <a:avLst/>
          </a:prstGeom>
        </p:spPr>
      </p:pic>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Änderungsvorschläge bearbeiten</a:t>
            </a:r>
          </a:p>
        </p:txBody>
      </p:sp>
      <p:sp>
        <p:nvSpPr>
          <p:cNvPr id="13" name="7">
            <a:extLst>
              <a:ext uri="{FF2B5EF4-FFF2-40B4-BE49-F238E27FC236}">
                <a16:creationId xmlns:a16="http://schemas.microsoft.com/office/drawing/2014/main" id="{DA216047-23B4-E3DC-01FB-C8811CA150F9}"/>
              </a:ext>
            </a:extLst>
          </p:cNvPr>
          <p:cNvSpPr>
            <a:spLocks/>
          </p:cNvSpPr>
          <p:nvPr/>
        </p:nvSpPr>
        <p:spPr>
          <a:xfrm>
            <a:off x="7249078" y="4367960"/>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endParaRPr lang="en-DE" dirty="0"/>
          </a:p>
        </p:txBody>
      </p:sp>
      <p:sp>
        <p:nvSpPr>
          <p:cNvPr id="14" name="6">
            <a:extLst>
              <a:ext uri="{FF2B5EF4-FFF2-40B4-BE49-F238E27FC236}">
                <a16:creationId xmlns:a16="http://schemas.microsoft.com/office/drawing/2014/main" id="{4ECB0C62-23A3-5611-CA83-66323D729EDD}"/>
              </a:ext>
            </a:extLst>
          </p:cNvPr>
          <p:cNvSpPr>
            <a:spLocks/>
          </p:cNvSpPr>
          <p:nvPr/>
        </p:nvSpPr>
        <p:spPr>
          <a:xfrm>
            <a:off x="6388031" y="4371738"/>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endParaRPr lang="en-DE" dirty="0"/>
          </a:p>
        </p:txBody>
      </p:sp>
      <p:sp>
        <p:nvSpPr>
          <p:cNvPr id="15" name="5">
            <a:extLst>
              <a:ext uri="{FF2B5EF4-FFF2-40B4-BE49-F238E27FC236}">
                <a16:creationId xmlns:a16="http://schemas.microsoft.com/office/drawing/2014/main" id="{6687030F-E798-E99A-F2CB-063E6D7A0AF5}"/>
              </a:ext>
            </a:extLst>
          </p:cNvPr>
          <p:cNvSpPr>
            <a:spLocks/>
          </p:cNvSpPr>
          <p:nvPr/>
        </p:nvSpPr>
        <p:spPr>
          <a:xfrm>
            <a:off x="5398971" y="4371738"/>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endParaRPr lang="en-DE" dirty="0"/>
          </a:p>
        </p:txBody>
      </p:sp>
      <p:sp>
        <p:nvSpPr>
          <p:cNvPr id="16" name="4">
            <a:extLst>
              <a:ext uri="{FF2B5EF4-FFF2-40B4-BE49-F238E27FC236}">
                <a16:creationId xmlns:a16="http://schemas.microsoft.com/office/drawing/2014/main" id="{521FF043-07F5-C5E4-3E75-B8FA45452A19}"/>
              </a:ext>
            </a:extLst>
          </p:cNvPr>
          <p:cNvSpPr>
            <a:spLocks/>
          </p:cNvSpPr>
          <p:nvPr/>
        </p:nvSpPr>
        <p:spPr>
          <a:xfrm>
            <a:off x="4519876" y="4378933"/>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endParaRPr lang="en-DE" dirty="0"/>
          </a:p>
        </p:txBody>
      </p:sp>
      <p:sp>
        <p:nvSpPr>
          <p:cNvPr id="5" name="3">
            <a:extLst>
              <a:ext uri="{FF2B5EF4-FFF2-40B4-BE49-F238E27FC236}">
                <a16:creationId xmlns:a16="http://schemas.microsoft.com/office/drawing/2014/main" id="{5DC79C1B-1BE0-9B1F-B3CA-82E38D15E57E}"/>
              </a:ext>
            </a:extLst>
          </p:cNvPr>
          <p:cNvSpPr>
            <a:spLocks/>
          </p:cNvSpPr>
          <p:nvPr/>
        </p:nvSpPr>
        <p:spPr>
          <a:xfrm>
            <a:off x="3483079" y="4371738"/>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endParaRPr lang="en-DE" dirty="0"/>
          </a:p>
        </p:txBody>
      </p:sp>
      <p:sp>
        <p:nvSpPr>
          <p:cNvPr id="4" name="2">
            <a:extLst>
              <a:ext uri="{FF2B5EF4-FFF2-40B4-BE49-F238E27FC236}">
                <a16:creationId xmlns:a16="http://schemas.microsoft.com/office/drawing/2014/main" id="{5EA5C4E8-1B6F-C496-6E31-1E313702F25A}"/>
              </a:ext>
            </a:extLst>
          </p:cNvPr>
          <p:cNvSpPr>
            <a:spLocks/>
          </p:cNvSpPr>
          <p:nvPr/>
        </p:nvSpPr>
        <p:spPr>
          <a:xfrm>
            <a:off x="2395145" y="4371738"/>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endParaRPr lang="en-DE" dirty="0"/>
          </a:p>
        </p:txBody>
      </p:sp>
      <p:sp>
        <p:nvSpPr>
          <p:cNvPr id="6" name="1">
            <a:extLst>
              <a:ext uri="{FF2B5EF4-FFF2-40B4-BE49-F238E27FC236}">
                <a16:creationId xmlns:a16="http://schemas.microsoft.com/office/drawing/2014/main" id="{72D5F284-1CFD-AE84-3572-A685A56E7D77}"/>
              </a:ext>
            </a:extLst>
          </p:cNvPr>
          <p:cNvSpPr>
            <a:spLocks/>
          </p:cNvSpPr>
          <p:nvPr/>
        </p:nvSpPr>
        <p:spPr>
          <a:xfrm>
            <a:off x="5826000" y="2698677"/>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endParaRPr lang="en-DE" dirty="0"/>
          </a:p>
        </p:txBody>
      </p:sp>
      <p:sp>
        <p:nvSpPr>
          <p:cNvPr id="9" name="T7">
            <a:extLst>
              <a:ext uri="{FF2B5EF4-FFF2-40B4-BE49-F238E27FC236}">
                <a16:creationId xmlns:a16="http://schemas.microsoft.com/office/drawing/2014/main" id="{F9335BFF-68D0-8430-8C35-3A3BF7EA18FC}"/>
              </a:ext>
            </a:extLst>
          </p:cNvPr>
          <p:cNvSpPr txBox="1">
            <a:spLocks/>
          </p:cNvSpPr>
          <p:nvPr/>
        </p:nvSpPr>
        <p:spPr>
          <a:xfrm>
            <a:off x="7504715" y="1425677"/>
            <a:ext cx="4297545" cy="140038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Das entsprechende wird angezeigt. Im Mitglied wird unten die Schaltfläche „Änderungswünsche“ angezeigt, mit einem Klick auf Diese wird die Liste der Änderungswünsche wieder angezeigt.</a:t>
            </a:r>
          </a:p>
        </p:txBody>
      </p:sp>
      <p:sp>
        <p:nvSpPr>
          <p:cNvPr id="7" name="T6">
            <a:extLst>
              <a:ext uri="{FF2B5EF4-FFF2-40B4-BE49-F238E27FC236}">
                <a16:creationId xmlns:a16="http://schemas.microsoft.com/office/drawing/2014/main" id="{159A5E7C-DDCD-24C9-7E17-A55389E4A67D}"/>
              </a:ext>
            </a:extLst>
          </p:cNvPr>
          <p:cNvSpPr txBox="1">
            <a:spLocks/>
          </p:cNvSpPr>
          <p:nvPr/>
        </p:nvSpPr>
        <p:spPr>
          <a:xfrm>
            <a:off x="7504715" y="1425677"/>
            <a:ext cx="4297545" cy="87716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Alle Änderungen werden abgelehnt, mit Versand der Mail „Änderungswünsche bearbeitet“</a:t>
            </a:r>
          </a:p>
        </p:txBody>
      </p:sp>
      <p:sp>
        <p:nvSpPr>
          <p:cNvPr id="10" name="T5">
            <a:extLst>
              <a:ext uri="{FF2B5EF4-FFF2-40B4-BE49-F238E27FC236}">
                <a16:creationId xmlns:a16="http://schemas.microsoft.com/office/drawing/2014/main" id="{678F01E9-1418-8332-F47C-0D94BE6129B5}"/>
              </a:ext>
            </a:extLst>
          </p:cNvPr>
          <p:cNvSpPr txBox="1">
            <a:spLocks/>
          </p:cNvSpPr>
          <p:nvPr/>
        </p:nvSpPr>
        <p:spPr>
          <a:xfrm>
            <a:off x="7504715" y="1425677"/>
            <a:ext cx="4297545" cy="140038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Einzelne Änderungen werden abgelehnt, andere könnten übernommen werden. Auch hier erfolgt der Mailversand mit der Vorlage „Änderungswünsche bearbeitet“</a:t>
            </a:r>
          </a:p>
        </p:txBody>
      </p:sp>
      <p:sp>
        <p:nvSpPr>
          <p:cNvPr id="17" name="T4">
            <a:extLst>
              <a:ext uri="{FF2B5EF4-FFF2-40B4-BE49-F238E27FC236}">
                <a16:creationId xmlns:a16="http://schemas.microsoft.com/office/drawing/2014/main" id="{E326ABEE-4255-7905-EFE8-7ED1BD153178}"/>
              </a:ext>
            </a:extLst>
          </p:cNvPr>
          <p:cNvSpPr txBox="1">
            <a:spLocks/>
          </p:cNvSpPr>
          <p:nvPr/>
        </p:nvSpPr>
        <p:spPr>
          <a:xfrm>
            <a:off x="7504715" y="1425677"/>
            <a:ext cx="4297545" cy="113877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Markierte Änderungen werden akzeptiert, Mailversand mit „Änderungswunsch bearbeitet“ erfolgt ebenfalls.</a:t>
            </a:r>
          </a:p>
        </p:txBody>
      </p:sp>
      <p:sp>
        <p:nvSpPr>
          <p:cNvPr id="18" name="T3">
            <a:extLst>
              <a:ext uri="{FF2B5EF4-FFF2-40B4-BE49-F238E27FC236}">
                <a16:creationId xmlns:a16="http://schemas.microsoft.com/office/drawing/2014/main" id="{6DC2316E-84D9-0FF9-6B6E-C39752169A85}"/>
              </a:ext>
            </a:extLst>
          </p:cNvPr>
          <p:cNvSpPr txBox="1">
            <a:spLocks/>
          </p:cNvSpPr>
          <p:nvPr/>
        </p:nvSpPr>
        <p:spPr>
          <a:xfrm>
            <a:off x="7504715" y="1425677"/>
            <a:ext cx="4297545" cy="244682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Hier können die markierten Änderungsvorschläge mit Korrekturwunsch an das Mitglied „zurückgegeben“ werden. Hier wird ebenfalls die Mail „Änderungswunsch bearbeitet“ versendet. Der Korrekturtext kann im nächsten Fenster erfasst werden, dieser Text, wird in die E-Mail eingefügt.</a:t>
            </a:r>
          </a:p>
        </p:txBody>
      </p:sp>
      <p:sp>
        <p:nvSpPr>
          <p:cNvPr id="19" name="T2">
            <a:extLst>
              <a:ext uri="{FF2B5EF4-FFF2-40B4-BE49-F238E27FC236}">
                <a16:creationId xmlns:a16="http://schemas.microsoft.com/office/drawing/2014/main" id="{FB96CE4E-6B2D-43C9-2EC5-F92320EB2B41}"/>
              </a:ext>
            </a:extLst>
          </p:cNvPr>
          <p:cNvSpPr txBox="1">
            <a:spLocks/>
          </p:cNvSpPr>
          <p:nvPr/>
        </p:nvSpPr>
        <p:spPr>
          <a:xfrm>
            <a:off x="7504715" y="1425677"/>
            <a:ext cx="4297545" cy="192360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Hier klicken, um alle Änderungen zu übernehmen. Dem Mitglied wird dann die E-Mail „Änderungsvorschläge bearbeitet“ aus den Mitgliederbenachrichtigungen, aus dem Bereich „Einstellungen Mitglieder.Online“  gesendet.</a:t>
            </a:r>
          </a:p>
        </p:txBody>
      </p:sp>
      <p:sp>
        <p:nvSpPr>
          <p:cNvPr id="20" name="T1">
            <a:extLst>
              <a:ext uri="{FF2B5EF4-FFF2-40B4-BE49-F238E27FC236}">
                <a16:creationId xmlns:a16="http://schemas.microsoft.com/office/drawing/2014/main" id="{AFADE2E7-8BF6-757B-551A-DCDC6F8F7A17}"/>
              </a:ext>
            </a:extLst>
          </p:cNvPr>
          <p:cNvSpPr txBox="1">
            <a:spLocks/>
          </p:cNvSpPr>
          <p:nvPr/>
        </p:nvSpPr>
        <p:spPr>
          <a:xfrm>
            <a:off x="7504715" y="1425677"/>
            <a:ext cx="4297545" cy="192360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Liste der Änderungsvorschläge, an dieser Stelle werden sowohl der alte wie auch der vorgeschlagene Wert angezeigt, um Änderungen zu übernehmen oder abzulehnen müssen die entsprechenden Zeilen markiert werden</a:t>
            </a:r>
          </a:p>
        </p:txBody>
      </p:sp>
      <p:pic>
        <p:nvPicPr>
          <p:cNvPr id="22" name="Grafik 21">
            <a:extLst>
              <a:ext uri="{FF2B5EF4-FFF2-40B4-BE49-F238E27FC236}">
                <a16:creationId xmlns:a16="http://schemas.microsoft.com/office/drawing/2014/main" id="{D677D2E4-9C62-8D9C-34A2-CE4E67A8F7FE}"/>
              </a:ext>
            </a:extLst>
          </p:cNvPr>
          <p:cNvPicPr>
            <a:picLocks noChangeAspect="1"/>
          </p:cNvPicPr>
          <p:nvPr/>
        </p:nvPicPr>
        <p:blipFill>
          <a:blip r:embed="rId3"/>
          <a:stretch>
            <a:fillRect/>
          </a:stretch>
        </p:blipFill>
        <p:spPr>
          <a:xfrm>
            <a:off x="7765025" y="4262656"/>
            <a:ext cx="3653776" cy="1778706"/>
          </a:xfrm>
          <a:prstGeom prst="rect">
            <a:avLst/>
          </a:prstGeom>
        </p:spPr>
      </p:pic>
      <p:sp>
        <p:nvSpPr>
          <p:cNvPr id="23" name="Textfeld 22">
            <a:hlinkClick r:id="rId4" action="ppaction://hlinksldjump"/>
            <a:extLst>
              <a:ext uri="{FF2B5EF4-FFF2-40B4-BE49-F238E27FC236}">
                <a16:creationId xmlns:a16="http://schemas.microsoft.com/office/drawing/2014/main" id="{CED390E2-9205-3E0B-D8F0-0F9245D2A2CB}"/>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3" name="Kamera 2">
            <a:extLst>
              <a:ext uri="{FF2B5EF4-FFF2-40B4-BE49-F238E27FC236}">
                <a16:creationId xmlns:a16="http://schemas.microsoft.com/office/drawing/2014/main" id="{841B6012-832F-FD09-F71E-89B0B4A830D0}"/>
              </a:ext>
            </a:extLst>
          </p:cNvPr>
          <p:cNvPicPr>
            <a:picLocks noChangeAspect="1"/>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tretch>
            <a:fillRect/>
          </a:stretch>
        </p:blipFill>
        <p:spPr>
          <a:xfrm>
            <a:off x="207756" y="4701277"/>
            <a:ext cx="2057400" cy="2057400"/>
          </a:xfrm>
          <a:prstGeom prst="ellipse">
            <a:avLst/>
          </a:prstGeom>
        </p:spPr>
      </p:pic>
    </p:spTree>
    <p:extLst>
      <p:ext uri="{BB962C8B-B14F-4D97-AF65-F5344CB8AC3E}">
        <p14:creationId xmlns:p14="http://schemas.microsoft.com/office/powerpoint/2010/main" val="4271807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5"/>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6"/>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nextCondLst>
                <p:cond evt="onClick" delay="0">
                  <p:tgtEl>
                    <p:spTgt spid="13"/>
                  </p:tgtEl>
                </p:cond>
              </p:nextCondLst>
            </p:seq>
          </p:childTnLst>
        </p:cTn>
      </p:par>
    </p:tnLst>
    <p:bldLst>
      <p:bldP spid="9" grpId="0" animBg="1"/>
      <p:bldP spid="7" grpId="0" animBg="1"/>
      <p:bldP spid="10" grpId="0" animBg="1"/>
      <p:bldP spid="17" grpId="0" animBg="1"/>
      <p:bldP spid="18"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C7C08F41-1B55-1767-4F1C-212818A1278C}"/>
              </a:ext>
            </a:extLst>
          </p:cNvPr>
          <p:cNvPicPr>
            <a:picLocks noChangeAspect="1"/>
          </p:cNvPicPr>
          <p:nvPr/>
        </p:nvPicPr>
        <p:blipFill>
          <a:blip r:embed="rId2"/>
          <a:stretch>
            <a:fillRect/>
          </a:stretch>
        </p:blipFill>
        <p:spPr>
          <a:xfrm>
            <a:off x="752167" y="2539122"/>
            <a:ext cx="7366819" cy="3532576"/>
          </a:xfrm>
          <a:prstGeom prst="rect">
            <a:avLst/>
          </a:prstGeom>
        </p:spPr>
      </p:pic>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Neumitgliederanträge bearbeiten</a:t>
            </a:r>
          </a:p>
        </p:txBody>
      </p:sp>
      <p:sp>
        <p:nvSpPr>
          <p:cNvPr id="3" name="Inhaltsplatzhalter 2">
            <a:extLst>
              <a:ext uri="{FF2B5EF4-FFF2-40B4-BE49-F238E27FC236}">
                <a16:creationId xmlns:a16="http://schemas.microsoft.com/office/drawing/2014/main" id="{D06FE45A-C5ED-E1D4-BB91-7AC3E51F42F8}"/>
              </a:ext>
            </a:extLst>
          </p:cNvPr>
          <p:cNvSpPr>
            <a:spLocks noGrp="1"/>
          </p:cNvSpPr>
          <p:nvPr>
            <p:ph idx="1"/>
          </p:nvPr>
        </p:nvSpPr>
        <p:spPr>
          <a:xfrm>
            <a:off x="677333" y="1800000"/>
            <a:ext cx="8746885" cy="4099355"/>
          </a:xfrm>
        </p:spPr>
        <p:txBody>
          <a:bodyPr>
            <a:normAutofit/>
          </a:bodyPr>
          <a:lstStyle/>
          <a:p>
            <a:pPr marL="0" indent="0">
              <a:spcBef>
                <a:spcPts val="1800"/>
              </a:spcBef>
              <a:buClr>
                <a:srgbClr val="0F70B7"/>
              </a:buClr>
              <a:buNone/>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Nach der Registrierung als neuer Benutzer und dem erstmaligen Login können Interessenten einen Mitgliedsantrag einreichen.</a:t>
            </a:r>
          </a:p>
          <a:p>
            <a:pPr marL="0" indent="0">
              <a:spcBef>
                <a:spcPts val="1800"/>
              </a:spcBef>
              <a:buClr>
                <a:srgbClr val="0F70B7"/>
              </a:buClr>
              <a:buNone/>
            </a:pPr>
            <a:endPar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800"/>
              </a:spcBef>
              <a:buClr>
                <a:srgbClr val="0F70B7"/>
              </a:buClr>
              <a:buNone/>
            </a:pPr>
            <a:endParaRPr lang="en-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1">
            <a:extLst>
              <a:ext uri="{FF2B5EF4-FFF2-40B4-BE49-F238E27FC236}">
                <a16:creationId xmlns:a16="http://schemas.microsoft.com/office/drawing/2014/main" id="{72D5F284-1CFD-AE84-3572-A685A56E7D77}"/>
              </a:ext>
            </a:extLst>
          </p:cNvPr>
          <p:cNvSpPr>
            <a:spLocks/>
          </p:cNvSpPr>
          <p:nvPr/>
        </p:nvSpPr>
        <p:spPr>
          <a:xfrm>
            <a:off x="2028894" y="3318330"/>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endParaRPr lang="en-DE" dirty="0"/>
          </a:p>
        </p:txBody>
      </p:sp>
      <p:sp>
        <p:nvSpPr>
          <p:cNvPr id="4" name="2">
            <a:extLst>
              <a:ext uri="{FF2B5EF4-FFF2-40B4-BE49-F238E27FC236}">
                <a16:creationId xmlns:a16="http://schemas.microsoft.com/office/drawing/2014/main" id="{5EA5C4E8-1B6F-C496-6E31-1E313702F25A}"/>
              </a:ext>
            </a:extLst>
          </p:cNvPr>
          <p:cNvSpPr>
            <a:spLocks/>
          </p:cNvSpPr>
          <p:nvPr/>
        </p:nvSpPr>
        <p:spPr>
          <a:xfrm>
            <a:off x="2225539" y="3899430"/>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endParaRPr lang="en-DE" dirty="0"/>
          </a:p>
        </p:txBody>
      </p:sp>
      <p:sp>
        <p:nvSpPr>
          <p:cNvPr id="5" name="3">
            <a:extLst>
              <a:ext uri="{FF2B5EF4-FFF2-40B4-BE49-F238E27FC236}">
                <a16:creationId xmlns:a16="http://schemas.microsoft.com/office/drawing/2014/main" id="{5DC79C1B-1BE0-9B1F-B3CA-82E38D15E57E}"/>
              </a:ext>
            </a:extLst>
          </p:cNvPr>
          <p:cNvSpPr>
            <a:spLocks/>
          </p:cNvSpPr>
          <p:nvPr/>
        </p:nvSpPr>
        <p:spPr>
          <a:xfrm>
            <a:off x="2767782" y="5898747"/>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endParaRPr lang="en-DE" dirty="0"/>
          </a:p>
        </p:txBody>
      </p:sp>
      <p:sp>
        <p:nvSpPr>
          <p:cNvPr id="7" name="T3">
            <a:extLst>
              <a:ext uri="{FF2B5EF4-FFF2-40B4-BE49-F238E27FC236}">
                <a16:creationId xmlns:a16="http://schemas.microsoft.com/office/drawing/2014/main" id="{159A5E7C-DDCD-24C9-7E17-A55389E4A67D}"/>
              </a:ext>
            </a:extLst>
          </p:cNvPr>
          <p:cNvSpPr txBox="1">
            <a:spLocks/>
          </p:cNvSpPr>
          <p:nvPr/>
        </p:nvSpPr>
        <p:spPr>
          <a:xfrm>
            <a:off x="7504715" y="1425677"/>
            <a:ext cx="4297545" cy="140038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Mit „Bearbeiten“ wird der Mitgliedsantrag mit allen Feldern angezeigt. Die Auswahl der Felder haben wir bereits in den Einstellungen von Mitglieder.Online festgelegt.</a:t>
            </a:r>
          </a:p>
        </p:txBody>
      </p:sp>
      <p:sp>
        <p:nvSpPr>
          <p:cNvPr id="9" name="T2">
            <a:extLst>
              <a:ext uri="{FF2B5EF4-FFF2-40B4-BE49-F238E27FC236}">
                <a16:creationId xmlns:a16="http://schemas.microsoft.com/office/drawing/2014/main" id="{F9335BFF-68D0-8430-8C35-3A3BF7EA18FC}"/>
              </a:ext>
            </a:extLst>
          </p:cNvPr>
          <p:cNvSpPr txBox="1">
            <a:spLocks/>
          </p:cNvSpPr>
          <p:nvPr/>
        </p:nvSpPr>
        <p:spPr>
          <a:xfrm>
            <a:off x="7657115" y="1578077"/>
            <a:ext cx="4297545" cy="61555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In der Liste werden alle Neuanträge aufgelistet</a:t>
            </a:r>
          </a:p>
        </p:txBody>
      </p:sp>
      <p:sp>
        <p:nvSpPr>
          <p:cNvPr id="10" name="T1">
            <a:extLst>
              <a:ext uri="{FF2B5EF4-FFF2-40B4-BE49-F238E27FC236}">
                <a16:creationId xmlns:a16="http://schemas.microsoft.com/office/drawing/2014/main" id="{678F01E9-1418-8332-F47C-0D94BE6129B5}"/>
              </a:ext>
            </a:extLst>
          </p:cNvPr>
          <p:cNvSpPr txBox="1">
            <a:spLocks/>
          </p:cNvSpPr>
          <p:nvPr/>
        </p:nvSpPr>
        <p:spPr>
          <a:xfrm>
            <a:off x="7580915" y="1739488"/>
            <a:ext cx="4297545" cy="87716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Im Register Registrierungen werden die Mitgliederanträge angezeigt werden diese angezeigt</a:t>
            </a:r>
          </a:p>
        </p:txBody>
      </p:sp>
      <p:sp>
        <p:nvSpPr>
          <p:cNvPr id="13" name="Textfeld 12">
            <a:hlinkClick r:id="rId3" action="ppaction://hlinksldjump"/>
            <a:extLst>
              <a:ext uri="{FF2B5EF4-FFF2-40B4-BE49-F238E27FC236}">
                <a16:creationId xmlns:a16="http://schemas.microsoft.com/office/drawing/2014/main" id="{4230B58B-D2D2-CA58-D277-87C2AECB43B0}"/>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8" name="Kamera 7">
            <a:extLst>
              <a:ext uri="{FF2B5EF4-FFF2-40B4-BE49-F238E27FC236}">
                <a16:creationId xmlns:a16="http://schemas.microsoft.com/office/drawing/2014/main" id="{57693D3B-C4C4-33A9-E194-89D15802EFFF}"/>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1704131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nextCondLst>
                <p:cond evt="onClick" delay="0">
                  <p:tgtEl>
                    <p:spTgt spid="5"/>
                  </p:tgtEl>
                </p:cond>
              </p:nextCondLst>
            </p:seq>
          </p:childTnLst>
        </p:cTn>
      </p:par>
    </p:tnLst>
    <p:bldLst>
      <p:bldP spid="7"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318401E-AA23-6917-4D4D-29826E5A955B}"/>
              </a:ext>
            </a:extLst>
          </p:cNvPr>
          <p:cNvPicPr>
            <a:picLocks noChangeAspect="1"/>
          </p:cNvPicPr>
          <p:nvPr/>
        </p:nvPicPr>
        <p:blipFill>
          <a:blip r:embed="rId2"/>
          <a:stretch>
            <a:fillRect/>
          </a:stretch>
        </p:blipFill>
        <p:spPr>
          <a:xfrm>
            <a:off x="677334" y="1653667"/>
            <a:ext cx="8937523" cy="4051611"/>
          </a:xfrm>
          <a:prstGeom prst="rect">
            <a:avLst/>
          </a:prstGeom>
        </p:spPr>
      </p:pic>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Registrierungen bearbeiten</a:t>
            </a:r>
          </a:p>
        </p:txBody>
      </p:sp>
      <p:sp>
        <p:nvSpPr>
          <p:cNvPr id="15" name="5">
            <a:extLst>
              <a:ext uri="{FF2B5EF4-FFF2-40B4-BE49-F238E27FC236}">
                <a16:creationId xmlns:a16="http://schemas.microsoft.com/office/drawing/2014/main" id="{6687030F-E798-E99A-F2CB-063E6D7A0AF5}"/>
              </a:ext>
            </a:extLst>
          </p:cNvPr>
          <p:cNvSpPr>
            <a:spLocks/>
          </p:cNvSpPr>
          <p:nvPr/>
        </p:nvSpPr>
        <p:spPr>
          <a:xfrm>
            <a:off x="5424145" y="5069333"/>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endParaRPr lang="en-DE" dirty="0"/>
          </a:p>
        </p:txBody>
      </p:sp>
      <p:sp>
        <p:nvSpPr>
          <p:cNvPr id="16" name="4">
            <a:extLst>
              <a:ext uri="{FF2B5EF4-FFF2-40B4-BE49-F238E27FC236}">
                <a16:creationId xmlns:a16="http://schemas.microsoft.com/office/drawing/2014/main" id="{521FF043-07F5-C5E4-3E75-B8FA45452A19}"/>
              </a:ext>
            </a:extLst>
          </p:cNvPr>
          <p:cNvSpPr>
            <a:spLocks/>
          </p:cNvSpPr>
          <p:nvPr/>
        </p:nvSpPr>
        <p:spPr>
          <a:xfrm>
            <a:off x="4522173" y="5069333"/>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endParaRPr lang="en-DE" dirty="0"/>
          </a:p>
        </p:txBody>
      </p:sp>
      <p:sp>
        <p:nvSpPr>
          <p:cNvPr id="5" name="3">
            <a:extLst>
              <a:ext uri="{FF2B5EF4-FFF2-40B4-BE49-F238E27FC236}">
                <a16:creationId xmlns:a16="http://schemas.microsoft.com/office/drawing/2014/main" id="{5DC79C1B-1BE0-9B1F-B3CA-82E38D15E57E}"/>
              </a:ext>
            </a:extLst>
          </p:cNvPr>
          <p:cNvSpPr>
            <a:spLocks/>
          </p:cNvSpPr>
          <p:nvPr/>
        </p:nvSpPr>
        <p:spPr>
          <a:xfrm>
            <a:off x="3466723" y="5069333"/>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endParaRPr lang="en-DE" dirty="0"/>
          </a:p>
        </p:txBody>
      </p:sp>
      <p:sp>
        <p:nvSpPr>
          <p:cNvPr id="4" name="2">
            <a:extLst>
              <a:ext uri="{FF2B5EF4-FFF2-40B4-BE49-F238E27FC236}">
                <a16:creationId xmlns:a16="http://schemas.microsoft.com/office/drawing/2014/main" id="{5EA5C4E8-1B6F-C496-6E31-1E313702F25A}"/>
              </a:ext>
            </a:extLst>
          </p:cNvPr>
          <p:cNvSpPr>
            <a:spLocks/>
          </p:cNvSpPr>
          <p:nvPr/>
        </p:nvSpPr>
        <p:spPr>
          <a:xfrm>
            <a:off x="2373022" y="5069333"/>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endParaRPr lang="en-DE" dirty="0"/>
          </a:p>
        </p:txBody>
      </p:sp>
      <p:sp>
        <p:nvSpPr>
          <p:cNvPr id="6" name="1">
            <a:extLst>
              <a:ext uri="{FF2B5EF4-FFF2-40B4-BE49-F238E27FC236}">
                <a16:creationId xmlns:a16="http://schemas.microsoft.com/office/drawing/2014/main" id="{72D5F284-1CFD-AE84-3572-A685A56E7D77}"/>
              </a:ext>
            </a:extLst>
          </p:cNvPr>
          <p:cNvSpPr>
            <a:spLocks/>
          </p:cNvSpPr>
          <p:nvPr/>
        </p:nvSpPr>
        <p:spPr>
          <a:xfrm>
            <a:off x="5826000" y="2698677"/>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endParaRPr lang="en-DE" dirty="0"/>
          </a:p>
        </p:txBody>
      </p:sp>
      <p:sp>
        <p:nvSpPr>
          <p:cNvPr id="10" name="T5">
            <a:extLst>
              <a:ext uri="{FF2B5EF4-FFF2-40B4-BE49-F238E27FC236}">
                <a16:creationId xmlns:a16="http://schemas.microsoft.com/office/drawing/2014/main" id="{678F01E9-1418-8332-F47C-0D94BE6129B5}"/>
              </a:ext>
            </a:extLst>
          </p:cNvPr>
          <p:cNvSpPr txBox="1">
            <a:spLocks/>
          </p:cNvSpPr>
          <p:nvPr/>
        </p:nvSpPr>
        <p:spPr>
          <a:xfrm>
            <a:off x="7504715" y="1425677"/>
            <a:ext cx="4297545" cy="87716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Aufnahme wird verweigert. Die E-Mail „Neuregistrierung abgelehnt wird versendet.</a:t>
            </a:r>
          </a:p>
        </p:txBody>
      </p:sp>
      <p:sp>
        <p:nvSpPr>
          <p:cNvPr id="17" name="T4">
            <a:extLst>
              <a:ext uri="{FF2B5EF4-FFF2-40B4-BE49-F238E27FC236}">
                <a16:creationId xmlns:a16="http://schemas.microsoft.com/office/drawing/2014/main" id="{E326ABEE-4255-7905-EFE8-7ED1BD153178}"/>
              </a:ext>
            </a:extLst>
          </p:cNvPr>
          <p:cNvSpPr txBox="1">
            <a:spLocks/>
          </p:cNvSpPr>
          <p:nvPr/>
        </p:nvSpPr>
        <p:spPr>
          <a:xfrm>
            <a:off x="7504715" y="1425677"/>
            <a:ext cx="4297545" cy="270843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Der Antrag wird vorerst abgelehnt, dem Interessenten wird die E-Mail „Neuregistrierung zur Korrektur zurück“ zugesandt. Im nächsten Fenster hat der Bearbeiter die Möglichkeit, einen zusätzlichen Text zur Erläuterung mitzugeben.</a:t>
            </a:r>
            <a:br>
              <a:rPr lang="de-DE" sz="1700" dirty="0">
                <a:latin typeface="Open Sans" panose="020B0606030504020204" pitchFamily="34" charset="0"/>
                <a:ea typeface="Open Sans" panose="020B0606030504020204" pitchFamily="34" charset="0"/>
                <a:cs typeface="Open Sans" panose="020B0606030504020204" pitchFamily="34" charset="0"/>
              </a:rPr>
            </a:br>
            <a:r>
              <a:rPr lang="de-DE" sz="1700" dirty="0">
                <a:latin typeface="Open Sans" panose="020B0606030504020204" pitchFamily="34" charset="0"/>
                <a:ea typeface="Open Sans" panose="020B0606030504020204" pitchFamily="34" charset="0"/>
                <a:cs typeface="Open Sans" panose="020B0606030504020204" pitchFamily="34" charset="0"/>
              </a:rPr>
              <a:t>Der Interessent kann die Antragsdaten entsprechend abändern und den Antrag neu einreichen.</a:t>
            </a:r>
          </a:p>
        </p:txBody>
      </p:sp>
      <p:sp>
        <p:nvSpPr>
          <p:cNvPr id="18" name="T3">
            <a:extLst>
              <a:ext uri="{FF2B5EF4-FFF2-40B4-BE49-F238E27FC236}">
                <a16:creationId xmlns:a16="http://schemas.microsoft.com/office/drawing/2014/main" id="{6DC2316E-84D9-0FF9-6B6E-C39752169A85}"/>
              </a:ext>
            </a:extLst>
          </p:cNvPr>
          <p:cNvSpPr txBox="1">
            <a:spLocks/>
          </p:cNvSpPr>
          <p:nvPr/>
        </p:nvSpPr>
        <p:spPr>
          <a:xfrm>
            <a:off x="7504715" y="1425677"/>
            <a:ext cx="4297545" cy="244682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Mitglied wird aufgenommen, es erfolgt ein Sprung in das Mitgliederdetail, um hier weitere Bearbeitungen vornehmen zu können (Beiträge einstellen, Sparten einstellen etc.). Dem Mitglied wird die E-Mail „Neuregistrierung akzeptiert“ aus den Mitgliederbenachrichtigungen in den Einstellungen für Mitglieder.Online gesendet.</a:t>
            </a:r>
          </a:p>
        </p:txBody>
      </p:sp>
      <p:sp>
        <p:nvSpPr>
          <p:cNvPr id="19" name="T2">
            <a:extLst>
              <a:ext uri="{FF2B5EF4-FFF2-40B4-BE49-F238E27FC236}">
                <a16:creationId xmlns:a16="http://schemas.microsoft.com/office/drawing/2014/main" id="{FB96CE4E-6B2D-43C9-2EC5-F92320EB2B41}"/>
              </a:ext>
            </a:extLst>
          </p:cNvPr>
          <p:cNvSpPr txBox="1">
            <a:spLocks/>
          </p:cNvSpPr>
          <p:nvPr/>
        </p:nvSpPr>
        <p:spPr>
          <a:xfrm>
            <a:off x="7504715" y="1425677"/>
            <a:ext cx="4297545" cy="192360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Mitglied wird aufgenommen, es erfolgt ein Rücksprung in die Liste der Neuregistrierungen. Dem Mitglied wird die E-Mail „Neuregistrierung akzeptiert“ aus den Mitgliederbenachrichtigungen in den Einstellungen für Mitglieder.Online gesendet.</a:t>
            </a:r>
          </a:p>
        </p:txBody>
      </p:sp>
      <p:sp>
        <p:nvSpPr>
          <p:cNvPr id="20" name="T1">
            <a:extLst>
              <a:ext uri="{FF2B5EF4-FFF2-40B4-BE49-F238E27FC236}">
                <a16:creationId xmlns:a16="http://schemas.microsoft.com/office/drawing/2014/main" id="{AFADE2E7-8BF6-757B-551A-DCDC6F8F7A17}"/>
              </a:ext>
            </a:extLst>
          </p:cNvPr>
          <p:cNvSpPr txBox="1">
            <a:spLocks/>
          </p:cNvSpPr>
          <p:nvPr/>
        </p:nvSpPr>
        <p:spPr>
          <a:xfrm>
            <a:off x="7504715" y="1425677"/>
            <a:ext cx="4297545" cy="61555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Liste der vom Interessenten erfassten Felder</a:t>
            </a:r>
          </a:p>
        </p:txBody>
      </p:sp>
      <p:pic>
        <p:nvPicPr>
          <p:cNvPr id="22" name="Grafik 21">
            <a:extLst>
              <a:ext uri="{FF2B5EF4-FFF2-40B4-BE49-F238E27FC236}">
                <a16:creationId xmlns:a16="http://schemas.microsoft.com/office/drawing/2014/main" id="{D677D2E4-9C62-8D9C-34A2-CE4E67A8F7FE}"/>
              </a:ext>
            </a:extLst>
          </p:cNvPr>
          <p:cNvPicPr>
            <a:picLocks noChangeAspect="1"/>
          </p:cNvPicPr>
          <p:nvPr/>
        </p:nvPicPr>
        <p:blipFill>
          <a:blip r:embed="rId3"/>
          <a:stretch>
            <a:fillRect/>
          </a:stretch>
        </p:blipFill>
        <p:spPr>
          <a:xfrm>
            <a:off x="7765025" y="4262656"/>
            <a:ext cx="3653776" cy="1778706"/>
          </a:xfrm>
          <a:prstGeom prst="rect">
            <a:avLst/>
          </a:prstGeom>
        </p:spPr>
      </p:pic>
      <p:sp>
        <p:nvSpPr>
          <p:cNvPr id="11" name="Textfeld 10">
            <a:hlinkClick r:id="rId4" action="ppaction://hlinksldjump"/>
            <a:extLst>
              <a:ext uri="{FF2B5EF4-FFF2-40B4-BE49-F238E27FC236}">
                <a16:creationId xmlns:a16="http://schemas.microsoft.com/office/drawing/2014/main" id="{11077171-DC9C-2CE7-99C3-4115E222B9AE}"/>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spTree>
    <p:extLst>
      <p:ext uri="{BB962C8B-B14F-4D97-AF65-F5344CB8AC3E}">
        <p14:creationId xmlns:p14="http://schemas.microsoft.com/office/powerpoint/2010/main" val="18406505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5"/>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6"/>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nextCondLst>
                <p:cond evt="onClick" delay="0">
                  <p:tgtEl>
                    <p:spTgt spid="15"/>
                  </p:tgtEl>
                </p:cond>
              </p:nextCondLst>
            </p:seq>
          </p:childTnLst>
        </p:cTn>
      </p:par>
    </p:tnLst>
    <p:bldLst>
      <p:bldP spid="10" grpId="0"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Mitglieder.Online Grundprinzip</a:t>
            </a:r>
          </a:p>
        </p:txBody>
      </p:sp>
      <p:pic>
        <p:nvPicPr>
          <p:cNvPr id="5" name="Inhaltsplatzhalter 4" descr="Lächelnde Gesichtskontur mit einfarbiger Füllung">
            <a:extLst>
              <a:ext uri="{FF2B5EF4-FFF2-40B4-BE49-F238E27FC236}">
                <a16:creationId xmlns:a16="http://schemas.microsoft.com/office/drawing/2014/main" id="{F6F6F452-AE74-7B26-B128-E85EEDCD24A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251" y="2421733"/>
            <a:ext cx="914400" cy="914400"/>
          </a:xfrm>
        </p:spPr>
      </p:pic>
      <p:pic>
        <p:nvPicPr>
          <p:cNvPr id="6" name="Inhaltsplatzhalter 4" descr="Lächelnde Gesichtskontur mit einfarbiger Füllung">
            <a:extLst>
              <a:ext uri="{FF2B5EF4-FFF2-40B4-BE49-F238E27FC236}">
                <a16:creationId xmlns:a16="http://schemas.microsoft.com/office/drawing/2014/main" id="{A354076F-AF1F-A8C3-0370-8EA421B416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251" y="4282848"/>
            <a:ext cx="914400" cy="914400"/>
          </a:xfrm>
          <a:prstGeom prst="rect">
            <a:avLst/>
          </a:prstGeom>
        </p:spPr>
      </p:pic>
      <p:sp>
        <p:nvSpPr>
          <p:cNvPr id="7" name="Textfeld 6">
            <a:extLst>
              <a:ext uri="{FF2B5EF4-FFF2-40B4-BE49-F238E27FC236}">
                <a16:creationId xmlns:a16="http://schemas.microsoft.com/office/drawing/2014/main" id="{547B188F-A9EB-133B-88DF-5C73F4F6E365}"/>
              </a:ext>
            </a:extLst>
          </p:cNvPr>
          <p:cNvSpPr txBox="1"/>
          <p:nvPr/>
        </p:nvSpPr>
        <p:spPr>
          <a:xfrm>
            <a:off x="715399" y="3210413"/>
            <a:ext cx="1342103" cy="369332"/>
          </a:xfrm>
          <a:prstGeom prst="rect">
            <a:avLst/>
          </a:prstGeom>
          <a:noFill/>
        </p:spPr>
        <p:txBody>
          <a:bodyPr wrap="square" rtlCol="0">
            <a:spAutoFit/>
          </a:bodyPr>
          <a:lstStyle/>
          <a:p>
            <a:pPr algn="ctr"/>
            <a:r>
              <a:rPr lang="de-DE" dirty="0"/>
              <a:t>Mitglied</a:t>
            </a:r>
            <a:endParaRPr lang="en-DE" dirty="0"/>
          </a:p>
        </p:txBody>
      </p:sp>
      <p:sp>
        <p:nvSpPr>
          <p:cNvPr id="8" name="Textfeld 7">
            <a:extLst>
              <a:ext uri="{FF2B5EF4-FFF2-40B4-BE49-F238E27FC236}">
                <a16:creationId xmlns:a16="http://schemas.microsoft.com/office/drawing/2014/main" id="{B7631E5C-170B-3304-67CA-BF8AD5D48313}"/>
              </a:ext>
            </a:extLst>
          </p:cNvPr>
          <p:cNvSpPr txBox="1"/>
          <p:nvPr/>
        </p:nvSpPr>
        <p:spPr>
          <a:xfrm>
            <a:off x="582663" y="5086324"/>
            <a:ext cx="1607574" cy="369332"/>
          </a:xfrm>
          <a:prstGeom prst="rect">
            <a:avLst/>
          </a:prstGeom>
          <a:noFill/>
        </p:spPr>
        <p:txBody>
          <a:bodyPr wrap="square" rtlCol="0">
            <a:spAutoFit/>
          </a:bodyPr>
          <a:lstStyle/>
          <a:p>
            <a:pPr algn="ctr"/>
            <a:r>
              <a:rPr lang="de-DE" dirty="0"/>
              <a:t>Interessent</a:t>
            </a:r>
            <a:endParaRPr lang="en-DE" dirty="0"/>
          </a:p>
        </p:txBody>
      </p:sp>
      <p:sp>
        <p:nvSpPr>
          <p:cNvPr id="3" name="Textfeld 2">
            <a:extLst>
              <a:ext uri="{FF2B5EF4-FFF2-40B4-BE49-F238E27FC236}">
                <a16:creationId xmlns:a16="http://schemas.microsoft.com/office/drawing/2014/main" id="{0D3DB64D-C058-1AC0-CF1F-D25F2E1955FD}"/>
              </a:ext>
            </a:extLst>
          </p:cNvPr>
          <p:cNvSpPr txBox="1"/>
          <p:nvPr/>
        </p:nvSpPr>
        <p:spPr>
          <a:xfrm>
            <a:off x="1926471" y="2648100"/>
            <a:ext cx="1326686" cy="430887"/>
          </a:xfrm>
          <a:prstGeom prst="rect">
            <a:avLst/>
          </a:prstGeom>
          <a:noFill/>
          <a:ln>
            <a:noFill/>
          </a:ln>
        </p:spPr>
        <p:txBody>
          <a:bodyPr wrap="square" rtlCol="0">
            <a:spAutoFit/>
          </a:bodyPr>
          <a:lstStyle/>
          <a:p>
            <a:pPr algn="ctr"/>
            <a:r>
              <a:rPr lang="de-DE" sz="1050" dirty="0"/>
              <a:t>Registrierungscode</a:t>
            </a:r>
            <a:br>
              <a:rPr lang="de-DE" sz="1050" dirty="0"/>
            </a:br>
            <a:r>
              <a:rPr lang="de-DE" sz="1050" dirty="0"/>
              <a:t>Nachname</a:t>
            </a:r>
            <a:endParaRPr lang="en-DE" sz="1050" dirty="0"/>
          </a:p>
        </p:txBody>
      </p:sp>
      <p:cxnSp>
        <p:nvCxnSpPr>
          <p:cNvPr id="9" name="Gerade Verbindung mit Pfeil 8">
            <a:extLst>
              <a:ext uri="{FF2B5EF4-FFF2-40B4-BE49-F238E27FC236}">
                <a16:creationId xmlns:a16="http://schemas.microsoft.com/office/drawing/2014/main" id="{D67FF66B-43E9-84F8-53AF-D629BB8251C7}"/>
              </a:ext>
            </a:extLst>
          </p:cNvPr>
          <p:cNvCxnSpPr/>
          <p:nvPr/>
        </p:nvCxnSpPr>
        <p:spPr>
          <a:xfrm>
            <a:off x="1926471" y="3078987"/>
            <a:ext cx="1414609" cy="0"/>
          </a:xfrm>
          <a:prstGeom prst="straightConnector1">
            <a:avLst/>
          </a:prstGeom>
          <a:ln>
            <a:tailEnd type="triangle" w="lg" len="lg"/>
          </a:ln>
        </p:spPr>
        <p:style>
          <a:lnRef idx="1">
            <a:schemeClr val="accent2"/>
          </a:lnRef>
          <a:fillRef idx="0">
            <a:schemeClr val="accent2"/>
          </a:fillRef>
          <a:effectRef idx="0">
            <a:schemeClr val="accent2"/>
          </a:effectRef>
          <a:fontRef idx="minor">
            <a:schemeClr val="tx1"/>
          </a:fontRef>
        </p:style>
      </p:cxnSp>
      <p:sp>
        <p:nvSpPr>
          <p:cNvPr id="4" name="Textfeld 3">
            <a:extLst>
              <a:ext uri="{FF2B5EF4-FFF2-40B4-BE49-F238E27FC236}">
                <a16:creationId xmlns:a16="http://schemas.microsoft.com/office/drawing/2014/main" id="{E8A13C79-34D1-9564-6085-D932DEFED409}"/>
              </a:ext>
            </a:extLst>
          </p:cNvPr>
          <p:cNvSpPr txBox="1"/>
          <p:nvPr/>
        </p:nvSpPr>
        <p:spPr>
          <a:xfrm>
            <a:off x="3328038" y="2755821"/>
            <a:ext cx="1091381" cy="646331"/>
          </a:xfrm>
          <a:prstGeom prst="rect">
            <a:avLst/>
          </a:prstGeom>
          <a:noFill/>
        </p:spPr>
        <p:txBody>
          <a:bodyPr wrap="square" rtlCol="0">
            <a:spAutoFit/>
          </a:bodyPr>
          <a:lstStyle/>
          <a:p>
            <a:r>
              <a:rPr lang="de-DE" sz="3600" dirty="0">
                <a:solidFill>
                  <a:srgbClr val="1779BC"/>
                </a:solidFill>
                <a:latin typeface="Incised901 BT" panose="020B0603020204030204" pitchFamily="34" charset="0"/>
              </a:rPr>
              <a:t>M.</a:t>
            </a:r>
            <a:r>
              <a:rPr lang="de-DE" sz="3600" b="1" dirty="0">
                <a:solidFill>
                  <a:srgbClr val="1779BC"/>
                </a:solidFill>
                <a:latin typeface="Incised901 BT" panose="020B0603020204030204" pitchFamily="34" charset="0"/>
              </a:rPr>
              <a:t>O</a:t>
            </a:r>
            <a:endParaRPr lang="en-DE" sz="3600" b="1" dirty="0">
              <a:solidFill>
                <a:srgbClr val="1779BC"/>
              </a:solidFill>
              <a:latin typeface="Incised901 BT" panose="020B0603020204030204" pitchFamily="34" charset="0"/>
            </a:endParaRPr>
          </a:p>
        </p:txBody>
      </p:sp>
      <p:cxnSp>
        <p:nvCxnSpPr>
          <p:cNvPr id="11" name="Gerade Verbindung mit Pfeil 10">
            <a:extLst>
              <a:ext uri="{FF2B5EF4-FFF2-40B4-BE49-F238E27FC236}">
                <a16:creationId xmlns:a16="http://schemas.microsoft.com/office/drawing/2014/main" id="{91BEE9F4-8BEE-A001-7EE3-E7AFE81FD54E}"/>
              </a:ext>
            </a:extLst>
          </p:cNvPr>
          <p:cNvCxnSpPr>
            <a:cxnSpLocks/>
          </p:cNvCxnSpPr>
          <p:nvPr/>
        </p:nvCxnSpPr>
        <p:spPr>
          <a:xfrm>
            <a:off x="4399582" y="3076576"/>
            <a:ext cx="865596" cy="0"/>
          </a:xfrm>
          <a:prstGeom prst="straightConnector1">
            <a:avLst/>
          </a:prstGeom>
          <a:ln>
            <a:tailEnd type="triangle" w="lg" len="lg"/>
          </a:ln>
        </p:spPr>
        <p:style>
          <a:lnRef idx="1">
            <a:schemeClr val="accent2"/>
          </a:lnRef>
          <a:fillRef idx="0">
            <a:schemeClr val="accent2"/>
          </a:fillRef>
          <a:effectRef idx="0">
            <a:schemeClr val="accent2"/>
          </a:effectRef>
          <a:fontRef idx="minor">
            <a:schemeClr val="tx1"/>
          </a:fontRef>
        </p:style>
      </p:cxnSp>
      <p:cxnSp>
        <p:nvCxnSpPr>
          <p:cNvPr id="12" name="Gerade Verbindung mit Pfeil 11">
            <a:extLst>
              <a:ext uri="{FF2B5EF4-FFF2-40B4-BE49-F238E27FC236}">
                <a16:creationId xmlns:a16="http://schemas.microsoft.com/office/drawing/2014/main" id="{2AC96B4B-39CE-62B3-0D13-FA6B90B545CF}"/>
              </a:ext>
            </a:extLst>
          </p:cNvPr>
          <p:cNvCxnSpPr>
            <a:cxnSpLocks/>
          </p:cNvCxnSpPr>
          <p:nvPr/>
        </p:nvCxnSpPr>
        <p:spPr>
          <a:xfrm>
            <a:off x="6136872" y="3071707"/>
            <a:ext cx="1016107" cy="0"/>
          </a:xfrm>
          <a:prstGeom prst="straightConnector1">
            <a:avLst/>
          </a:prstGeom>
          <a:ln>
            <a:tailEnd type="triangle" w="lg" len="lg"/>
          </a:ln>
        </p:spPr>
        <p:style>
          <a:lnRef idx="1">
            <a:schemeClr val="accent2"/>
          </a:lnRef>
          <a:fillRef idx="0">
            <a:schemeClr val="accent2"/>
          </a:fillRef>
          <a:effectRef idx="0">
            <a:schemeClr val="accent2"/>
          </a:effectRef>
          <a:fontRef idx="minor">
            <a:schemeClr val="tx1"/>
          </a:fontRef>
        </p:style>
      </p:cxnSp>
      <p:cxnSp>
        <p:nvCxnSpPr>
          <p:cNvPr id="13" name="Gerade Verbindung mit Pfeil 12">
            <a:extLst>
              <a:ext uri="{FF2B5EF4-FFF2-40B4-BE49-F238E27FC236}">
                <a16:creationId xmlns:a16="http://schemas.microsoft.com/office/drawing/2014/main" id="{A9010BAE-5270-40D4-E13A-EDBB7C5E0677}"/>
              </a:ext>
            </a:extLst>
          </p:cNvPr>
          <p:cNvCxnSpPr>
            <a:cxnSpLocks/>
          </p:cNvCxnSpPr>
          <p:nvPr/>
        </p:nvCxnSpPr>
        <p:spPr>
          <a:xfrm flipV="1">
            <a:off x="8107564" y="3070172"/>
            <a:ext cx="697226" cy="339"/>
          </a:xfrm>
          <a:prstGeom prst="straightConnector1">
            <a:avLst/>
          </a:prstGeom>
          <a:ln>
            <a:tailEnd type="triangle" w="lg" len="lg"/>
          </a:ln>
        </p:spPr>
        <p:style>
          <a:lnRef idx="1">
            <a:schemeClr val="accent2"/>
          </a:lnRef>
          <a:fillRef idx="0">
            <a:schemeClr val="accent2"/>
          </a:fillRef>
          <a:effectRef idx="0">
            <a:schemeClr val="accent2"/>
          </a:effectRef>
          <a:fontRef idx="minor">
            <a:schemeClr val="tx1"/>
          </a:fontRef>
        </p:style>
      </p:cxnSp>
      <p:pic>
        <p:nvPicPr>
          <p:cNvPr id="17" name="Grafik 16" descr="Umschlag mit einfarbiger Füllung">
            <a:extLst>
              <a:ext uri="{FF2B5EF4-FFF2-40B4-BE49-F238E27FC236}">
                <a16:creationId xmlns:a16="http://schemas.microsoft.com/office/drawing/2014/main" id="{708F2884-AF22-4F6B-48BC-1686D31C18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4691" y="2538260"/>
            <a:ext cx="538316" cy="538316"/>
          </a:xfrm>
          <a:prstGeom prst="rect">
            <a:avLst/>
          </a:prstGeom>
        </p:spPr>
      </p:pic>
      <p:pic>
        <p:nvPicPr>
          <p:cNvPr id="19" name="Inhaltsplatzhalter 4" descr="Lächelnde Gesichtskontur mit einfarbiger Füllung">
            <a:extLst>
              <a:ext uri="{FF2B5EF4-FFF2-40B4-BE49-F238E27FC236}">
                <a16:creationId xmlns:a16="http://schemas.microsoft.com/office/drawing/2014/main" id="{77A668C2-5E0D-7E31-1E99-469A0F8E7C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50525" y="2419992"/>
            <a:ext cx="914400" cy="914400"/>
          </a:xfrm>
          <a:prstGeom prst="rect">
            <a:avLst/>
          </a:prstGeom>
        </p:spPr>
      </p:pic>
      <p:sp>
        <p:nvSpPr>
          <p:cNvPr id="20" name="Textfeld 19">
            <a:extLst>
              <a:ext uri="{FF2B5EF4-FFF2-40B4-BE49-F238E27FC236}">
                <a16:creationId xmlns:a16="http://schemas.microsoft.com/office/drawing/2014/main" id="{375383EC-1D76-DC99-E65A-C64673EAB2FB}"/>
              </a:ext>
            </a:extLst>
          </p:cNvPr>
          <p:cNvSpPr txBox="1"/>
          <p:nvPr/>
        </p:nvSpPr>
        <p:spPr>
          <a:xfrm>
            <a:off x="5036673" y="3217486"/>
            <a:ext cx="1342103" cy="369332"/>
          </a:xfrm>
          <a:prstGeom prst="rect">
            <a:avLst/>
          </a:prstGeom>
          <a:noFill/>
        </p:spPr>
        <p:txBody>
          <a:bodyPr wrap="square" rtlCol="0">
            <a:spAutoFit/>
          </a:bodyPr>
          <a:lstStyle/>
          <a:p>
            <a:pPr algn="ctr"/>
            <a:r>
              <a:rPr lang="de-DE" dirty="0"/>
              <a:t>Mitglied</a:t>
            </a:r>
            <a:endParaRPr lang="en-DE" dirty="0"/>
          </a:p>
        </p:txBody>
      </p:sp>
      <p:pic>
        <p:nvPicPr>
          <p:cNvPr id="23" name="Grafik 22" descr="Schlüssel Silhouette">
            <a:extLst>
              <a:ext uri="{FF2B5EF4-FFF2-40B4-BE49-F238E27FC236}">
                <a16:creationId xmlns:a16="http://schemas.microsoft.com/office/drawing/2014/main" id="{F277B48C-8B52-3DF7-31C7-8AECCD5D56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58115" y="2444789"/>
            <a:ext cx="640470" cy="640470"/>
          </a:xfrm>
          <a:prstGeom prst="rect">
            <a:avLst/>
          </a:prstGeom>
        </p:spPr>
      </p:pic>
      <p:sp>
        <p:nvSpPr>
          <p:cNvPr id="24" name="Textfeld 23">
            <a:extLst>
              <a:ext uri="{FF2B5EF4-FFF2-40B4-BE49-F238E27FC236}">
                <a16:creationId xmlns:a16="http://schemas.microsoft.com/office/drawing/2014/main" id="{FBEF023A-DACE-F337-EFF8-DB0C46BE95FE}"/>
              </a:ext>
            </a:extLst>
          </p:cNvPr>
          <p:cNvSpPr txBox="1"/>
          <p:nvPr/>
        </p:nvSpPr>
        <p:spPr>
          <a:xfrm>
            <a:off x="7098229" y="2747007"/>
            <a:ext cx="1091381" cy="646331"/>
          </a:xfrm>
          <a:prstGeom prst="rect">
            <a:avLst/>
          </a:prstGeom>
          <a:noFill/>
        </p:spPr>
        <p:txBody>
          <a:bodyPr wrap="square" rtlCol="0">
            <a:spAutoFit/>
          </a:bodyPr>
          <a:lstStyle/>
          <a:p>
            <a:r>
              <a:rPr lang="de-DE" sz="3600" dirty="0">
                <a:solidFill>
                  <a:srgbClr val="1779BC"/>
                </a:solidFill>
                <a:latin typeface="Incised901 BT" panose="020B0603020204030204" pitchFamily="34" charset="0"/>
              </a:rPr>
              <a:t>M.</a:t>
            </a:r>
            <a:r>
              <a:rPr lang="de-DE" sz="3600" b="1" dirty="0">
                <a:solidFill>
                  <a:srgbClr val="1779BC"/>
                </a:solidFill>
                <a:latin typeface="Incised901 BT" panose="020B0603020204030204" pitchFamily="34" charset="0"/>
              </a:rPr>
              <a:t>O</a:t>
            </a:r>
            <a:endParaRPr lang="en-DE" sz="3600" b="1" dirty="0">
              <a:solidFill>
                <a:srgbClr val="1779BC"/>
              </a:solidFill>
              <a:latin typeface="Incised901 BT" panose="020B0603020204030204" pitchFamily="34" charset="0"/>
            </a:endParaRPr>
          </a:p>
        </p:txBody>
      </p:sp>
      <p:pic>
        <p:nvPicPr>
          <p:cNvPr id="26" name="Inhaltsplatzhalter 4" descr="Lächelnde Gesichtskontur mit einfarbiger Füllung">
            <a:extLst>
              <a:ext uri="{FF2B5EF4-FFF2-40B4-BE49-F238E27FC236}">
                <a16:creationId xmlns:a16="http://schemas.microsoft.com/office/drawing/2014/main" id="{83F4852B-3C5A-C2CF-FA7C-68D63D83D9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41745" y="2419992"/>
            <a:ext cx="914400" cy="914400"/>
          </a:xfrm>
          <a:prstGeom prst="rect">
            <a:avLst/>
          </a:prstGeom>
        </p:spPr>
      </p:pic>
      <p:sp>
        <p:nvSpPr>
          <p:cNvPr id="27" name="Textfeld 26">
            <a:extLst>
              <a:ext uri="{FF2B5EF4-FFF2-40B4-BE49-F238E27FC236}">
                <a16:creationId xmlns:a16="http://schemas.microsoft.com/office/drawing/2014/main" id="{DFD4B6EA-2DEE-BCC0-C937-9C73AEECD9E4}"/>
              </a:ext>
            </a:extLst>
          </p:cNvPr>
          <p:cNvSpPr txBox="1"/>
          <p:nvPr/>
        </p:nvSpPr>
        <p:spPr>
          <a:xfrm>
            <a:off x="8527893" y="3217486"/>
            <a:ext cx="1342103" cy="369332"/>
          </a:xfrm>
          <a:prstGeom prst="rect">
            <a:avLst/>
          </a:prstGeom>
          <a:noFill/>
        </p:spPr>
        <p:txBody>
          <a:bodyPr wrap="square" rtlCol="0">
            <a:spAutoFit/>
          </a:bodyPr>
          <a:lstStyle/>
          <a:p>
            <a:pPr algn="ctr"/>
            <a:r>
              <a:rPr lang="de-DE" dirty="0"/>
              <a:t>Mitglied</a:t>
            </a:r>
            <a:endParaRPr lang="en-DE" dirty="0"/>
          </a:p>
        </p:txBody>
      </p:sp>
      <p:sp>
        <p:nvSpPr>
          <p:cNvPr id="28" name="Textfeld 27">
            <a:extLst>
              <a:ext uri="{FF2B5EF4-FFF2-40B4-BE49-F238E27FC236}">
                <a16:creationId xmlns:a16="http://schemas.microsoft.com/office/drawing/2014/main" id="{506EC6C3-3D60-F35A-B041-49612DA9DDC7}"/>
              </a:ext>
            </a:extLst>
          </p:cNvPr>
          <p:cNvSpPr txBox="1"/>
          <p:nvPr/>
        </p:nvSpPr>
        <p:spPr>
          <a:xfrm>
            <a:off x="8527893" y="2264140"/>
            <a:ext cx="1342103" cy="276999"/>
          </a:xfrm>
          <a:prstGeom prst="rect">
            <a:avLst/>
          </a:prstGeom>
          <a:noFill/>
        </p:spPr>
        <p:txBody>
          <a:bodyPr wrap="square" rtlCol="0">
            <a:spAutoFit/>
          </a:bodyPr>
          <a:lstStyle/>
          <a:p>
            <a:pPr algn="ctr"/>
            <a:r>
              <a:rPr lang="de-DE" sz="1200" dirty="0"/>
              <a:t>Datenänderung</a:t>
            </a:r>
            <a:endParaRPr lang="en-DE" sz="1200" dirty="0"/>
          </a:p>
        </p:txBody>
      </p:sp>
      <p:sp>
        <p:nvSpPr>
          <p:cNvPr id="29" name="Textfeld 28">
            <a:extLst>
              <a:ext uri="{FF2B5EF4-FFF2-40B4-BE49-F238E27FC236}">
                <a16:creationId xmlns:a16="http://schemas.microsoft.com/office/drawing/2014/main" id="{1185DC22-6673-E12C-8F5A-BB65F7CAD7DE}"/>
              </a:ext>
            </a:extLst>
          </p:cNvPr>
          <p:cNvSpPr txBox="1"/>
          <p:nvPr/>
        </p:nvSpPr>
        <p:spPr>
          <a:xfrm>
            <a:off x="6199123" y="2863543"/>
            <a:ext cx="737916" cy="261610"/>
          </a:xfrm>
          <a:prstGeom prst="rect">
            <a:avLst/>
          </a:prstGeom>
          <a:noFill/>
        </p:spPr>
        <p:txBody>
          <a:bodyPr wrap="square" rtlCol="0">
            <a:spAutoFit/>
          </a:bodyPr>
          <a:lstStyle/>
          <a:p>
            <a:r>
              <a:rPr lang="de-DE" sz="1100" dirty="0"/>
              <a:t>Passwort</a:t>
            </a:r>
            <a:endParaRPr lang="en-DE" sz="1100" dirty="0"/>
          </a:p>
        </p:txBody>
      </p:sp>
      <p:sp>
        <p:nvSpPr>
          <p:cNvPr id="30" name="Rechteck 29">
            <a:extLst>
              <a:ext uri="{FF2B5EF4-FFF2-40B4-BE49-F238E27FC236}">
                <a16:creationId xmlns:a16="http://schemas.microsoft.com/office/drawing/2014/main" id="{CAC82580-9BB2-CB06-D619-EE8A50C3189E}"/>
              </a:ext>
            </a:extLst>
          </p:cNvPr>
          <p:cNvSpPr/>
          <p:nvPr/>
        </p:nvSpPr>
        <p:spPr>
          <a:xfrm>
            <a:off x="3341080" y="2437576"/>
            <a:ext cx="3811899" cy="116614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31" name="Textfeld 30">
            <a:extLst>
              <a:ext uri="{FF2B5EF4-FFF2-40B4-BE49-F238E27FC236}">
                <a16:creationId xmlns:a16="http://schemas.microsoft.com/office/drawing/2014/main" id="{36E777CA-69DE-6C5F-9BF1-867992F8D768}"/>
              </a:ext>
            </a:extLst>
          </p:cNvPr>
          <p:cNvSpPr txBox="1"/>
          <p:nvPr/>
        </p:nvSpPr>
        <p:spPr>
          <a:xfrm>
            <a:off x="4206557" y="2046466"/>
            <a:ext cx="1874085" cy="369332"/>
          </a:xfrm>
          <a:prstGeom prst="rect">
            <a:avLst/>
          </a:prstGeom>
          <a:noFill/>
        </p:spPr>
        <p:txBody>
          <a:bodyPr wrap="square" rtlCol="0">
            <a:spAutoFit/>
          </a:bodyPr>
          <a:lstStyle/>
          <a:p>
            <a:pPr algn="ctr"/>
            <a:r>
              <a:rPr lang="de-DE" dirty="0"/>
              <a:t>Zugang</a:t>
            </a:r>
            <a:endParaRPr lang="en-DE" dirty="0"/>
          </a:p>
        </p:txBody>
      </p:sp>
      <p:cxnSp>
        <p:nvCxnSpPr>
          <p:cNvPr id="33" name="Gerade Verbindung mit Pfeil 32">
            <a:extLst>
              <a:ext uri="{FF2B5EF4-FFF2-40B4-BE49-F238E27FC236}">
                <a16:creationId xmlns:a16="http://schemas.microsoft.com/office/drawing/2014/main" id="{B60955AD-6125-2FD3-86AC-5D7BAB3EF4E6}"/>
              </a:ext>
            </a:extLst>
          </p:cNvPr>
          <p:cNvCxnSpPr/>
          <p:nvPr/>
        </p:nvCxnSpPr>
        <p:spPr>
          <a:xfrm>
            <a:off x="1944619" y="4828205"/>
            <a:ext cx="1414609" cy="0"/>
          </a:xfrm>
          <a:prstGeom prst="straightConnector1">
            <a:avLst/>
          </a:prstGeom>
          <a:ln>
            <a:tailEnd type="triangle" w="lg" len="lg"/>
          </a:ln>
        </p:spPr>
        <p:style>
          <a:lnRef idx="1">
            <a:schemeClr val="accent2"/>
          </a:lnRef>
          <a:fillRef idx="0">
            <a:schemeClr val="accent2"/>
          </a:fillRef>
          <a:effectRef idx="0">
            <a:schemeClr val="accent2"/>
          </a:effectRef>
          <a:fontRef idx="minor">
            <a:schemeClr val="tx1"/>
          </a:fontRef>
        </p:style>
      </p:cxnSp>
      <p:sp>
        <p:nvSpPr>
          <p:cNvPr id="34" name="Textfeld 33">
            <a:extLst>
              <a:ext uri="{FF2B5EF4-FFF2-40B4-BE49-F238E27FC236}">
                <a16:creationId xmlns:a16="http://schemas.microsoft.com/office/drawing/2014/main" id="{1F6F769F-2AA2-84C8-20E9-F760B5155171}"/>
              </a:ext>
            </a:extLst>
          </p:cNvPr>
          <p:cNvSpPr txBox="1"/>
          <p:nvPr/>
        </p:nvSpPr>
        <p:spPr>
          <a:xfrm>
            <a:off x="3346186" y="4505039"/>
            <a:ext cx="1091381" cy="646331"/>
          </a:xfrm>
          <a:prstGeom prst="rect">
            <a:avLst/>
          </a:prstGeom>
          <a:noFill/>
        </p:spPr>
        <p:txBody>
          <a:bodyPr wrap="square" rtlCol="0">
            <a:spAutoFit/>
          </a:bodyPr>
          <a:lstStyle/>
          <a:p>
            <a:r>
              <a:rPr lang="de-DE" sz="3600" dirty="0">
                <a:solidFill>
                  <a:srgbClr val="1779BC"/>
                </a:solidFill>
                <a:latin typeface="Incised901 BT" panose="020B0603020204030204" pitchFamily="34" charset="0"/>
              </a:rPr>
              <a:t>M.</a:t>
            </a:r>
            <a:r>
              <a:rPr lang="de-DE" sz="3600" b="1" dirty="0">
                <a:solidFill>
                  <a:srgbClr val="1779BC"/>
                </a:solidFill>
                <a:latin typeface="Incised901 BT" panose="020B0603020204030204" pitchFamily="34" charset="0"/>
              </a:rPr>
              <a:t>O</a:t>
            </a:r>
            <a:endParaRPr lang="en-DE" sz="3600" b="1" dirty="0">
              <a:solidFill>
                <a:srgbClr val="1779BC"/>
              </a:solidFill>
              <a:latin typeface="Incised901 BT" panose="020B0603020204030204" pitchFamily="34" charset="0"/>
            </a:endParaRPr>
          </a:p>
        </p:txBody>
      </p:sp>
      <p:cxnSp>
        <p:nvCxnSpPr>
          <p:cNvPr id="35" name="Gerade Verbindung mit Pfeil 34">
            <a:extLst>
              <a:ext uri="{FF2B5EF4-FFF2-40B4-BE49-F238E27FC236}">
                <a16:creationId xmlns:a16="http://schemas.microsoft.com/office/drawing/2014/main" id="{17C0CA23-B126-6FBA-F4AF-09AF2BE1499D}"/>
              </a:ext>
            </a:extLst>
          </p:cNvPr>
          <p:cNvCxnSpPr>
            <a:cxnSpLocks/>
          </p:cNvCxnSpPr>
          <p:nvPr/>
        </p:nvCxnSpPr>
        <p:spPr>
          <a:xfrm>
            <a:off x="4417730" y="4825794"/>
            <a:ext cx="865596" cy="0"/>
          </a:xfrm>
          <a:prstGeom prst="straightConnector1">
            <a:avLst/>
          </a:prstGeom>
          <a:ln>
            <a:tailEnd type="triangle" w="lg" len="lg"/>
          </a:ln>
        </p:spPr>
        <p:style>
          <a:lnRef idx="1">
            <a:schemeClr val="accent2"/>
          </a:lnRef>
          <a:fillRef idx="0">
            <a:schemeClr val="accent2"/>
          </a:fillRef>
          <a:effectRef idx="0">
            <a:schemeClr val="accent2"/>
          </a:effectRef>
          <a:fontRef idx="minor">
            <a:schemeClr val="tx1"/>
          </a:fontRef>
        </p:style>
      </p:cxnSp>
      <p:cxnSp>
        <p:nvCxnSpPr>
          <p:cNvPr id="36" name="Gerade Verbindung mit Pfeil 35">
            <a:extLst>
              <a:ext uri="{FF2B5EF4-FFF2-40B4-BE49-F238E27FC236}">
                <a16:creationId xmlns:a16="http://schemas.microsoft.com/office/drawing/2014/main" id="{B080B82D-E139-5B68-2BF7-D3C79C6768E2}"/>
              </a:ext>
            </a:extLst>
          </p:cNvPr>
          <p:cNvCxnSpPr>
            <a:cxnSpLocks/>
          </p:cNvCxnSpPr>
          <p:nvPr/>
        </p:nvCxnSpPr>
        <p:spPr>
          <a:xfrm>
            <a:off x="6155020" y="4820925"/>
            <a:ext cx="1016107" cy="0"/>
          </a:xfrm>
          <a:prstGeom prst="straightConnector1">
            <a:avLst/>
          </a:prstGeom>
          <a:ln>
            <a:tailEnd type="triangle" w="lg" len="lg"/>
          </a:ln>
        </p:spPr>
        <p:style>
          <a:lnRef idx="1">
            <a:schemeClr val="accent2"/>
          </a:lnRef>
          <a:fillRef idx="0">
            <a:schemeClr val="accent2"/>
          </a:fillRef>
          <a:effectRef idx="0">
            <a:schemeClr val="accent2"/>
          </a:effectRef>
          <a:fontRef idx="minor">
            <a:schemeClr val="tx1"/>
          </a:fontRef>
        </p:style>
      </p:cxnSp>
      <p:cxnSp>
        <p:nvCxnSpPr>
          <p:cNvPr id="37" name="Gerade Verbindung mit Pfeil 36">
            <a:extLst>
              <a:ext uri="{FF2B5EF4-FFF2-40B4-BE49-F238E27FC236}">
                <a16:creationId xmlns:a16="http://schemas.microsoft.com/office/drawing/2014/main" id="{BBAED559-0C23-01A1-80D6-A47946C45119}"/>
              </a:ext>
            </a:extLst>
          </p:cNvPr>
          <p:cNvCxnSpPr>
            <a:cxnSpLocks/>
          </p:cNvCxnSpPr>
          <p:nvPr/>
        </p:nvCxnSpPr>
        <p:spPr>
          <a:xfrm flipV="1">
            <a:off x="8125712" y="4819390"/>
            <a:ext cx="697226" cy="339"/>
          </a:xfrm>
          <a:prstGeom prst="straightConnector1">
            <a:avLst/>
          </a:prstGeom>
          <a:ln>
            <a:tailEnd type="triangle" w="lg" len="lg"/>
          </a:ln>
        </p:spPr>
        <p:style>
          <a:lnRef idx="1">
            <a:schemeClr val="accent2"/>
          </a:lnRef>
          <a:fillRef idx="0">
            <a:schemeClr val="accent2"/>
          </a:fillRef>
          <a:effectRef idx="0">
            <a:schemeClr val="accent2"/>
          </a:effectRef>
          <a:fontRef idx="minor">
            <a:schemeClr val="tx1"/>
          </a:fontRef>
        </p:style>
      </p:cxnSp>
      <p:pic>
        <p:nvPicPr>
          <p:cNvPr id="38" name="Grafik 37" descr="Umschlag mit einfarbiger Füllung">
            <a:extLst>
              <a:ext uri="{FF2B5EF4-FFF2-40B4-BE49-F238E27FC236}">
                <a16:creationId xmlns:a16="http://schemas.microsoft.com/office/drawing/2014/main" id="{E97076FB-6CFE-9CB2-9D38-7D82853737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22839" y="4287478"/>
            <a:ext cx="538316" cy="538316"/>
          </a:xfrm>
          <a:prstGeom prst="rect">
            <a:avLst/>
          </a:prstGeom>
        </p:spPr>
      </p:pic>
      <p:pic>
        <p:nvPicPr>
          <p:cNvPr id="39" name="Inhaltsplatzhalter 4" descr="Lächelnde Gesichtskontur mit einfarbiger Füllung">
            <a:extLst>
              <a:ext uri="{FF2B5EF4-FFF2-40B4-BE49-F238E27FC236}">
                <a16:creationId xmlns:a16="http://schemas.microsoft.com/office/drawing/2014/main" id="{2C4BAD6C-C172-95E0-7095-9D347F7CF4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8673" y="4169210"/>
            <a:ext cx="914400" cy="914400"/>
          </a:xfrm>
          <a:prstGeom prst="rect">
            <a:avLst/>
          </a:prstGeom>
        </p:spPr>
      </p:pic>
      <p:sp>
        <p:nvSpPr>
          <p:cNvPr id="40" name="Textfeld 39">
            <a:extLst>
              <a:ext uri="{FF2B5EF4-FFF2-40B4-BE49-F238E27FC236}">
                <a16:creationId xmlns:a16="http://schemas.microsoft.com/office/drawing/2014/main" id="{8B13EA64-70F7-4FD0-C754-EB6137FE61FF}"/>
              </a:ext>
            </a:extLst>
          </p:cNvPr>
          <p:cNvSpPr txBox="1"/>
          <p:nvPr/>
        </p:nvSpPr>
        <p:spPr>
          <a:xfrm>
            <a:off x="5054821" y="4966704"/>
            <a:ext cx="1342103" cy="369332"/>
          </a:xfrm>
          <a:prstGeom prst="rect">
            <a:avLst/>
          </a:prstGeom>
          <a:noFill/>
        </p:spPr>
        <p:txBody>
          <a:bodyPr wrap="square" rtlCol="0">
            <a:spAutoFit/>
          </a:bodyPr>
          <a:lstStyle/>
          <a:p>
            <a:pPr algn="ctr"/>
            <a:r>
              <a:rPr lang="de-DE" dirty="0"/>
              <a:t>Interessent</a:t>
            </a:r>
            <a:endParaRPr lang="en-DE" dirty="0"/>
          </a:p>
        </p:txBody>
      </p:sp>
      <p:pic>
        <p:nvPicPr>
          <p:cNvPr id="41" name="Grafik 40" descr="Schlüssel Silhouette">
            <a:extLst>
              <a:ext uri="{FF2B5EF4-FFF2-40B4-BE49-F238E27FC236}">
                <a16:creationId xmlns:a16="http://schemas.microsoft.com/office/drawing/2014/main" id="{937C7DBE-3603-6FB8-CDDB-DA313A1483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76263" y="4194007"/>
            <a:ext cx="640470" cy="640470"/>
          </a:xfrm>
          <a:prstGeom prst="rect">
            <a:avLst/>
          </a:prstGeom>
        </p:spPr>
      </p:pic>
      <p:sp>
        <p:nvSpPr>
          <p:cNvPr id="42" name="Textfeld 41">
            <a:extLst>
              <a:ext uri="{FF2B5EF4-FFF2-40B4-BE49-F238E27FC236}">
                <a16:creationId xmlns:a16="http://schemas.microsoft.com/office/drawing/2014/main" id="{F36AA654-3FA6-BB14-9F78-4DD9675F2645}"/>
              </a:ext>
            </a:extLst>
          </p:cNvPr>
          <p:cNvSpPr txBox="1"/>
          <p:nvPr/>
        </p:nvSpPr>
        <p:spPr>
          <a:xfrm>
            <a:off x="7116377" y="4496225"/>
            <a:ext cx="1091381" cy="646331"/>
          </a:xfrm>
          <a:prstGeom prst="rect">
            <a:avLst/>
          </a:prstGeom>
          <a:noFill/>
        </p:spPr>
        <p:txBody>
          <a:bodyPr wrap="square" rtlCol="0">
            <a:spAutoFit/>
          </a:bodyPr>
          <a:lstStyle/>
          <a:p>
            <a:r>
              <a:rPr lang="de-DE" sz="3600" dirty="0">
                <a:solidFill>
                  <a:srgbClr val="1779BC"/>
                </a:solidFill>
                <a:latin typeface="Incised901 BT" panose="020B0603020204030204" pitchFamily="34" charset="0"/>
              </a:rPr>
              <a:t>M.</a:t>
            </a:r>
            <a:r>
              <a:rPr lang="de-DE" sz="3600" b="1" dirty="0">
                <a:solidFill>
                  <a:srgbClr val="1779BC"/>
                </a:solidFill>
                <a:latin typeface="Incised901 BT" panose="020B0603020204030204" pitchFamily="34" charset="0"/>
              </a:rPr>
              <a:t>O</a:t>
            </a:r>
            <a:endParaRPr lang="en-DE" sz="3600" b="1" dirty="0">
              <a:solidFill>
                <a:srgbClr val="1779BC"/>
              </a:solidFill>
              <a:latin typeface="Incised901 BT" panose="020B0603020204030204" pitchFamily="34" charset="0"/>
            </a:endParaRPr>
          </a:p>
        </p:txBody>
      </p:sp>
      <p:pic>
        <p:nvPicPr>
          <p:cNvPr id="43" name="Inhaltsplatzhalter 4" descr="Lächelnde Gesichtskontur mit einfarbiger Füllung">
            <a:extLst>
              <a:ext uri="{FF2B5EF4-FFF2-40B4-BE49-F238E27FC236}">
                <a16:creationId xmlns:a16="http://schemas.microsoft.com/office/drawing/2014/main" id="{342F96F7-5BD0-DB49-C2A0-B248130B6B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9893" y="4169210"/>
            <a:ext cx="914400" cy="914400"/>
          </a:xfrm>
          <a:prstGeom prst="rect">
            <a:avLst/>
          </a:prstGeom>
        </p:spPr>
      </p:pic>
      <p:sp>
        <p:nvSpPr>
          <p:cNvPr id="44" name="Textfeld 43">
            <a:extLst>
              <a:ext uri="{FF2B5EF4-FFF2-40B4-BE49-F238E27FC236}">
                <a16:creationId xmlns:a16="http://schemas.microsoft.com/office/drawing/2014/main" id="{C23F856B-ADE5-4391-67C7-2BD5C50C08FB}"/>
              </a:ext>
            </a:extLst>
          </p:cNvPr>
          <p:cNvSpPr txBox="1"/>
          <p:nvPr/>
        </p:nvSpPr>
        <p:spPr>
          <a:xfrm>
            <a:off x="8476721" y="4979430"/>
            <a:ext cx="1480741" cy="369332"/>
          </a:xfrm>
          <a:prstGeom prst="rect">
            <a:avLst/>
          </a:prstGeom>
          <a:noFill/>
        </p:spPr>
        <p:txBody>
          <a:bodyPr wrap="square" rtlCol="0">
            <a:spAutoFit/>
          </a:bodyPr>
          <a:lstStyle/>
          <a:p>
            <a:pPr algn="ctr"/>
            <a:r>
              <a:rPr lang="de-DE" dirty="0"/>
              <a:t>Interessent</a:t>
            </a:r>
            <a:endParaRPr lang="en-DE" dirty="0"/>
          </a:p>
        </p:txBody>
      </p:sp>
      <p:sp>
        <p:nvSpPr>
          <p:cNvPr id="45" name="Textfeld 44">
            <a:extLst>
              <a:ext uri="{FF2B5EF4-FFF2-40B4-BE49-F238E27FC236}">
                <a16:creationId xmlns:a16="http://schemas.microsoft.com/office/drawing/2014/main" id="{97DC7B68-6174-75BB-BA24-05EBC1854E71}"/>
              </a:ext>
            </a:extLst>
          </p:cNvPr>
          <p:cNvSpPr txBox="1"/>
          <p:nvPr/>
        </p:nvSpPr>
        <p:spPr>
          <a:xfrm>
            <a:off x="8546041" y="4013358"/>
            <a:ext cx="1342103" cy="276999"/>
          </a:xfrm>
          <a:prstGeom prst="rect">
            <a:avLst/>
          </a:prstGeom>
          <a:noFill/>
        </p:spPr>
        <p:txBody>
          <a:bodyPr wrap="square" rtlCol="0">
            <a:spAutoFit/>
          </a:bodyPr>
          <a:lstStyle/>
          <a:p>
            <a:pPr algn="ctr"/>
            <a:r>
              <a:rPr lang="de-DE" sz="1200" dirty="0"/>
              <a:t>Neuantrag</a:t>
            </a:r>
            <a:endParaRPr lang="en-DE" sz="1200" dirty="0"/>
          </a:p>
        </p:txBody>
      </p:sp>
      <p:sp>
        <p:nvSpPr>
          <p:cNvPr id="46" name="Textfeld 45">
            <a:extLst>
              <a:ext uri="{FF2B5EF4-FFF2-40B4-BE49-F238E27FC236}">
                <a16:creationId xmlns:a16="http://schemas.microsoft.com/office/drawing/2014/main" id="{5806E758-BB8D-25F7-9A6A-6AA0DEB64C99}"/>
              </a:ext>
            </a:extLst>
          </p:cNvPr>
          <p:cNvSpPr txBox="1"/>
          <p:nvPr/>
        </p:nvSpPr>
        <p:spPr>
          <a:xfrm>
            <a:off x="6217271" y="4612761"/>
            <a:ext cx="737916" cy="261610"/>
          </a:xfrm>
          <a:prstGeom prst="rect">
            <a:avLst/>
          </a:prstGeom>
          <a:noFill/>
        </p:spPr>
        <p:txBody>
          <a:bodyPr wrap="square" rtlCol="0">
            <a:spAutoFit/>
          </a:bodyPr>
          <a:lstStyle/>
          <a:p>
            <a:r>
              <a:rPr lang="de-DE" sz="1100" dirty="0"/>
              <a:t>Passwort</a:t>
            </a:r>
            <a:endParaRPr lang="en-DE" sz="1100" dirty="0"/>
          </a:p>
        </p:txBody>
      </p:sp>
      <p:sp>
        <p:nvSpPr>
          <p:cNvPr id="47" name="Rechteck 46">
            <a:extLst>
              <a:ext uri="{FF2B5EF4-FFF2-40B4-BE49-F238E27FC236}">
                <a16:creationId xmlns:a16="http://schemas.microsoft.com/office/drawing/2014/main" id="{8B384EF9-1609-3C8E-E785-B899CD14C889}"/>
              </a:ext>
            </a:extLst>
          </p:cNvPr>
          <p:cNvSpPr/>
          <p:nvPr/>
        </p:nvSpPr>
        <p:spPr>
          <a:xfrm>
            <a:off x="3359228" y="4186794"/>
            <a:ext cx="3811899" cy="116614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48" name="Textfeld 47">
            <a:extLst>
              <a:ext uri="{FF2B5EF4-FFF2-40B4-BE49-F238E27FC236}">
                <a16:creationId xmlns:a16="http://schemas.microsoft.com/office/drawing/2014/main" id="{38E4862D-CEEA-1CBB-5692-0D0F41C0A832}"/>
              </a:ext>
            </a:extLst>
          </p:cNvPr>
          <p:cNvSpPr txBox="1"/>
          <p:nvPr/>
        </p:nvSpPr>
        <p:spPr>
          <a:xfrm>
            <a:off x="4328134" y="3855415"/>
            <a:ext cx="1874085" cy="369332"/>
          </a:xfrm>
          <a:prstGeom prst="rect">
            <a:avLst/>
          </a:prstGeom>
          <a:noFill/>
        </p:spPr>
        <p:txBody>
          <a:bodyPr wrap="square" rtlCol="0">
            <a:spAutoFit/>
          </a:bodyPr>
          <a:lstStyle/>
          <a:p>
            <a:pPr algn="ctr"/>
            <a:r>
              <a:rPr lang="de-DE" dirty="0"/>
              <a:t>Zugang</a:t>
            </a:r>
            <a:endParaRPr lang="en-DE" dirty="0"/>
          </a:p>
        </p:txBody>
      </p:sp>
      <p:sp>
        <p:nvSpPr>
          <p:cNvPr id="49" name="Textfeld 48">
            <a:extLst>
              <a:ext uri="{FF2B5EF4-FFF2-40B4-BE49-F238E27FC236}">
                <a16:creationId xmlns:a16="http://schemas.microsoft.com/office/drawing/2014/main" id="{0B12CBC7-FD8B-3BF1-8624-A46ECB58C0F0}"/>
              </a:ext>
            </a:extLst>
          </p:cNvPr>
          <p:cNvSpPr txBox="1"/>
          <p:nvPr/>
        </p:nvSpPr>
        <p:spPr>
          <a:xfrm>
            <a:off x="715398" y="1585519"/>
            <a:ext cx="4231505" cy="461665"/>
          </a:xfrm>
          <a:prstGeom prst="rect">
            <a:avLst/>
          </a:prstGeom>
          <a:noFill/>
        </p:spPr>
        <p:txBody>
          <a:bodyPr wrap="square" rtlCol="0">
            <a:spAutoFit/>
          </a:bodyPr>
          <a:lstStyle/>
          <a:p>
            <a:r>
              <a:rPr lang="de-DE" sz="2400" dirty="0">
                <a:latin typeface="Open Sans" panose="020B0606030504020204" pitchFamily="34" charset="0"/>
                <a:ea typeface="Open Sans" panose="020B0606030504020204" pitchFamily="34" charset="0"/>
                <a:cs typeface="Open Sans" panose="020B0606030504020204" pitchFamily="34" charset="0"/>
              </a:rPr>
              <a:t>Schritt 1: Zugang anlegen</a:t>
            </a:r>
            <a:endParaRPr lang="en-DE"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feld 9">
            <a:hlinkClick r:id="rId8" action="ppaction://hlinksldjump"/>
            <a:extLst>
              <a:ext uri="{FF2B5EF4-FFF2-40B4-BE49-F238E27FC236}">
                <a16:creationId xmlns:a16="http://schemas.microsoft.com/office/drawing/2014/main" id="{DFE4D3C9-E908-631A-12D1-077D05AF28DD}"/>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14" name="Kamera 13">
            <a:extLst>
              <a:ext uri="{FF2B5EF4-FFF2-40B4-BE49-F238E27FC236}">
                <a16:creationId xmlns:a16="http://schemas.microsoft.com/office/drawing/2014/main" id="{F3160328-BA63-3EB0-7127-647F6D6C1174}"/>
              </a:ext>
            </a:extLst>
          </p:cNvPr>
          <p:cNvPicPr>
            <a:picLocks noChangeAspect="1"/>
            <a:extLst>
              <a:ext uri="{51228E76-BA90-4043-B771-695A4F85340A}">
                <alf:liveFeedProps xmlns:alf="http://schemas.microsoft.com/office/drawing/2021/livefeed"/>
              </a:ext>
            </a:extLst>
          </p:cNvPicPr>
          <p:nvPr/>
        </p:nvPicPr>
        <p:blipFill>
          <a:blip r:embed="rId9">
            <a:extLst>
              <a:ext uri="{96DAC541-7B7A-43D3-8B79-37D633B846F1}">
                <asvg:svgBlip xmlns:asvg="http://schemas.microsoft.com/office/drawing/2016/SVG/main" r:embed="rId10"/>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90843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P spid="4" grpId="0"/>
      <p:bldP spid="20" grpId="0"/>
      <p:bldP spid="24" grpId="0"/>
      <p:bldP spid="27" grpId="0"/>
      <p:bldP spid="28" grpId="0"/>
      <p:bldP spid="29" grpId="0"/>
      <p:bldP spid="30" grpId="0" animBg="1"/>
      <p:bldP spid="31" grpId="0"/>
      <p:bldP spid="34" grpId="0"/>
      <p:bldP spid="40" grpId="0"/>
      <p:bldP spid="42" grpId="0"/>
      <p:bldP spid="44" grpId="0"/>
      <p:bldP spid="45" grpId="0"/>
      <p:bldP spid="46" grpId="0"/>
      <p:bldP spid="47" grpId="0" animBg="1"/>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Mitglieder.Online Grundprinzip</a:t>
            </a:r>
          </a:p>
        </p:txBody>
      </p:sp>
      <p:pic>
        <p:nvPicPr>
          <p:cNvPr id="5" name="Inhaltsplatzhalter 4" descr="Lächelnde Gesichtskontur mit einfarbiger Füllung">
            <a:extLst>
              <a:ext uri="{FF2B5EF4-FFF2-40B4-BE49-F238E27FC236}">
                <a16:creationId xmlns:a16="http://schemas.microsoft.com/office/drawing/2014/main" id="{F6F6F452-AE74-7B26-B128-E85EEDCD24A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890" y="3309314"/>
            <a:ext cx="914400" cy="914400"/>
          </a:xfrm>
        </p:spPr>
      </p:pic>
      <p:cxnSp>
        <p:nvCxnSpPr>
          <p:cNvPr id="9" name="Gerade Verbindung mit Pfeil 8">
            <a:extLst>
              <a:ext uri="{FF2B5EF4-FFF2-40B4-BE49-F238E27FC236}">
                <a16:creationId xmlns:a16="http://schemas.microsoft.com/office/drawing/2014/main" id="{D67FF66B-43E9-84F8-53AF-D629BB8251C7}"/>
              </a:ext>
            </a:extLst>
          </p:cNvPr>
          <p:cNvCxnSpPr>
            <a:cxnSpLocks/>
          </p:cNvCxnSpPr>
          <p:nvPr/>
        </p:nvCxnSpPr>
        <p:spPr>
          <a:xfrm flipV="1">
            <a:off x="3990481" y="3312553"/>
            <a:ext cx="836946" cy="428653"/>
          </a:xfrm>
          <a:prstGeom prst="straightConnector1">
            <a:avLst/>
          </a:prstGeom>
          <a:ln>
            <a:tailEnd type="triangle" w="lg" len="lg"/>
          </a:ln>
        </p:spPr>
        <p:style>
          <a:lnRef idx="1">
            <a:schemeClr val="accent2"/>
          </a:lnRef>
          <a:fillRef idx="0">
            <a:schemeClr val="accent2"/>
          </a:fillRef>
          <a:effectRef idx="0">
            <a:schemeClr val="accent2"/>
          </a:effectRef>
          <a:fontRef idx="minor">
            <a:schemeClr val="tx1"/>
          </a:fontRef>
        </p:style>
      </p:cxnSp>
      <p:sp>
        <p:nvSpPr>
          <p:cNvPr id="4" name="Textfeld 3">
            <a:extLst>
              <a:ext uri="{FF2B5EF4-FFF2-40B4-BE49-F238E27FC236}">
                <a16:creationId xmlns:a16="http://schemas.microsoft.com/office/drawing/2014/main" id="{E8A13C79-34D1-9564-6085-D932DEFED409}"/>
              </a:ext>
            </a:extLst>
          </p:cNvPr>
          <p:cNvSpPr txBox="1"/>
          <p:nvPr/>
        </p:nvSpPr>
        <p:spPr>
          <a:xfrm>
            <a:off x="2935383" y="3441496"/>
            <a:ext cx="1091381" cy="646331"/>
          </a:xfrm>
          <a:prstGeom prst="rect">
            <a:avLst/>
          </a:prstGeom>
          <a:noFill/>
        </p:spPr>
        <p:txBody>
          <a:bodyPr wrap="square" rtlCol="0">
            <a:spAutoFit/>
          </a:bodyPr>
          <a:lstStyle/>
          <a:p>
            <a:r>
              <a:rPr lang="de-DE" sz="3600" dirty="0">
                <a:solidFill>
                  <a:srgbClr val="1779BC"/>
                </a:solidFill>
                <a:latin typeface="Incised901 BT" panose="020B0603020204030204" pitchFamily="34" charset="0"/>
              </a:rPr>
              <a:t>M.</a:t>
            </a:r>
            <a:r>
              <a:rPr lang="de-DE" sz="3600" b="1" dirty="0">
                <a:solidFill>
                  <a:srgbClr val="1779BC"/>
                </a:solidFill>
                <a:latin typeface="Incised901 BT" panose="020B0603020204030204" pitchFamily="34" charset="0"/>
              </a:rPr>
              <a:t>O</a:t>
            </a:r>
            <a:endParaRPr lang="en-DE" sz="3600" b="1" dirty="0">
              <a:solidFill>
                <a:srgbClr val="1779BC"/>
              </a:solidFill>
              <a:latin typeface="Incised901 BT" panose="020B0603020204030204" pitchFamily="34" charset="0"/>
            </a:endParaRPr>
          </a:p>
        </p:txBody>
      </p:sp>
      <p:cxnSp>
        <p:nvCxnSpPr>
          <p:cNvPr id="11" name="Gerade Verbindung mit Pfeil 10">
            <a:extLst>
              <a:ext uri="{FF2B5EF4-FFF2-40B4-BE49-F238E27FC236}">
                <a16:creationId xmlns:a16="http://schemas.microsoft.com/office/drawing/2014/main" id="{91BEE9F4-8BEE-A001-7EE3-E7AFE81FD54E}"/>
              </a:ext>
            </a:extLst>
          </p:cNvPr>
          <p:cNvCxnSpPr>
            <a:cxnSpLocks/>
          </p:cNvCxnSpPr>
          <p:nvPr/>
        </p:nvCxnSpPr>
        <p:spPr>
          <a:xfrm rot="5400000">
            <a:off x="3020843" y="4545935"/>
            <a:ext cx="865596" cy="0"/>
          </a:xfrm>
          <a:prstGeom prst="straightConnector1">
            <a:avLst/>
          </a:prstGeom>
          <a:ln>
            <a:tailEnd type="triangle" w="lg" len="lg"/>
          </a:ln>
        </p:spPr>
        <p:style>
          <a:lnRef idx="1">
            <a:schemeClr val="accent2"/>
          </a:lnRef>
          <a:fillRef idx="0">
            <a:schemeClr val="accent2"/>
          </a:fillRef>
          <a:effectRef idx="0">
            <a:schemeClr val="accent2"/>
          </a:effectRef>
          <a:fontRef idx="minor">
            <a:schemeClr val="tx1"/>
          </a:fontRef>
        </p:style>
      </p:cxnSp>
      <p:cxnSp>
        <p:nvCxnSpPr>
          <p:cNvPr id="13" name="Gerade Verbindung mit Pfeil 12">
            <a:extLst>
              <a:ext uri="{FF2B5EF4-FFF2-40B4-BE49-F238E27FC236}">
                <a16:creationId xmlns:a16="http://schemas.microsoft.com/office/drawing/2014/main" id="{A9010BAE-5270-40D4-E13A-EDBB7C5E0677}"/>
              </a:ext>
            </a:extLst>
          </p:cNvPr>
          <p:cNvCxnSpPr>
            <a:cxnSpLocks/>
          </p:cNvCxnSpPr>
          <p:nvPr/>
        </p:nvCxnSpPr>
        <p:spPr>
          <a:xfrm flipV="1">
            <a:off x="8045589" y="3329348"/>
            <a:ext cx="697226" cy="339"/>
          </a:xfrm>
          <a:prstGeom prst="straightConnector1">
            <a:avLst/>
          </a:prstGeom>
          <a:ln>
            <a:tailEnd type="triangle" w="lg" len="lg"/>
          </a:ln>
        </p:spPr>
        <p:style>
          <a:lnRef idx="1">
            <a:schemeClr val="accent2"/>
          </a:lnRef>
          <a:fillRef idx="0">
            <a:schemeClr val="accent2"/>
          </a:fillRef>
          <a:effectRef idx="0">
            <a:schemeClr val="accent2"/>
          </a:effectRef>
          <a:fontRef idx="minor">
            <a:schemeClr val="tx1"/>
          </a:fontRef>
        </p:style>
      </p:cxnSp>
      <p:pic>
        <p:nvPicPr>
          <p:cNvPr id="17" name="Grafik 16" descr="Umschlag mit einfarbiger Füllung">
            <a:extLst>
              <a:ext uri="{FF2B5EF4-FFF2-40B4-BE49-F238E27FC236}">
                <a16:creationId xmlns:a16="http://schemas.microsoft.com/office/drawing/2014/main" id="{708F2884-AF22-4F6B-48BC-1686D31C18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2897184" y="4216770"/>
            <a:ext cx="538316" cy="538316"/>
          </a:xfrm>
          <a:prstGeom prst="rect">
            <a:avLst/>
          </a:prstGeom>
        </p:spPr>
      </p:pic>
      <p:sp>
        <p:nvSpPr>
          <p:cNvPr id="28" name="Textfeld 27">
            <a:extLst>
              <a:ext uri="{FF2B5EF4-FFF2-40B4-BE49-F238E27FC236}">
                <a16:creationId xmlns:a16="http://schemas.microsoft.com/office/drawing/2014/main" id="{506EC6C3-3D60-F35A-B041-49612DA9DDC7}"/>
              </a:ext>
            </a:extLst>
          </p:cNvPr>
          <p:cNvSpPr txBox="1"/>
          <p:nvPr/>
        </p:nvSpPr>
        <p:spPr>
          <a:xfrm>
            <a:off x="1595274" y="3475344"/>
            <a:ext cx="1342103" cy="276999"/>
          </a:xfrm>
          <a:prstGeom prst="rect">
            <a:avLst/>
          </a:prstGeom>
          <a:noFill/>
        </p:spPr>
        <p:txBody>
          <a:bodyPr wrap="square" rtlCol="0">
            <a:spAutoFit/>
          </a:bodyPr>
          <a:lstStyle/>
          <a:p>
            <a:pPr algn="ctr"/>
            <a:r>
              <a:rPr lang="de-DE" sz="1200" dirty="0"/>
              <a:t>Datenänderung</a:t>
            </a:r>
            <a:endParaRPr lang="en-DE" sz="1200" dirty="0"/>
          </a:p>
        </p:txBody>
      </p:sp>
      <p:sp>
        <p:nvSpPr>
          <p:cNvPr id="31" name="Textfeld 30">
            <a:extLst>
              <a:ext uri="{FF2B5EF4-FFF2-40B4-BE49-F238E27FC236}">
                <a16:creationId xmlns:a16="http://schemas.microsoft.com/office/drawing/2014/main" id="{36E777CA-69DE-6C5F-9BF1-867992F8D768}"/>
              </a:ext>
            </a:extLst>
          </p:cNvPr>
          <p:cNvSpPr txBox="1"/>
          <p:nvPr/>
        </p:nvSpPr>
        <p:spPr>
          <a:xfrm>
            <a:off x="4915887" y="3040406"/>
            <a:ext cx="1874085" cy="523220"/>
          </a:xfrm>
          <a:prstGeom prst="rect">
            <a:avLst/>
          </a:prstGeom>
          <a:noFill/>
        </p:spPr>
        <p:txBody>
          <a:bodyPr wrap="square" rtlCol="0">
            <a:spAutoFit/>
          </a:bodyPr>
          <a:lstStyle/>
          <a:p>
            <a:pPr algn="ctr"/>
            <a:r>
              <a:rPr lang="de-DE" sz="1400" dirty="0"/>
              <a:t>Bearbeiter </a:t>
            </a:r>
            <a:br>
              <a:rPr lang="de-DE" sz="1400" dirty="0"/>
            </a:br>
            <a:r>
              <a:rPr lang="de-DE" sz="1400" dirty="0"/>
              <a:t>akzeptiert</a:t>
            </a:r>
            <a:endParaRPr lang="en-DE" sz="1400" dirty="0"/>
          </a:p>
        </p:txBody>
      </p:sp>
      <p:sp>
        <p:nvSpPr>
          <p:cNvPr id="10" name="Textfeld 9">
            <a:extLst>
              <a:ext uri="{FF2B5EF4-FFF2-40B4-BE49-F238E27FC236}">
                <a16:creationId xmlns:a16="http://schemas.microsoft.com/office/drawing/2014/main" id="{C6CF4B52-38C5-8430-DE77-30DD42D24575}"/>
              </a:ext>
            </a:extLst>
          </p:cNvPr>
          <p:cNvSpPr txBox="1"/>
          <p:nvPr/>
        </p:nvSpPr>
        <p:spPr>
          <a:xfrm>
            <a:off x="715398" y="1585519"/>
            <a:ext cx="7326408" cy="461665"/>
          </a:xfrm>
          <a:prstGeom prst="rect">
            <a:avLst/>
          </a:prstGeom>
          <a:noFill/>
        </p:spPr>
        <p:txBody>
          <a:bodyPr wrap="square" rtlCol="0">
            <a:spAutoFit/>
          </a:bodyPr>
          <a:lstStyle/>
          <a:p>
            <a:r>
              <a:rPr lang="de-DE" sz="2400" dirty="0">
                <a:latin typeface="Open Sans" panose="020B0606030504020204" pitchFamily="34" charset="0"/>
                <a:ea typeface="Open Sans" panose="020B0606030504020204" pitchFamily="34" charset="0"/>
                <a:cs typeface="Open Sans" panose="020B0606030504020204" pitchFamily="34" charset="0"/>
              </a:rPr>
              <a:t>Schritt 2: Anträge oder Änderungen bearbeiten</a:t>
            </a:r>
            <a:endParaRPr lang="en-DE"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feld 13">
            <a:extLst>
              <a:ext uri="{FF2B5EF4-FFF2-40B4-BE49-F238E27FC236}">
                <a16:creationId xmlns:a16="http://schemas.microsoft.com/office/drawing/2014/main" id="{08DA1561-E9DB-4E75-6114-738598290899}"/>
              </a:ext>
            </a:extLst>
          </p:cNvPr>
          <p:cNvSpPr txBox="1"/>
          <p:nvPr/>
        </p:nvSpPr>
        <p:spPr>
          <a:xfrm>
            <a:off x="1436285" y="3764662"/>
            <a:ext cx="1342103" cy="276999"/>
          </a:xfrm>
          <a:prstGeom prst="rect">
            <a:avLst/>
          </a:prstGeom>
          <a:noFill/>
        </p:spPr>
        <p:txBody>
          <a:bodyPr wrap="square" rtlCol="0">
            <a:spAutoFit/>
          </a:bodyPr>
          <a:lstStyle/>
          <a:p>
            <a:pPr algn="ctr"/>
            <a:r>
              <a:rPr lang="de-DE" sz="1200" dirty="0"/>
              <a:t>Neuantrag</a:t>
            </a:r>
            <a:endParaRPr lang="en-DE" sz="1200" dirty="0"/>
          </a:p>
        </p:txBody>
      </p:sp>
      <p:cxnSp>
        <p:nvCxnSpPr>
          <p:cNvPr id="18" name="Gerade Verbindung mit Pfeil 17">
            <a:extLst>
              <a:ext uri="{FF2B5EF4-FFF2-40B4-BE49-F238E27FC236}">
                <a16:creationId xmlns:a16="http://schemas.microsoft.com/office/drawing/2014/main" id="{1FF197B4-814D-7384-FAF6-1B6D963E2D6E}"/>
              </a:ext>
            </a:extLst>
          </p:cNvPr>
          <p:cNvCxnSpPr>
            <a:cxnSpLocks/>
          </p:cNvCxnSpPr>
          <p:nvPr/>
        </p:nvCxnSpPr>
        <p:spPr>
          <a:xfrm>
            <a:off x="3990481" y="3741206"/>
            <a:ext cx="836946" cy="428400"/>
          </a:xfrm>
          <a:prstGeom prst="straightConnector1">
            <a:avLst/>
          </a:prstGeom>
          <a:ln>
            <a:tailEnd type="triangle" w="lg" len="lg"/>
          </a:ln>
        </p:spPr>
        <p:style>
          <a:lnRef idx="1">
            <a:schemeClr val="accent2"/>
          </a:lnRef>
          <a:fillRef idx="0">
            <a:schemeClr val="accent2"/>
          </a:fillRef>
          <a:effectRef idx="0">
            <a:schemeClr val="accent2"/>
          </a:effectRef>
          <a:fontRef idx="minor">
            <a:schemeClr val="tx1"/>
          </a:fontRef>
        </p:style>
      </p:cxnSp>
      <p:cxnSp>
        <p:nvCxnSpPr>
          <p:cNvPr id="32" name="Gerade Verbindung mit Pfeil 31">
            <a:extLst>
              <a:ext uri="{FF2B5EF4-FFF2-40B4-BE49-F238E27FC236}">
                <a16:creationId xmlns:a16="http://schemas.microsoft.com/office/drawing/2014/main" id="{46444384-41EE-0B8B-9DA3-5A8A3FF3E125}"/>
              </a:ext>
            </a:extLst>
          </p:cNvPr>
          <p:cNvCxnSpPr>
            <a:cxnSpLocks/>
          </p:cNvCxnSpPr>
          <p:nvPr/>
        </p:nvCxnSpPr>
        <p:spPr>
          <a:xfrm>
            <a:off x="1717885" y="3764662"/>
            <a:ext cx="1252505" cy="0"/>
          </a:xfrm>
          <a:prstGeom prst="straightConnector1">
            <a:avLst/>
          </a:prstGeom>
          <a:ln>
            <a:tailEnd type="triangle" w="lg" len="lg"/>
          </a:ln>
        </p:spPr>
        <p:style>
          <a:lnRef idx="1">
            <a:schemeClr val="accent2"/>
          </a:lnRef>
          <a:fillRef idx="0">
            <a:schemeClr val="accent2"/>
          </a:fillRef>
          <a:effectRef idx="0">
            <a:schemeClr val="accent2"/>
          </a:effectRef>
          <a:fontRef idx="minor">
            <a:schemeClr val="tx1"/>
          </a:fontRef>
        </p:style>
      </p:cxnSp>
      <p:pic>
        <p:nvPicPr>
          <p:cNvPr id="51" name="Grafik 50" descr="Abzeichen Tick1 mit einfarbiger Füllung">
            <a:extLst>
              <a:ext uri="{FF2B5EF4-FFF2-40B4-BE49-F238E27FC236}">
                <a16:creationId xmlns:a16="http://schemas.microsoft.com/office/drawing/2014/main" id="{6382340B-A880-71EF-8D61-1BB3396D17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75668" y="3101961"/>
            <a:ext cx="400111" cy="400111"/>
          </a:xfrm>
          <a:prstGeom prst="rect">
            <a:avLst/>
          </a:prstGeom>
        </p:spPr>
      </p:pic>
      <p:pic>
        <p:nvPicPr>
          <p:cNvPr id="55" name="Grafik 54" descr="Markee nicht mehr folgen mit einfarbiger Füllung">
            <a:extLst>
              <a:ext uri="{FF2B5EF4-FFF2-40B4-BE49-F238E27FC236}">
                <a16:creationId xmlns:a16="http://schemas.microsoft.com/office/drawing/2014/main" id="{931D7D4F-69B3-608E-5B3F-71A301B9618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75668" y="3913337"/>
            <a:ext cx="399600" cy="399600"/>
          </a:xfrm>
          <a:prstGeom prst="rect">
            <a:avLst/>
          </a:prstGeom>
        </p:spPr>
      </p:pic>
      <p:sp>
        <p:nvSpPr>
          <p:cNvPr id="56" name="Textfeld 55">
            <a:extLst>
              <a:ext uri="{FF2B5EF4-FFF2-40B4-BE49-F238E27FC236}">
                <a16:creationId xmlns:a16="http://schemas.microsoft.com/office/drawing/2014/main" id="{1E7228D4-97A4-DB14-D862-1BED0E4DBDAF}"/>
              </a:ext>
            </a:extLst>
          </p:cNvPr>
          <p:cNvSpPr txBox="1"/>
          <p:nvPr/>
        </p:nvSpPr>
        <p:spPr>
          <a:xfrm>
            <a:off x="5375268" y="3830770"/>
            <a:ext cx="1442305" cy="523220"/>
          </a:xfrm>
          <a:prstGeom prst="rect">
            <a:avLst/>
          </a:prstGeom>
          <a:noFill/>
        </p:spPr>
        <p:txBody>
          <a:bodyPr wrap="square" rtlCol="0">
            <a:spAutoFit/>
          </a:bodyPr>
          <a:lstStyle/>
          <a:p>
            <a:r>
              <a:rPr lang="de-DE" sz="1400" dirty="0"/>
              <a:t>Bearbeiter </a:t>
            </a:r>
            <a:br>
              <a:rPr lang="de-DE" sz="1400" dirty="0"/>
            </a:br>
            <a:r>
              <a:rPr lang="de-DE" sz="1400" dirty="0"/>
              <a:t>lehnt ab</a:t>
            </a:r>
            <a:endParaRPr lang="en-DE" sz="1400" dirty="0"/>
          </a:p>
        </p:txBody>
      </p:sp>
      <p:cxnSp>
        <p:nvCxnSpPr>
          <p:cNvPr id="57" name="Gerade Verbindung mit Pfeil 56">
            <a:extLst>
              <a:ext uri="{FF2B5EF4-FFF2-40B4-BE49-F238E27FC236}">
                <a16:creationId xmlns:a16="http://schemas.microsoft.com/office/drawing/2014/main" id="{37EE2016-6355-00F3-1D2E-2FF0DF242E33}"/>
              </a:ext>
            </a:extLst>
          </p:cNvPr>
          <p:cNvCxnSpPr>
            <a:cxnSpLocks/>
          </p:cNvCxnSpPr>
          <p:nvPr/>
        </p:nvCxnSpPr>
        <p:spPr>
          <a:xfrm>
            <a:off x="6375052" y="3326296"/>
            <a:ext cx="865596" cy="0"/>
          </a:xfrm>
          <a:prstGeom prst="straightConnector1">
            <a:avLst/>
          </a:prstGeom>
          <a:ln>
            <a:tailEnd type="triangle" w="lg" len="lg"/>
          </a:ln>
        </p:spPr>
        <p:style>
          <a:lnRef idx="1">
            <a:schemeClr val="accent2"/>
          </a:lnRef>
          <a:fillRef idx="0">
            <a:schemeClr val="accent2"/>
          </a:fillRef>
          <a:effectRef idx="0">
            <a:schemeClr val="accent2"/>
          </a:effectRef>
          <a:fontRef idx="minor">
            <a:schemeClr val="tx1"/>
          </a:fontRef>
        </p:style>
      </p:cxnSp>
      <p:pic>
        <p:nvPicPr>
          <p:cNvPr id="58" name="Grafik 57" descr="Umschlag mit einfarbiger Füllung">
            <a:extLst>
              <a:ext uri="{FF2B5EF4-FFF2-40B4-BE49-F238E27FC236}">
                <a16:creationId xmlns:a16="http://schemas.microsoft.com/office/drawing/2014/main" id="{76FB95FD-DD47-C6FD-9969-FA2C39ECA8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80161" y="2787980"/>
            <a:ext cx="538316" cy="538316"/>
          </a:xfrm>
          <a:prstGeom prst="rect">
            <a:avLst/>
          </a:prstGeom>
        </p:spPr>
      </p:pic>
      <p:pic>
        <p:nvPicPr>
          <p:cNvPr id="59" name="Inhaltsplatzhalter 4" descr="Lächelnde Gesichtskontur mit einfarbiger Füllung">
            <a:extLst>
              <a:ext uri="{FF2B5EF4-FFF2-40B4-BE49-F238E27FC236}">
                <a16:creationId xmlns:a16="http://schemas.microsoft.com/office/drawing/2014/main" id="{E4448A2F-215E-9834-4800-885F3E402B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4575" y="2979133"/>
            <a:ext cx="631163" cy="631163"/>
          </a:xfrm>
          <a:prstGeom prst="rect">
            <a:avLst/>
          </a:prstGeom>
        </p:spPr>
      </p:pic>
      <p:sp>
        <p:nvSpPr>
          <p:cNvPr id="62" name="Textfeld 61">
            <a:extLst>
              <a:ext uri="{FF2B5EF4-FFF2-40B4-BE49-F238E27FC236}">
                <a16:creationId xmlns:a16="http://schemas.microsoft.com/office/drawing/2014/main" id="{DACA6448-7520-BDCC-AD91-39756F56C7AF}"/>
              </a:ext>
            </a:extLst>
          </p:cNvPr>
          <p:cNvSpPr txBox="1"/>
          <p:nvPr/>
        </p:nvSpPr>
        <p:spPr>
          <a:xfrm>
            <a:off x="2780315" y="4995837"/>
            <a:ext cx="1342103" cy="369332"/>
          </a:xfrm>
          <a:prstGeom prst="rect">
            <a:avLst/>
          </a:prstGeom>
          <a:noFill/>
        </p:spPr>
        <p:txBody>
          <a:bodyPr wrap="square" rtlCol="0">
            <a:spAutoFit/>
          </a:bodyPr>
          <a:lstStyle/>
          <a:p>
            <a:pPr algn="ctr"/>
            <a:r>
              <a:rPr lang="de-DE" dirty="0"/>
              <a:t>Bearbeiter</a:t>
            </a:r>
            <a:endParaRPr lang="en-DE" dirty="0"/>
          </a:p>
        </p:txBody>
      </p:sp>
      <p:sp>
        <p:nvSpPr>
          <p:cNvPr id="63" name="Textfeld 62">
            <a:extLst>
              <a:ext uri="{FF2B5EF4-FFF2-40B4-BE49-F238E27FC236}">
                <a16:creationId xmlns:a16="http://schemas.microsoft.com/office/drawing/2014/main" id="{E1694CBA-38AA-4303-1C64-2429E29B00DE}"/>
              </a:ext>
            </a:extLst>
          </p:cNvPr>
          <p:cNvSpPr txBox="1"/>
          <p:nvPr/>
        </p:nvSpPr>
        <p:spPr>
          <a:xfrm>
            <a:off x="8781429" y="3003130"/>
            <a:ext cx="1091381" cy="646331"/>
          </a:xfrm>
          <a:prstGeom prst="rect">
            <a:avLst/>
          </a:prstGeom>
          <a:noFill/>
        </p:spPr>
        <p:txBody>
          <a:bodyPr wrap="square" rtlCol="0">
            <a:spAutoFit/>
          </a:bodyPr>
          <a:lstStyle/>
          <a:p>
            <a:r>
              <a:rPr lang="de-DE" sz="3600" dirty="0">
                <a:solidFill>
                  <a:srgbClr val="1779BC"/>
                </a:solidFill>
                <a:latin typeface="Incised901 BT" panose="020B0603020204030204" pitchFamily="34" charset="0"/>
              </a:rPr>
              <a:t>N-</a:t>
            </a:r>
            <a:r>
              <a:rPr lang="de-DE" sz="3600" b="1" dirty="0">
                <a:solidFill>
                  <a:srgbClr val="1779BC"/>
                </a:solidFill>
                <a:latin typeface="Incised901 BT" panose="020B0603020204030204" pitchFamily="34" charset="0"/>
              </a:rPr>
              <a:t>V</a:t>
            </a:r>
            <a:endParaRPr lang="en-DE" sz="3600" b="1" dirty="0">
              <a:solidFill>
                <a:srgbClr val="1779BC"/>
              </a:solidFill>
              <a:latin typeface="Incised901 BT" panose="020B0603020204030204" pitchFamily="34" charset="0"/>
            </a:endParaRPr>
          </a:p>
        </p:txBody>
      </p:sp>
      <p:cxnSp>
        <p:nvCxnSpPr>
          <p:cNvPr id="64" name="Gerade Verbindung mit Pfeil 63">
            <a:extLst>
              <a:ext uri="{FF2B5EF4-FFF2-40B4-BE49-F238E27FC236}">
                <a16:creationId xmlns:a16="http://schemas.microsoft.com/office/drawing/2014/main" id="{79C9E4A5-18D8-EB58-386E-BF675D04E29B}"/>
              </a:ext>
            </a:extLst>
          </p:cNvPr>
          <p:cNvCxnSpPr>
            <a:cxnSpLocks/>
          </p:cNvCxnSpPr>
          <p:nvPr/>
        </p:nvCxnSpPr>
        <p:spPr>
          <a:xfrm>
            <a:off x="6372975" y="4099927"/>
            <a:ext cx="865596" cy="0"/>
          </a:xfrm>
          <a:prstGeom prst="straightConnector1">
            <a:avLst/>
          </a:prstGeom>
          <a:ln>
            <a:tailEnd type="triangle" w="lg" len="lg"/>
          </a:ln>
        </p:spPr>
        <p:style>
          <a:lnRef idx="1">
            <a:schemeClr val="accent2"/>
          </a:lnRef>
          <a:fillRef idx="0">
            <a:schemeClr val="accent2"/>
          </a:fillRef>
          <a:effectRef idx="0">
            <a:schemeClr val="accent2"/>
          </a:effectRef>
          <a:fontRef idx="minor">
            <a:schemeClr val="tx1"/>
          </a:fontRef>
        </p:style>
      </p:cxnSp>
      <p:pic>
        <p:nvPicPr>
          <p:cNvPr id="65" name="Grafik 64" descr="Umschlag mit einfarbiger Füllung">
            <a:extLst>
              <a:ext uri="{FF2B5EF4-FFF2-40B4-BE49-F238E27FC236}">
                <a16:creationId xmlns:a16="http://schemas.microsoft.com/office/drawing/2014/main" id="{16148D17-E8D1-C17C-93F1-D0F80D0AA0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8084" y="3561611"/>
            <a:ext cx="538316" cy="538316"/>
          </a:xfrm>
          <a:prstGeom prst="rect">
            <a:avLst/>
          </a:prstGeom>
        </p:spPr>
      </p:pic>
      <p:pic>
        <p:nvPicPr>
          <p:cNvPr id="66" name="Inhaltsplatzhalter 4" descr="Lächelnde Gesichtskontur mit einfarbiger Füllung">
            <a:extLst>
              <a:ext uri="{FF2B5EF4-FFF2-40B4-BE49-F238E27FC236}">
                <a16:creationId xmlns:a16="http://schemas.microsoft.com/office/drawing/2014/main" id="{6FB773DB-7BE6-541A-3247-E09E00989F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4574" y="3743117"/>
            <a:ext cx="631163" cy="631163"/>
          </a:xfrm>
          <a:prstGeom prst="rect">
            <a:avLst/>
          </a:prstGeom>
        </p:spPr>
      </p:pic>
      <p:sp>
        <p:nvSpPr>
          <p:cNvPr id="67" name="Textfeld 66">
            <a:extLst>
              <a:ext uri="{FF2B5EF4-FFF2-40B4-BE49-F238E27FC236}">
                <a16:creationId xmlns:a16="http://schemas.microsoft.com/office/drawing/2014/main" id="{67B8D12B-1904-5537-3FA4-C5B6D31E90CB}"/>
              </a:ext>
            </a:extLst>
          </p:cNvPr>
          <p:cNvSpPr txBox="1"/>
          <p:nvPr/>
        </p:nvSpPr>
        <p:spPr>
          <a:xfrm>
            <a:off x="6268759" y="4123686"/>
            <a:ext cx="1077673" cy="369332"/>
          </a:xfrm>
          <a:prstGeom prst="rect">
            <a:avLst/>
          </a:prstGeom>
          <a:noFill/>
        </p:spPr>
        <p:txBody>
          <a:bodyPr wrap="square" rtlCol="0">
            <a:spAutoFit/>
          </a:bodyPr>
          <a:lstStyle/>
          <a:p>
            <a:r>
              <a:rPr lang="de-DE" sz="900" dirty="0"/>
              <a:t>Korrekturwunsch</a:t>
            </a:r>
            <a:br>
              <a:rPr lang="de-DE" sz="900" dirty="0"/>
            </a:br>
            <a:r>
              <a:rPr lang="de-DE" sz="900" dirty="0"/>
              <a:t>Ablehnung</a:t>
            </a:r>
            <a:endParaRPr lang="en-DE" sz="900" dirty="0"/>
          </a:p>
        </p:txBody>
      </p:sp>
      <p:pic>
        <p:nvPicPr>
          <p:cNvPr id="69" name="Grafik 68" descr="Marke Kreuz mit einfarbiger Füllung">
            <a:extLst>
              <a:ext uri="{FF2B5EF4-FFF2-40B4-BE49-F238E27FC236}">
                <a16:creationId xmlns:a16="http://schemas.microsoft.com/office/drawing/2014/main" id="{7DD90F49-C65F-467B-5D1B-E7614A4604B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89228" y="3709850"/>
            <a:ext cx="701704" cy="701704"/>
          </a:xfrm>
          <a:prstGeom prst="rect">
            <a:avLst/>
          </a:prstGeom>
        </p:spPr>
      </p:pic>
      <p:cxnSp>
        <p:nvCxnSpPr>
          <p:cNvPr id="70" name="Gerade Verbindung mit Pfeil 69">
            <a:extLst>
              <a:ext uri="{FF2B5EF4-FFF2-40B4-BE49-F238E27FC236}">
                <a16:creationId xmlns:a16="http://schemas.microsoft.com/office/drawing/2014/main" id="{D99521E5-1485-E48F-23AF-A89B978483EE}"/>
              </a:ext>
            </a:extLst>
          </p:cNvPr>
          <p:cNvCxnSpPr>
            <a:cxnSpLocks/>
          </p:cNvCxnSpPr>
          <p:nvPr/>
        </p:nvCxnSpPr>
        <p:spPr>
          <a:xfrm flipV="1">
            <a:off x="8041806" y="4099588"/>
            <a:ext cx="697226" cy="339"/>
          </a:xfrm>
          <a:prstGeom prst="straightConnector1">
            <a:avLst/>
          </a:prstGeom>
          <a:ln>
            <a:tailEnd type="triangle" w="lg" len="lg"/>
          </a:ln>
        </p:spPr>
        <p:style>
          <a:lnRef idx="1">
            <a:schemeClr val="accent2"/>
          </a:lnRef>
          <a:fillRef idx="0">
            <a:schemeClr val="accent2"/>
          </a:fillRef>
          <a:effectRef idx="0">
            <a:schemeClr val="accent2"/>
          </a:effectRef>
          <a:fontRef idx="minor">
            <a:schemeClr val="tx1"/>
          </a:fontRef>
        </p:style>
      </p:cxnSp>
      <p:grpSp>
        <p:nvGrpSpPr>
          <p:cNvPr id="89" name="Gruppieren 88">
            <a:extLst>
              <a:ext uri="{FF2B5EF4-FFF2-40B4-BE49-F238E27FC236}">
                <a16:creationId xmlns:a16="http://schemas.microsoft.com/office/drawing/2014/main" id="{37847BA2-ACB1-C941-FE57-C6833CF40349}"/>
              </a:ext>
            </a:extLst>
          </p:cNvPr>
          <p:cNvGrpSpPr/>
          <p:nvPr/>
        </p:nvGrpSpPr>
        <p:grpSpPr>
          <a:xfrm>
            <a:off x="4020268" y="4186710"/>
            <a:ext cx="3659888" cy="714474"/>
            <a:chOff x="4020268" y="4186710"/>
            <a:chExt cx="3659888" cy="714474"/>
          </a:xfrm>
        </p:grpSpPr>
        <p:cxnSp>
          <p:nvCxnSpPr>
            <p:cNvPr id="82" name="Gerader Verbinder 81">
              <a:extLst>
                <a:ext uri="{FF2B5EF4-FFF2-40B4-BE49-F238E27FC236}">
                  <a16:creationId xmlns:a16="http://schemas.microsoft.com/office/drawing/2014/main" id="{3A73A97B-EB66-34A1-B75C-C5D6E1346CAE}"/>
                </a:ext>
              </a:extLst>
            </p:cNvPr>
            <p:cNvCxnSpPr>
              <a:stCxn id="66" idx="2"/>
            </p:cNvCxnSpPr>
            <p:nvPr/>
          </p:nvCxnSpPr>
          <p:spPr>
            <a:xfrm flipH="1">
              <a:off x="7680155" y="4374280"/>
              <a:ext cx="1" cy="526904"/>
            </a:xfrm>
            <a:prstGeom prst="line">
              <a:avLst/>
            </a:prstGeom>
          </p:spPr>
          <p:style>
            <a:lnRef idx="1">
              <a:schemeClr val="accent2"/>
            </a:lnRef>
            <a:fillRef idx="0">
              <a:schemeClr val="accent2"/>
            </a:fillRef>
            <a:effectRef idx="0">
              <a:schemeClr val="accent2"/>
            </a:effectRef>
            <a:fontRef idx="minor">
              <a:schemeClr val="tx1"/>
            </a:fontRef>
          </p:style>
        </p:cxnSp>
        <p:cxnSp>
          <p:nvCxnSpPr>
            <p:cNvPr id="83" name="Gerader Verbinder 82">
              <a:extLst>
                <a:ext uri="{FF2B5EF4-FFF2-40B4-BE49-F238E27FC236}">
                  <a16:creationId xmlns:a16="http://schemas.microsoft.com/office/drawing/2014/main" id="{3F943BF1-0AAE-68C0-446E-CDE2BA286C94}"/>
                </a:ext>
              </a:extLst>
            </p:cNvPr>
            <p:cNvCxnSpPr>
              <a:cxnSpLocks/>
            </p:cNvCxnSpPr>
            <p:nvPr/>
          </p:nvCxnSpPr>
          <p:spPr>
            <a:xfrm flipH="1">
              <a:off x="4026764" y="4901184"/>
              <a:ext cx="365339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6" name="Gerade Verbindung mit Pfeil 85">
              <a:extLst>
                <a:ext uri="{FF2B5EF4-FFF2-40B4-BE49-F238E27FC236}">
                  <a16:creationId xmlns:a16="http://schemas.microsoft.com/office/drawing/2014/main" id="{273E66A8-63E0-70CF-0272-74E861D9471E}"/>
                </a:ext>
              </a:extLst>
            </p:cNvPr>
            <p:cNvCxnSpPr>
              <a:cxnSpLocks/>
            </p:cNvCxnSpPr>
            <p:nvPr/>
          </p:nvCxnSpPr>
          <p:spPr>
            <a:xfrm flipV="1">
              <a:off x="4020268" y="4186710"/>
              <a:ext cx="0" cy="714474"/>
            </a:xfrm>
            <a:prstGeom prst="straightConnector1">
              <a:avLst/>
            </a:prstGeom>
            <a:ln>
              <a:tailEnd type="triangle" w="lg" len="lg"/>
            </a:ln>
          </p:spPr>
          <p:style>
            <a:lnRef idx="1">
              <a:schemeClr val="accent2"/>
            </a:lnRef>
            <a:fillRef idx="0">
              <a:schemeClr val="accent2"/>
            </a:fillRef>
            <a:effectRef idx="0">
              <a:schemeClr val="accent2"/>
            </a:effectRef>
            <a:fontRef idx="minor">
              <a:schemeClr val="tx1"/>
            </a:fontRef>
          </p:style>
        </p:cxnSp>
      </p:grpSp>
      <p:sp>
        <p:nvSpPr>
          <p:cNvPr id="90" name="Textfeld 89">
            <a:extLst>
              <a:ext uri="{FF2B5EF4-FFF2-40B4-BE49-F238E27FC236}">
                <a16:creationId xmlns:a16="http://schemas.microsoft.com/office/drawing/2014/main" id="{69DAD86F-CA2C-E313-99ED-06C3D29E9A15}"/>
              </a:ext>
            </a:extLst>
          </p:cNvPr>
          <p:cNvSpPr txBox="1"/>
          <p:nvPr/>
        </p:nvSpPr>
        <p:spPr>
          <a:xfrm>
            <a:off x="4026764" y="4603897"/>
            <a:ext cx="3646892" cy="276999"/>
          </a:xfrm>
          <a:prstGeom prst="rect">
            <a:avLst/>
          </a:prstGeom>
          <a:noFill/>
        </p:spPr>
        <p:txBody>
          <a:bodyPr wrap="square" rtlCol="0">
            <a:spAutoFit/>
          </a:bodyPr>
          <a:lstStyle/>
          <a:p>
            <a:pPr algn="ctr"/>
            <a:r>
              <a:rPr lang="de-DE" sz="1200" dirty="0"/>
              <a:t>reicht Antrag mit Änderung neu ein</a:t>
            </a:r>
            <a:endParaRPr lang="en-DE" sz="1200" dirty="0"/>
          </a:p>
        </p:txBody>
      </p:sp>
      <p:sp>
        <p:nvSpPr>
          <p:cNvPr id="3" name="Textfeld 2">
            <a:hlinkClick r:id="rId12" action="ppaction://hlinksldjump"/>
            <a:extLst>
              <a:ext uri="{FF2B5EF4-FFF2-40B4-BE49-F238E27FC236}">
                <a16:creationId xmlns:a16="http://schemas.microsoft.com/office/drawing/2014/main" id="{C34F6AF6-3943-14EA-48CE-776979744504}"/>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6" name="Kamera 5">
            <a:extLst>
              <a:ext uri="{FF2B5EF4-FFF2-40B4-BE49-F238E27FC236}">
                <a16:creationId xmlns:a16="http://schemas.microsoft.com/office/drawing/2014/main" id="{A8420158-DB8F-CEF8-ADBB-BDC6B7BAE74A}"/>
              </a:ext>
            </a:extLst>
          </p:cNvPr>
          <p:cNvPicPr>
            <a:picLocks noChangeAspect="1"/>
            <a:extLst>
              <a:ext uri="{51228E76-BA90-4043-B771-695A4F85340A}">
                <alf:liveFeedProps xmlns:alf="http://schemas.microsoft.com/office/drawing/2021/livefeed"/>
              </a:ext>
            </a:extLst>
          </p:cNvPicPr>
          <p:nvPr/>
        </p:nvPicPr>
        <p:blipFill>
          <a:blip r:embed="rId13">
            <a:extLst>
              <a:ext uri="{96DAC541-7B7A-43D3-8B79-37D633B846F1}">
                <asvg:svgBlip xmlns:asvg="http://schemas.microsoft.com/office/drawing/2016/SVG/main" r:embed="rId14"/>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10683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31" grpId="0"/>
      <p:bldP spid="14" grpId="0"/>
      <p:bldP spid="56" grpId="0"/>
      <p:bldP spid="62" grpId="0"/>
      <p:bldP spid="63" grpId="0"/>
      <p:bldP spid="67" grpId="0"/>
      <p:bldP spid="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Benutzer für die Verwendung freischalten</a:t>
            </a:r>
          </a:p>
        </p:txBody>
      </p:sp>
      <p:sp>
        <p:nvSpPr>
          <p:cNvPr id="3" name="Inhaltsplatzhalter 2">
            <a:extLst>
              <a:ext uri="{FF2B5EF4-FFF2-40B4-BE49-F238E27FC236}">
                <a16:creationId xmlns:a16="http://schemas.microsoft.com/office/drawing/2014/main" id="{D06FE45A-C5ED-E1D4-BB91-7AC3E51F42F8}"/>
              </a:ext>
            </a:extLst>
          </p:cNvPr>
          <p:cNvSpPr>
            <a:spLocks noGrp="1"/>
          </p:cNvSpPr>
          <p:nvPr>
            <p:ph idx="1"/>
          </p:nvPr>
        </p:nvSpPr>
        <p:spPr>
          <a:xfrm>
            <a:off x="677333" y="1800000"/>
            <a:ext cx="8746885" cy="4099355"/>
          </a:xfrm>
        </p:spPr>
        <p:txBody>
          <a:bodyPr>
            <a:normAutofit/>
          </a:bodyPr>
          <a:lstStyle/>
          <a:p>
            <a:pPr marL="0" indent="0">
              <a:spcBef>
                <a:spcPts val="1800"/>
              </a:spcBef>
              <a:buClr>
                <a:srgbClr val="0F70B7"/>
              </a:buClr>
              <a:buNone/>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Admin:</a:t>
            </a:r>
            <a:b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b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Benutzer -&gt; Benutzerdetails -&gt; Register: Erweitert</a:t>
            </a:r>
          </a:p>
          <a:p>
            <a:pPr marL="0" indent="0">
              <a:spcBef>
                <a:spcPts val="1800"/>
              </a:spcBef>
              <a:buClr>
                <a:srgbClr val="0F70B7"/>
              </a:buClr>
              <a:buNone/>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Admin für alle anderen Benutzer:</a:t>
            </a:r>
            <a:b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b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Benutzer -&gt; Benutzerliste -&gt; Benutzer anzeigen -&gt; Register: Erweitert</a:t>
            </a:r>
          </a:p>
          <a:p>
            <a:pPr marL="0" indent="0">
              <a:spcBef>
                <a:spcPts val="1800"/>
              </a:spcBef>
              <a:buClr>
                <a:srgbClr val="0F70B7"/>
              </a:buClr>
              <a:buNone/>
            </a:pPr>
            <a:endParaRPr lang="en-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Grafik 4">
            <a:extLst>
              <a:ext uri="{FF2B5EF4-FFF2-40B4-BE49-F238E27FC236}">
                <a16:creationId xmlns:a16="http://schemas.microsoft.com/office/drawing/2014/main" id="{29DE1A9D-A1F2-3813-B446-903F24FA1644}"/>
              </a:ext>
            </a:extLst>
          </p:cNvPr>
          <p:cNvPicPr>
            <a:picLocks noChangeAspect="1"/>
          </p:cNvPicPr>
          <p:nvPr/>
        </p:nvPicPr>
        <p:blipFill>
          <a:blip r:embed="rId2"/>
          <a:stretch>
            <a:fillRect/>
          </a:stretch>
        </p:blipFill>
        <p:spPr>
          <a:xfrm>
            <a:off x="677332" y="3619986"/>
            <a:ext cx="5012727" cy="1614744"/>
          </a:xfrm>
          <a:prstGeom prst="rect">
            <a:avLst/>
          </a:prstGeom>
        </p:spPr>
      </p:pic>
      <p:sp>
        <p:nvSpPr>
          <p:cNvPr id="6" name="Textfeld 5">
            <a:extLst>
              <a:ext uri="{FF2B5EF4-FFF2-40B4-BE49-F238E27FC236}">
                <a16:creationId xmlns:a16="http://schemas.microsoft.com/office/drawing/2014/main" id="{67D9E14E-8657-B950-2641-263F4198C172}"/>
              </a:ext>
            </a:extLst>
          </p:cNvPr>
          <p:cNvSpPr txBox="1"/>
          <p:nvPr/>
        </p:nvSpPr>
        <p:spPr>
          <a:xfrm>
            <a:off x="5712904" y="3984771"/>
            <a:ext cx="5315203" cy="369332"/>
          </a:xfrm>
          <a:prstGeom prst="rect">
            <a:avLst/>
          </a:prstGeom>
          <a:noFill/>
        </p:spPr>
        <p:txBody>
          <a:bodyPr wrap="square" rtlCol="0">
            <a:spAutoFit/>
          </a:bodyPr>
          <a:lstStyle/>
          <a:p>
            <a:r>
              <a:rPr lang="de-DE" dirty="0"/>
              <a:t>Darf Mitglieder.Online Einstellungen verändern</a:t>
            </a:r>
            <a:endParaRPr lang="en-DE" dirty="0"/>
          </a:p>
        </p:txBody>
      </p:sp>
      <p:sp>
        <p:nvSpPr>
          <p:cNvPr id="7" name="Textfeld 6">
            <a:extLst>
              <a:ext uri="{FF2B5EF4-FFF2-40B4-BE49-F238E27FC236}">
                <a16:creationId xmlns:a16="http://schemas.microsoft.com/office/drawing/2014/main" id="{44A6DAD5-46D1-C41D-D449-9A8A7B58C433}"/>
              </a:ext>
            </a:extLst>
          </p:cNvPr>
          <p:cNvSpPr txBox="1"/>
          <p:nvPr/>
        </p:nvSpPr>
        <p:spPr>
          <a:xfrm>
            <a:off x="5712904" y="4354103"/>
            <a:ext cx="5315203" cy="369332"/>
          </a:xfrm>
          <a:prstGeom prst="rect">
            <a:avLst/>
          </a:prstGeom>
          <a:noFill/>
        </p:spPr>
        <p:txBody>
          <a:bodyPr wrap="square" rtlCol="0">
            <a:spAutoFit/>
          </a:bodyPr>
          <a:lstStyle/>
          <a:p>
            <a:r>
              <a:rPr lang="de-DE" dirty="0"/>
              <a:t>Darf Vorschläge akzeptieren oder ablehnen</a:t>
            </a:r>
            <a:endParaRPr lang="en-DE" dirty="0"/>
          </a:p>
        </p:txBody>
      </p:sp>
      <p:sp>
        <p:nvSpPr>
          <p:cNvPr id="8" name="Textfeld 7">
            <a:extLst>
              <a:ext uri="{FF2B5EF4-FFF2-40B4-BE49-F238E27FC236}">
                <a16:creationId xmlns:a16="http://schemas.microsoft.com/office/drawing/2014/main" id="{CF9E3051-4A47-70A9-16DE-572A83A006D9}"/>
              </a:ext>
            </a:extLst>
          </p:cNvPr>
          <p:cNvSpPr txBox="1"/>
          <p:nvPr/>
        </p:nvSpPr>
        <p:spPr>
          <a:xfrm>
            <a:off x="5717173" y="4723435"/>
            <a:ext cx="5540853" cy="369332"/>
          </a:xfrm>
          <a:prstGeom prst="rect">
            <a:avLst/>
          </a:prstGeom>
          <a:noFill/>
        </p:spPr>
        <p:txBody>
          <a:bodyPr wrap="square" rtlCol="0">
            <a:spAutoFit/>
          </a:bodyPr>
          <a:lstStyle/>
          <a:p>
            <a:r>
              <a:rPr lang="de-DE" dirty="0"/>
              <a:t>Darf Passwörter zurücksetzen oder Zugänge löschen</a:t>
            </a:r>
            <a:endParaRPr lang="en-DE" dirty="0"/>
          </a:p>
        </p:txBody>
      </p:sp>
      <p:sp>
        <p:nvSpPr>
          <p:cNvPr id="4" name="Textfeld 3">
            <a:hlinkClick r:id="rId3" action="ppaction://hlinksldjump"/>
            <a:extLst>
              <a:ext uri="{FF2B5EF4-FFF2-40B4-BE49-F238E27FC236}">
                <a16:creationId xmlns:a16="http://schemas.microsoft.com/office/drawing/2014/main" id="{312CD40F-AB39-A782-7C80-AA783477BA22}"/>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9" name="Kamera 8">
            <a:extLst>
              <a:ext uri="{FF2B5EF4-FFF2-40B4-BE49-F238E27FC236}">
                <a16:creationId xmlns:a16="http://schemas.microsoft.com/office/drawing/2014/main" id="{4315C047-6AC3-D344-362E-30821F8B9D52}"/>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9771265" y="5462099"/>
            <a:ext cx="2219175" cy="1248286"/>
          </a:xfrm>
          <a:prstGeom prst="rect">
            <a:avLst/>
          </a:prstGeom>
          <a:ln>
            <a:noFill/>
          </a:ln>
          <a:effectLst/>
        </p:spPr>
      </p:pic>
    </p:spTree>
    <p:extLst>
      <p:ext uri="{BB962C8B-B14F-4D97-AF65-F5344CB8AC3E}">
        <p14:creationId xmlns:p14="http://schemas.microsoft.com/office/powerpoint/2010/main" val="383184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Mitglieder.Online Administration</a:t>
            </a:r>
          </a:p>
        </p:txBody>
      </p:sp>
      <p:sp>
        <p:nvSpPr>
          <p:cNvPr id="3" name="Inhaltsplatzhalter 2">
            <a:extLst>
              <a:ext uri="{FF2B5EF4-FFF2-40B4-BE49-F238E27FC236}">
                <a16:creationId xmlns:a16="http://schemas.microsoft.com/office/drawing/2014/main" id="{D06FE45A-C5ED-E1D4-BB91-7AC3E51F42F8}"/>
              </a:ext>
            </a:extLst>
          </p:cNvPr>
          <p:cNvSpPr>
            <a:spLocks noGrp="1"/>
          </p:cNvSpPr>
          <p:nvPr>
            <p:ph idx="1"/>
          </p:nvPr>
        </p:nvSpPr>
        <p:spPr>
          <a:xfrm>
            <a:off x="677333" y="1800000"/>
            <a:ext cx="8746885" cy="4099355"/>
          </a:xfrm>
        </p:spPr>
        <p:txBody>
          <a:bodyPr>
            <a:normAutofit/>
          </a:bodyPr>
          <a:lstStyle/>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Allgemeine Einstellungen</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E-Maileinstellungen </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Anzeigeneinstellungen</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Einstellungen für Mitgliederänderungen</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Einstellungen für Neumitglieder</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Einstellungen für „Eigene Dateien“</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Kalendereinstellungen</a:t>
            </a:r>
          </a:p>
          <a:p>
            <a:pPr marL="0" indent="0">
              <a:spcBef>
                <a:spcPts val="1800"/>
              </a:spcBef>
              <a:buClr>
                <a:srgbClr val="0F70B7"/>
              </a:buClr>
              <a:buNone/>
            </a:pPr>
            <a:endParaRPr lang="en-DE" sz="2000" dirty="0">
              <a:solidFill>
                <a:srgbClr val="5B5B5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hteck 3">
            <a:hlinkClick r:id="rId2" action="ppaction://hlinksldjump"/>
            <a:extLst>
              <a:ext uri="{FF2B5EF4-FFF2-40B4-BE49-F238E27FC236}">
                <a16:creationId xmlns:a16="http://schemas.microsoft.com/office/drawing/2014/main" id="{F02FDB0D-1FCB-D8E8-A065-21420337CAC8}"/>
              </a:ext>
            </a:extLst>
          </p:cNvPr>
          <p:cNvSpPr/>
          <p:nvPr/>
        </p:nvSpPr>
        <p:spPr>
          <a:xfrm>
            <a:off x="1061336" y="1800000"/>
            <a:ext cx="4439813" cy="412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 name="Rechteck 4">
            <a:hlinkClick r:id="rId3" action="ppaction://hlinksldjump"/>
            <a:extLst>
              <a:ext uri="{FF2B5EF4-FFF2-40B4-BE49-F238E27FC236}">
                <a16:creationId xmlns:a16="http://schemas.microsoft.com/office/drawing/2014/main" id="{8A57141E-C2AA-50ED-870C-5AE3581AF272}"/>
              </a:ext>
            </a:extLst>
          </p:cNvPr>
          <p:cNvSpPr/>
          <p:nvPr/>
        </p:nvSpPr>
        <p:spPr>
          <a:xfrm>
            <a:off x="1061335" y="2291613"/>
            <a:ext cx="4439813" cy="412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Rechteck 5">
            <a:hlinkClick r:id="rId4" action="ppaction://hlinksldjump"/>
            <a:extLst>
              <a:ext uri="{FF2B5EF4-FFF2-40B4-BE49-F238E27FC236}">
                <a16:creationId xmlns:a16="http://schemas.microsoft.com/office/drawing/2014/main" id="{8BC1E486-2E0F-C40B-8E60-E691F3B0099B}"/>
              </a:ext>
            </a:extLst>
          </p:cNvPr>
          <p:cNvSpPr/>
          <p:nvPr/>
        </p:nvSpPr>
        <p:spPr>
          <a:xfrm>
            <a:off x="1061334" y="2849942"/>
            <a:ext cx="4439813" cy="412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6">
            <a:hlinkClick r:id="rId5" action="ppaction://hlinksldjump"/>
            <a:extLst>
              <a:ext uri="{FF2B5EF4-FFF2-40B4-BE49-F238E27FC236}">
                <a16:creationId xmlns:a16="http://schemas.microsoft.com/office/drawing/2014/main" id="{13E52640-00DA-3261-FCE7-6E81CEDDA1CD}"/>
              </a:ext>
            </a:extLst>
          </p:cNvPr>
          <p:cNvSpPr/>
          <p:nvPr/>
        </p:nvSpPr>
        <p:spPr>
          <a:xfrm>
            <a:off x="1061333" y="3389672"/>
            <a:ext cx="4911764" cy="412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hteck 7">
            <a:hlinkClick r:id="rId6" action="ppaction://hlinksldjump"/>
            <a:extLst>
              <a:ext uri="{FF2B5EF4-FFF2-40B4-BE49-F238E27FC236}">
                <a16:creationId xmlns:a16="http://schemas.microsoft.com/office/drawing/2014/main" id="{CB14A06D-4005-0631-F166-FE3B1ABDF769}"/>
              </a:ext>
            </a:extLst>
          </p:cNvPr>
          <p:cNvSpPr/>
          <p:nvPr/>
        </p:nvSpPr>
        <p:spPr>
          <a:xfrm>
            <a:off x="1061333" y="3909020"/>
            <a:ext cx="4911764" cy="412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hteck 8">
            <a:hlinkClick r:id="rId7" action="ppaction://hlinksldjump"/>
            <a:extLst>
              <a:ext uri="{FF2B5EF4-FFF2-40B4-BE49-F238E27FC236}">
                <a16:creationId xmlns:a16="http://schemas.microsoft.com/office/drawing/2014/main" id="{BA5B5183-FB6B-B32F-F29D-9BB9C788201E}"/>
              </a:ext>
            </a:extLst>
          </p:cNvPr>
          <p:cNvSpPr/>
          <p:nvPr/>
        </p:nvSpPr>
        <p:spPr>
          <a:xfrm>
            <a:off x="1061333" y="4467349"/>
            <a:ext cx="4911764" cy="412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hteck 9">
            <a:hlinkClick r:id="rId8" action="ppaction://hlinksldjump"/>
            <a:extLst>
              <a:ext uri="{FF2B5EF4-FFF2-40B4-BE49-F238E27FC236}">
                <a16:creationId xmlns:a16="http://schemas.microsoft.com/office/drawing/2014/main" id="{64AC9560-2CBC-6FF2-B126-11D4F2E9086C}"/>
              </a:ext>
            </a:extLst>
          </p:cNvPr>
          <p:cNvSpPr/>
          <p:nvPr/>
        </p:nvSpPr>
        <p:spPr>
          <a:xfrm>
            <a:off x="1061333" y="4990570"/>
            <a:ext cx="4911764" cy="412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Textfeld 10">
            <a:hlinkClick r:id="rId9" action="ppaction://hlinksldjump"/>
            <a:extLst>
              <a:ext uri="{FF2B5EF4-FFF2-40B4-BE49-F238E27FC236}">
                <a16:creationId xmlns:a16="http://schemas.microsoft.com/office/drawing/2014/main" id="{6DDD9C60-3E48-963A-9171-80CC2A853A83}"/>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12" name="Kamera 11">
            <a:extLst>
              <a:ext uri="{FF2B5EF4-FFF2-40B4-BE49-F238E27FC236}">
                <a16:creationId xmlns:a16="http://schemas.microsoft.com/office/drawing/2014/main" id="{914D2654-0E7A-C230-9D9E-65713F76D36F}"/>
              </a:ext>
            </a:extLst>
          </p:cNvPr>
          <p:cNvPicPr>
            <a:picLocks noChangeAspect="1"/>
            <a:extLst>
              <a:ext uri="{51228E76-BA90-4043-B771-695A4F85340A}">
                <alf:liveFeedProps xmlns:alf="http://schemas.microsoft.com/office/drawing/2021/livefeed"/>
              </a:ext>
            </a:extLst>
          </p:cNvPicPr>
          <p:nvPr/>
        </p:nvPicPr>
        <p:blipFill>
          <a:blip r:embed="rId10">
            <a:extLst>
              <a:ext uri="{96DAC541-7B7A-43D3-8B79-37D633B846F1}">
                <asvg:svgBlip xmlns:asvg="http://schemas.microsoft.com/office/drawing/2016/SVG/main" r:embed="rId11"/>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754144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Allgemeine Einstellungen</a:t>
            </a:r>
          </a:p>
        </p:txBody>
      </p:sp>
      <p:pic>
        <p:nvPicPr>
          <p:cNvPr id="7" name="Grafik 6">
            <a:extLst>
              <a:ext uri="{FF2B5EF4-FFF2-40B4-BE49-F238E27FC236}">
                <a16:creationId xmlns:a16="http://schemas.microsoft.com/office/drawing/2014/main" id="{F93B4B2F-DA53-61EC-68FE-6B4C10895A83}"/>
              </a:ext>
            </a:extLst>
          </p:cNvPr>
          <p:cNvPicPr>
            <a:picLocks noChangeAspect="1"/>
          </p:cNvPicPr>
          <p:nvPr/>
        </p:nvPicPr>
        <p:blipFill>
          <a:blip r:embed="rId2"/>
          <a:stretch>
            <a:fillRect/>
          </a:stretch>
        </p:blipFill>
        <p:spPr>
          <a:xfrm>
            <a:off x="1143331" y="1440713"/>
            <a:ext cx="5735720" cy="4452039"/>
          </a:xfrm>
          <a:prstGeom prst="rect">
            <a:avLst/>
          </a:prstGeom>
        </p:spPr>
      </p:pic>
      <p:sp>
        <p:nvSpPr>
          <p:cNvPr id="8" name="1">
            <a:extLst>
              <a:ext uri="{FF2B5EF4-FFF2-40B4-BE49-F238E27FC236}">
                <a16:creationId xmlns:a16="http://schemas.microsoft.com/office/drawing/2014/main" id="{4DC139E7-EE40-F8DF-F6E7-58798D9E46CC}"/>
              </a:ext>
            </a:extLst>
          </p:cNvPr>
          <p:cNvSpPr/>
          <p:nvPr/>
        </p:nvSpPr>
        <p:spPr>
          <a:xfrm>
            <a:off x="754829" y="2157847"/>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endParaRPr lang="en-DE" dirty="0"/>
          </a:p>
        </p:txBody>
      </p:sp>
      <p:sp>
        <p:nvSpPr>
          <p:cNvPr id="9" name="3">
            <a:extLst>
              <a:ext uri="{FF2B5EF4-FFF2-40B4-BE49-F238E27FC236}">
                <a16:creationId xmlns:a16="http://schemas.microsoft.com/office/drawing/2014/main" id="{DA5CC635-EB68-1942-661E-D264E144E951}"/>
              </a:ext>
            </a:extLst>
          </p:cNvPr>
          <p:cNvSpPr/>
          <p:nvPr/>
        </p:nvSpPr>
        <p:spPr>
          <a:xfrm>
            <a:off x="763621" y="2938551"/>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endParaRPr lang="en-DE" dirty="0"/>
          </a:p>
        </p:txBody>
      </p:sp>
      <p:sp>
        <p:nvSpPr>
          <p:cNvPr id="10" name="4">
            <a:extLst>
              <a:ext uri="{FF2B5EF4-FFF2-40B4-BE49-F238E27FC236}">
                <a16:creationId xmlns:a16="http://schemas.microsoft.com/office/drawing/2014/main" id="{9A264388-25A7-3264-CCE4-55AE35BC27FE}"/>
              </a:ext>
            </a:extLst>
          </p:cNvPr>
          <p:cNvSpPr/>
          <p:nvPr/>
        </p:nvSpPr>
        <p:spPr>
          <a:xfrm>
            <a:off x="763621" y="3242176"/>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4</a:t>
            </a:r>
            <a:endParaRPr lang="en-DE" dirty="0"/>
          </a:p>
        </p:txBody>
      </p:sp>
      <p:sp>
        <p:nvSpPr>
          <p:cNvPr id="11" name="5">
            <a:extLst>
              <a:ext uri="{FF2B5EF4-FFF2-40B4-BE49-F238E27FC236}">
                <a16:creationId xmlns:a16="http://schemas.microsoft.com/office/drawing/2014/main" id="{9D41008D-CFCF-2F7A-1756-572CE28090A9}"/>
              </a:ext>
            </a:extLst>
          </p:cNvPr>
          <p:cNvSpPr/>
          <p:nvPr/>
        </p:nvSpPr>
        <p:spPr>
          <a:xfrm>
            <a:off x="763621" y="3556346"/>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5</a:t>
            </a:r>
            <a:endParaRPr lang="en-DE" dirty="0"/>
          </a:p>
        </p:txBody>
      </p:sp>
      <p:sp>
        <p:nvSpPr>
          <p:cNvPr id="12" name="6">
            <a:extLst>
              <a:ext uri="{FF2B5EF4-FFF2-40B4-BE49-F238E27FC236}">
                <a16:creationId xmlns:a16="http://schemas.microsoft.com/office/drawing/2014/main" id="{E5B7E531-F0E9-6F7C-F88B-F8993613D98C}"/>
              </a:ext>
            </a:extLst>
          </p:cNvPr>
          <p:cNvSpPr/>
          <p:nvPr/>
        </p:nvSpPr>
        <p:spPr>
          <a:xfrm>
            <a:off x="763621" y="4129455"/>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6</a:t>
            </a:r>
            <a:endParaRPr lang="en-DE" dirty="0"/>
          </a:p>
        </p:txBody>
      </p:sp>
      <p:sp>
        <p:nvSpPr>
          <p:cNvPr id="13" name="2">
            <a:extLst>
              <a:ext uri="{FF2B5EF4-FFF2-40B4-BE49-F238E27FC236}">
                <a16:creationId xmlns:a16="http://schemas.microsoft.com/office/drawing/2014/main" id="{0830865A-64F0-94D9-0FD2-309BDEAA3B59}"/>
              </a:ext>
            </a:extLst>
          </p:cNvPr>
          <p:cNvSpPr/>
          <p:nvPr/>
        </p:nvSpPr>
        <p:spPr>
          <a:xfrm>
            <a:off x="763621" y="2624013"/>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endParaRPr lang="en-DE" dirty="0"/>
          </a:p>
        </p:txBody>
      </p:sp>
      <p:sp>
        <p:nvSpPr>
          <p:cNvPr id="14" name="7">
            <a:extLst>
              <a:ext uri="{FF2B5EF4-FFF2-40B4-BE49-F238E27FC236}">
                <a16:creationId xmlns:a16="http://schemas.microsoft.com/office/drawing/2014/main" id="{9B1E5AAC-6E26-3868-168D-9363A337EECB}"/>
              </a:ext>
            </a:extLst>
          </p:cNvPr>
          <p:cNvSpPr/>
          <p:nvPr/>
        </p:nvSpPr>
        <p:spPr>
          <a:xfrm>
            <a:off x="763621" y="4702564"/>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7</a:t>
            </a:r>
            <a:endParaRPr lang="en-DE" dirty="0"/>
          </a:p>
        </p:txBody>
      </p:sp>
      <p:sp>
        <p:nvSpPr>
          <p:cNvPr id="15" name="8">
            <a:extLst>
              <a:ext uri="{FF2B5EF4-FFF2-40B4-BE49-F238E27FC236}">
                <a16:creationId xmlns:a16="http://schemas.microsoft.com/office/drawing/2014/main" id="{B17FA29D-4C08-C8C2-6332-43072204B781}"/>
              </a:ext>
            </a:extLst>
          </p:cNvPr>
          <p:cNvSpPr/>
          <p:nvPr/>
        </p:nvSpPr>
        <p:spPr>
          <a:xfrm>
            <a:off x="763947" y="5015882"/>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8</a:t>
            </a:r>
            <a:endParaRPr lang="en-DE" dirty="0"/>
          </a:p>
        </p:txBody>
      </p:sp>
      <p:sp>
        <p:nvSpPr>
          <p:cNvPr id="16" name="9">
            <a:extLst>
              <a:ext uri="{FF2B5EF4-FFF2-40B4-BE49-F238E27FC236}">
                <a16:creationId xmlns:a16="http://schemas.microsoft.com/office/drawing/2014/main" id="{8B922A9B-B4A5-0220-D62A-E955974EA987}"/>
              </a:ext>
            </a:extLst>
          </p:cNvPr>
          <p:cNvSpPr/>
          <p:nvPr/>
        </p:nvSpPr>
        <p:spPr>
          <a:xfrm>
            <a:off x="763621" y="5371518"/>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9</a:t>
            </a:r>
            <a:endParaRPr lang="en-DE" dirty="0"/>
          </a:p>
        </p:txBody>
      </p:sp>
      <p:sp>
        <p:nvSpPr>
          <p:cNvPr id="19" name="Textfeld 18">
            <a:extLst>
              <a:ext uri="{FF2B5EF4-FFF2-40B4-BE49-F238E27FC236}">
                <a16:creationId xmlns:a16="http://schemas.microsoft.com/office/drawing/2014/main" id="{074F1D43-DFED-37FE-EE17-21402AB100C7}"/>
              </a:ext>
            </a:extLst>
          </p:cNvPr>
          <p:cNvSpPr txBox="1"/>
          <p:nvPr/>
        </p:nvSpPr>
        <p:spPr>
          <a:xfrm>
            <a:off x="6096000" y="1865297"/>
            <a:ext cx="3472961" cy="87716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Hier kann die gesamte Funktionalität aktiviert oder deaktiviert werden</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feld 19">
            <a:extLst>
              <a:ext uri="{FF2B5EF4-FFF2-40B4-BE49-F238E27FC236}">
                <a16:creationId xmlns:a16="http://schemas.microsoft.com/office/drawing/2014/main" id="{20EDEECA-42AA-775D-AC0E-023598113842}"/>
              </a:ext>
            </a:extLst>
          </p:cNvPr>
          <p:cNvSpPr txBox="1"/>
          <p:nvPr/>
        </p:nvSpPr>
        <p:spPr>
          <a:xfrm>
            <a:off x="6096000" y="2040408"/>
            <a:ext cx="3472961" cy="166199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Mitglieder können Daten grundsätzlich ändern. Inwieweit die einzelnen Felder geändert werden können, wird später im Register „Mitgliederänderungen“ konfiguriert.</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feld 20">
            <a:extLst>
              <a:ext uri="{FF2B5EF4-FFF2-40B4-BE49-F238E27FC236}">
                <a16:creationId xmlns:a16="http://schemas.microsoft.com/office/drawing/2014/main" id="{4237DEFE-BF1B-8177-5A11-2E18791595C3}"/>
              </a:ext>
            </a:extLst>
          </p:cNvPr>
          <p:cNvSpPr txBox="1"/>
          <p:nvPr/>
        </p:nvSpPr>
        <p:spPr>
          <a:xfrm>
            <a:off x="6096000" y="2326962"/>
            <a:ext cx="3472961" cy="218521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Neumitglieder können sich für den Verein registrieren und nach erfolgter Registrierung einen Aufnahmeantrag einreichen. Welche Daten vom Interessenten abgefragt werden wird im Register „Neumitglieder“ konfiguriert.</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extfeld 21">
            <a:extLst>
              <a:ext uri="{FF2B5EF4-FFF2-40B4-BE49-F238E27FC236}">
                <a16:creationId xmlns:a16="http://schemas.microsoft.com/office/drawing/2014/main" id="{D08DE85C-55CC-576D-AF91-19322428D041}"/>
              </a:ext>
            </a:extLst>
          </p:cNvPr>
          <p:cNvSpPr txBox="1"/>
          <p:nvPr/>
        </p:nvSpPr>
        <p:spPr>
          <a:xfrm>
            <a:off x="6096000" y="2512570"/>
            <a:ext cx="3472961" cy="192360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Hier wird eingestellt, ob später ein Dateiaustausch mit dem Mitglied grundsätzlich durchgeführt werden kann. Später wird die Funktion im Register „Eigene </a:t>
            </a:r>
            <a:r>
              <a:rPr lang="de-DE" sz="1700" dirty="0" err="1">
                <a:latin typeface="Open Sans" panose="020B0606030504020204" pitchFamily="34" charset="0"/>
                <a:ea typeface="Open Sans" panose="020B0606030504020204" pitchFamily="34" charset="0"/>
                <a:cs typeface="Open Sans" panose="020B0606030504020204" pitchFamily="34" charset="0"/>
              </a:rPr>
              <a:t>Dateien“konfiguriert</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Textfeld 22">
            <a:extLst>
              <a:ext uri="{FF2B5EF4-FFF2-40B4-BE49-F238E27FC236}">
                <a16:creationId xmlns:a16="http://schemas.microsoft.com/office/drawing/2014/main" id="{0D3B6400-0190-0CF4-0338-3DAEA0AFACBC}"/>
              </a:ext>
            </a:extLst>
          </p:cNvPr>
          <p:cNvSpPr txBox="1"/>
          <p:nvPr/>
        </p:nvSpPr>
        <p:spPr>
          <a:xfrm>
            <a:off x="6095999" y="2098130"/>
            <a:ext cx="3472961" cy="270843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Im Bereich Verein -&gt; Kalender können öffentliche Kalender erzeugt und Termine eingetragen werden. Mit dieser Option ermöglichen wir grundsätzlich die Anzeige der Kalender. Welche Kalender das Mitglied sehen darf, kann im Register „Kalender“ eingestellt werden </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Textfeld 23">
            <a:extLst>
              <a:ext uri="{FF2B5EF4-FFF2-40B4-BE49-F238E27FC236}">
                <a16:creationId xmlns:a16="http://schemas.microsoft.com/office/drawing/2014/main" id="{59AEDB3E-081F-4B7C-26AF-2FD073F9C524}"/>
              </a:ext>
            </a:extLst>
          </p:cNvPr>
          <p:cNvSpPr txBox="1"/>
          <p:nvPr/>
        </p:nvSpPr>
        <p:spPr>
          <a:xfrm>
            <a:off x="6095998" y="1884603"/>
            <a:ext cx="3472961" cy="427809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Mehrfachzugang: </a:t>
            </a:r>
            <a:br>
              <a:rPr lang="de-DE" sz="1700" dirty="0">
                <a:latin typeface="Open Sans" panose="020B0606030504020204" pitchFamily="34" charset="0"/>
                <a:ea typeface="Open Sans" panose="020B0606030504020204" pitchFamily="34" charset="0"/>
                <a:cs typeface="Open Sans" panose="020B0606030504020204" pitchFamily="34" charset="0"/>
              </a:rPr>
            </a:br>
            <a:r>
              <a:rPr lang="de-DE" sz="1700" dirty="0">
                <a:latin typeface="Open Sans" panose="020B0606030504020204" pitchFamily="34" charset="0"/>
                <a:ea typeface="Open Sans" panose="020B0606030504020204" pitchFamily="34" charset="0"/>
                <a:cs typeface="Open Sans" panose="020B0606030504020204" pitchFamily="34" charset="0"/>
              </a:rPr>
              <a:t>Bei Mehrfachzugängen werden den Familienoberhäuptern ihre zugehörenden Familienmitglieder mit im Account angezeigt. Die Daten der Familienmitglieder können später vom Familienoberhaupt zentral angepasst werden, ohne dass für jedes Mitglied ein eigener Account nötig ist. Auf diese Art können später auch Familienmitglieder mitaufgenommen werden. Dies bedingt aber einen Haken bei Neumitgliedern</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6" name="Grafik 25">
            <a:extLst>
              <a:ext uri="{FF2B5EF4-FFF2-40B4-BE49-F238E27FC236}">
                <a16:creationId xmlns:a16="http://schemas.microsoft.com/office/drawing/2014/main" id="{E9A7521F-D9E3-B2D5-83B4-71DA81620180}"/>
              </a:ext>
            </a:extLst>
          </p:cNvPr>
          <p:cNvPicPr>
            <a:picLocks noChangeAspect="1"/>
          </p:cNvPicPr>
          <p:nvPr/>
        </p:nvPicPr>
        <p:blipFill>
          <a:blip r:embed="rId3"/>
          <a:stretch>
            <a:fillRect/>
          </a:stretch>
        </p:blipFill>
        <p:spPr>
          <a:xfrm>
            <a:off x="145977" y="1836839"/>
            <a:ext cx="5890770" cy="2270957"/>
          </a:xfrm>
          <a:prstGeom prst="rect">
            <a:avLst/>
          </a:prstGeom>
        </p:spPr>
      </p:pic>
      <p:sp>
        <p:nvSpPr>
          <p:cNvPr id="27" name="Textfeld 26">
            <a:extLst>
              <a:ext uri="{FF2B5EF4-FFF2-40B4-BE49-F238E27FC236}">
                <a16:creationId xmlns:a16="http://schemas.microsoft.com/office/drawing/2014/main" id="{9473498E-AF90-800C-62C1-434D4A2EA5CF}"/>
              </a:ext>
            </a:extLst>
          </p:cNvPr>
          <p:cNvSpPr txBox="1"/>
          <p:nvPr/>
        </p:nvSpPr>
        <p:spPr>
          <a:xfrm>
            <a:off x="6036747" y="1863053"/>
            <a:ext cx="3608698" cy="270843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Benutzerbenachrichtigungen:</a:t>
            </a:r>
            <a:br>
              <a:rPr lang="de-DE" sz="1700" dirty="0">
                <a:latin typeface="Open Sans" panose="020B0606030504020204" pitchFamily="34" charset="0"/>
                <a:ea typeface="Open Sans" panose="020B0606030504020204" pitchFamily="34" charset="0"/>
                <a:cs typeface="Open Sans" panose="020B0606030504020204" pitchFamily="34" charset="0"/>
              </a:rPr>
            </a:br>
            <a:r>
              <a:rPr lang="de-DE" sz="1700" dirty="0">
                <a:latin typeface="Open Sans" panose="020B0606030504020204" pitchFamily="34" charset="0"/>
                <a:ea typeface="Open Sans" panose="020B0606030504020204" pitchFamily="34" charset="0"/>
                <a:cs typeface="Open Sans" panose="020B0606030504020204" pitchFamily="34" charset="0"/>
              </a:rPr>
              <a:t>Hier werden die Emails konfiguriert, die einem Benutzer zugesandt werden, wenn Mitgliederänderungen oder Neumitgliederregistrierungen erfolgen. Der Emailversand später funktioniert automatisch. Die Emailfunktionalität wird in einer eigenen Folie erklärt.</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Textfeld 27">
            <a:extLst>
              <a:ext uri="{FF2B5EF4-FFF2-40B4-BE49-F238E27FC236}">
                <a16:creationId xmlns:a16="http://schemas.microsoft.com/office/drawing/2014/main" id="{362FDD48-F0DB-4DEA-F92D-CF0592B356A8}"/>
              </a:ext>
            </a:extLst>
          </p:cNvPr>
          <p:cNvSpPr txBox="1"/>
          <p:nvPr/>
        </p:nvSpPr>
        <p:spPr>
          <a:xfrm>
            <a:off x="6096000" y="819902"/>
            <a:ext cx="3608698" cy="480131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Mitgliederbenachrichtigung: </a:t>
            </a:r>
            <a:br>
              <a:rPr lang="de-DE" sz="1700" dirty="0">
                <a:latin typeface="Open Sans" panose="020B0606030504020204" pitchFamily="34" charset="0"/>
                <a:ea typeface="Open Sans" panose="020B0606030504020204" pitchFamily="34" charset="0"/>
                <a:cs typeface="Open Sans" panose="020B0606030504020204" pitchFamily="34" charset="0"/>
              </a:rPr>
            </a:br>
            <a:r>
              <a:rPr lang="de-DE" sz="1700" dirty="0">
                <a:latin typeface="Open Sans" panose="020B0606030504020204" pitchFamily="34" charset="0"/>
                <a:ea typeface="Open Sans" panose="020B0606030504020204" pitchFamily="34" charset="0"/>
                <a:cs typeface="Open Sans" panose="020B0606030504020204" pitchFamily="34" charset="0"/>
              </a:rPr>
              <a:t>Wenn Mitgliederänderungen oder Neumitgliederregistrierungen des Mitglieds vom Verein akzeptiert oder abgelehnt wurden, werden dem Mitglied automatisch E-Mails gesendet. Die Texte der verschiedenen Mails können hier geändert werden. </a:t>
            </a:r>
            <a:br>
              <a:rPr lang="de-DE" sz="1700" dirty="0">
                <a:latin typeface="Open Sans" panose="020B0606030504020204" pitchFamily="34" charset="0"/>
                <a:ea typeface="Open Sans" panose="020B0606030504020204" pitchFamily="34" charset="0"/>
                <a:cs typeface="Open Sans" panose="020B0606030504020204" pitchFamily="34" charset="0"/>
              </a:rPr>
            </a:br>
            <a:br>
              <a:rPr lang="de-DE" sz="1700" dirty="0">
                <a:latin typeface="Open Sans" panose="020B0606030504020204" pitchFamily="34" charset="0"/>
                <a:ea typeface="Open Sans" panose="020B0606030504020204" pitchFamily="34" charset="0"/>
                <a:cs typeface="Open Sans" panose="020B0606030504020204" pitchFamily="34" charset="0"/>
              </a:rPr>
            </a:br>
            <a:r>
              <a:rPr lang="de-DE" sz="1700" dirty="0">
                <a:latin typeface="Open Sans" panose="020B0606030504020204" pitchFamily="34" charset="0"/>
                <a:ea typeface="Open Sans" panose="020B0606030504020204" pitchFamily="34" charset="0"/>
                <a:cs typeface="Open Sans" panose="020B0606030504020204" pitchFamily="34" charset="0"/>
              </a:rPr>
              <a:t>Praxistipp: </a:t>
            </a:r>
            <a:br>
              <a:rPr lang="de-DE" sz="1700" dirty="0">
                <a:latin typeface="Open Sans" panose="020B0606030504020204" pitchFamily="34" charset="0"/>
                <a:ea typeface="Open Sans" panose="020B0606030504020204" pitchFamily="34" charset="0"/>
                <a:cs typeface="Open Sans" panose="020B0606030504020204" pitchFamily="34" charset="0"/>
              </a:rPr>
            </a:br>
            <a:r>
              <a:rPr lang="de-DE" sz="1700" dirty="0">
                <a:latin typeface="Open Sans" panose="020B0606030504020204" pitchFamily="34" charset="0"/>
                <a:ea typeface="Open Sans" panose="020B0606030504020204" pitchFamily="34" charset="0"/>
                <a:cs typeface="Open Sans" panose="020B0606030504020204" pitchFamily="34" charset="0"/>
              </a:rPr>
              <a:t>Die Emailvorlage „Neuregistrierung akzeptiert“ ist als Eintrittsbestätigung auszulegen. Hier kann auch beispielsweise das Mitgliederwillkommensschreiben mit versandt werden.</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feld 28">
            <a:extLst>
              <a:ext uri="{FF2B5EF4-FFF2-40B4-BE49-F238E27FC236}">
                <a16:creationId xmlns:a16="http://schemas.microsoft.com/office/drawing/2014/main" id="{DF812CAA-8AEE-1A16-B0FD-DFF8182450D1}"/>
              </a:ext>
            </a:extLst>
          </p:cNvPr>
          <p:cNvSpPr txBox="1"/>
          <p:nvPr/>
        </p:nvSpPr>
        <p:spPr>
          <a:xfrm>
            <a:off x="6036745" y="1857352"/>
            <a:ext cx="3608698" cy="1569660"/>
          </a:xfrm>
          <a:prstGeom prst="rect">
            <a:avLst/>
          </a:prstGeom>
          <a:solidFill>
            <a:schemeClr val="bg1"/>
          </a:solidFill>
          <a:ln w="15875">
            <a:solidFill>
              <a:srgbClr val="FF0000"/>
            </a:solidFill>
          </a:ln>
        </p:spPr>
        <p:txBody>
          <a:bodyPr wrap="square" rtlCol="0">
            <a:spAutoFit/>
          </a:bodyPr>
          <a:lstStyle/>
          <a:p>
            <a:r>
              <a:rPr lang="de-DE" sz="1600" dirty="0">
                <a:latin typeface="Open Sans" panose="020B0606030504020204" pitchFamily="34" charset="0"/>
                <a:ea typeface="Open Sans" panose="020B0606030504020204" pitchFamily="34" charset="0"/>
                <a:cs typeface="Open Sans" panose="020B0606030504020204" pitchFamily="34" charset="0"/>
              </a:rPr>
              <a:t>Diese Adresse sollte vom Verein an einer geeigneten Stelle in der Vereinshomepage hinterlegt werden, über diese Adresse ist Mitglieder.Online für das Mitglied aufrufbar.</a:t>
            </a:r>
            <a:endParaRPr lang="en-DE"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feld 2">
            <a:hlinkClick r:id="rId4" action="ppaction://hlinksldjump"/>
            <a:extLst>
              <a:ext uri="{FF2B5EF4-FFF2-40B4-BE49-F238E27FC236}">
                <a16:creationId xmlns:a16="http://schemas.microsoft.com/office/drawing/2014/main" id="{C0A2E056-EE77-68CC-DE3D-4773AB0D24AF}"/>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4" name="Kamera 3">
            <a:extLst>
              <a:ext uri="{FF2B5EF4-FFF2-40B4-BE49-F238E27FC236}">
                <a16:creationId xmlns:a16="http://schemas.microsoft.com/office/drawing/2014/main" id="{AE7F91E3-5E80-8D89-F3CA-C0B8F80FDAF8}"/>
              </a:ext>
            </a:extLst>
          </p:cNvPr>
          <p:cNvPicPr>
            <a:picLocks noChangeAspect="1"/>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1122027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32" presetID="1"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14"/>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nextCondLst>
                <p:cond evt="onClick" delay="0">
                  <p:tgtEl>
                    <p:spTgt spid="16"/>
                  </p:tgtEl>
                </p:cond>
              </p:nextCondLst>
            </p:seq>
          </p:childTnLst>
        </p:cTn>
      </p:par>
    </p:tnLst>
    <p:bldLst>
      <p:bldP spid="19" grpId="0" animBg="1"/>
      <p:bldP spid="20" grpId="0" animBg="1"/>
      <p:bldP spid="21" grpId="0" animBg="1"/>
      <p:bldP spid="22" grpId="0" animBg="1"/>
      <p:bldP spid="23" grpId="0" animBg="1"/>
      <p:bldP spid="24"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E-Maileinstellungen</a:t>
            </a:r>
          </a:p>
        </p:txBody>
      </p:sp>
      <p:sp>
        <p:nvSpPr>
          <p:cNvPr id="4" name="Inhaltsplatzhalter 2">
            <a:extLst>
              <a:ext uri="{FF2B5EF4-FFF2-40B4-BE49-F238E27FC236}">
                <a16:creationId xmlns:a16="http://schemas.microsoft.com/office/drawing/2014/main" id="{D8C0E1F6-CE57-5705-F577-0ED8D0AD35F0}"/>
              </a:ext>
            </a:extLst>
          </p:cNvPr>
          <p:cNvSpPr>
            <a:spLocks noGrp="1"/>
          </p:cNvSpPr>
          <p:nvPr>
            <p:ph idx="1"/>
          </p:nvPr>
        </p:nvSpPr>
        <p:spPr>
          <a:xfrm>
            <a:off x="677332" y="1800000"/>
            <a:ext cx="9440061" cy="4468065"/>
          </a:xfrm>
        </p:spPr>
        <p:txBody>
          <a:bodyPr>
            <a:normAutofit fontScale="92500" lnSpcReduction="10000"/>
          </a:bodyPr>
          <a:lstStyle/>
          <a:p>
            <a:pPr marL="0" indent="0">
              <a:spcBef>
                <a:spcPts val="1800"/>
              </a:spcBef>
              <a:buClr>
                <a:srgbClr val="0F70B7"/>
              </a:buClr>
              <a:buNone/>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Grundsätzlich wird in den Emailbenachrichtigungen zwischen zwei Typen unterschieden:</a:t>
            </a:r>
          </a:p>
          <a:p>
            <a:pPr>
              <a:lnSpc>
                <a:spcPct val="120000"/>
              </a:lnSpc>
              <a:spcBef>
                <a:spcPts val="6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Benutzerbenachrichtigungen: hierunter werden alle E-Mailvorlagen bezeichnet, die einem Netxp-Verein Benutzer gesendet werden wenn:</a:t>
            </a:r>
          </a:p>
          <a:p>
            <a:pPr lvl="1">
              <a:lnSpc>
                <a:spcPct val="110000"/>
              </a:lnSpc>
              <a:spcBef>
                <a:spcPts val="600"/>
              </a:spcBef>
              <a:buClr>
                <a:srgbClr val="0F70B7"/>
              </a:buClr>
            </a:pPr>
            <a:r>
              <a:rPr lang="de-DE" sz="1800" dirty="0">
                <a:solidFill>
                  <a:srgbClr val="5B5B5B"/>
                </a:solidFill>
                <a:latin typeface="Open Sans" panose="020B0606030504020204" pitchFamily="34" charset="0"/>
                <a:ea typeface="Open Sans" panose="020B0606030504020204" pitchFamily="34" charset="0"/>
                <a:cs typeface="Open Sans" panose="020B0606030504020204" pitchFamily="34" charset="0"/>
              </a:rPr>
              <a:t>Neue Änderungsvorschläge eingereicht werden</a:t>
            </a:r>
          </a:p>
          <a:p>
            <a:pPr lvl="1">
              <a:lnSpc>
                <a:spcPct val="120000"/>
              </a:lnSpc>
              <a:spcBef>
                <a:spcPts val="600"/>
              </a:spcBef>
              <a:buClr>
                <a:srgbClr val="0F70B7"/>
              </a:buClr>
            </a:pPr>
            <a:r>
              <a:rPr lang="de-DE" sz="1800" dirty="0">
                <a:solidFill>
                  <a:srgbClr val="5B5B5B"/>
                </a:solidFill>
                <a:latin typeface="Open Sans" panose="020B0606030504020204" pitchFamily="34" charset="0"/>
                <a:ea typeface="Open Sans" panose="020B0606030504020204" pitchFamily="34" charset="0"/>
                <a:cs typeface="Open Sans" panose="020B0606030504020204" pitchFamily="34" charset="0"/>
              </a:rPr>
              <a:t>Neumitgliederregistrierungen eingereicht werden</a:t>
            </a:r>
          </a:p>
          <a:p>
            <a:pPr>
              <a:spcBef>
                <a:spcPts val="1800"/>
              </a:spcBef>
              <a:buClr>
                <a:srgbClr val="0F70B7"/>
              </a:buClr>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Mitgliederbenachrichtigungen: hierunter werden alle E-Mailvorlagen bezeichnet, die einem Mitglied oder Interessenten zugesandt werden:</a:t>
            </a:r>
          </a:p>
          <a:p>
            <a:pPr lvl="1">
              <a:spcBef>
                <a:spcPts val="600"/>
              </a:spcBef>
              <a:buClr>
                <a:srgbClr val="0F70B7"/>
              </a:buClr>
            </a:pPr>
            <a:r>
              <a:rPr lang="de-DE" sz="1800" dirty="0">
                <a:solidFill>
                  <a:srgbClr val="5B5B5B"/>
                </a:solidFill>
                <a:latin typeface="Open Sans" panose="020B0606030504020204" pitchFamily="34" charset="0"/>
                <a:ea typeface="Open Sans" panose="020B0606030504020204" pitchFamily="34" charset="0"/>
                <a:cs typeface="Open Sans" panose="020B0606030504020204" pitchFamily="34" charset="0"/>
              </a:rPr>
              <a:t>Neuregistrierung akzeptiert</a:t>
            </a:r>
          </a:p>
          <a:p>
            <a:pPr lvl="1">
              <a:spcBef>
                <a:spcPts val="600"/>
              </a:spcBef>
              <a:buClr>
                <a:srgbClr val="0F70B7"/>
              </a:buClr>
            </a:pPr>
            <a:r>
              <a:rPr lang="de-DE" sz="1800" dirty="0">
                <a:solidFill>
                  <a:srgbClr val="5B5B5B"/>
                </a:solidFill>
                <a:latin typeface="Open Sans" panose="020B0606030504020204" pitchFamily="34" charset="0"/>
                <a:ea typeface="Open Sans" panose="020B0606030504020204" pitchFamily="34" charset="0"/>
                <a:cs typeface="Open Sans" panose="020B0606030504020204" pitchFamily="34" charset="0"/>
              </a:rPr>
              <a:t>Neuregistrierung abgelehnt</a:t>
            </a:r>
          </a:p>
          <a:p>
            <a:pPr lvl="1">
              <a:spcBef>
                <a:spcPts val="600"/>
              </a:spcBef>
              <a:buClr>
                <a:srgbClr val="0F70B7"/>
              </a:buClr>
            </a:pPr>
            <a:r>
              <a:rPr lang="de-DE" sz="1800" dirty="0">
                <a:solidFill>
                  <a:srgbClr val="5B5B5B"/>
                </a:solidFill>
                <a:latin typeface="Open Sans" panose="020B0606030504020204" pitchFamily="34" charset="0"/>
                <a:ea typeface="Open Sans" panose="020B0606030504020204" pitchFamily="34" charset="0"/>
                <a:cs typeface="Open Sans" panose="020B0606030504020204" pitchFamily="34" charset="0"/>
              </a:rPr>
              <a:t>Neuregistrierung zur Korrektur zurück</a:t>
            </a:r>
          </a:p>
          <a:p>
            <a:pPr lvl="1">
              <a:spcBef>
                <a:spcPts val="600"/>
              </a:spcBef>
              <a:buClr>
                <a:srgbClr val="0F70B7"/>
              </a:buClr>
            </a:pPr>
            <a:r>
              <a:rPr lang="de-DE" sz="1800" dirty="0">
                <a:solidFill>
                  <a:srgbClr val="5B5B5B"/>
                </a:solidFill>
                <a:latin typeface="Open Sans" panose="020B0606030504020204" pitchFamily="34" charset="0"/>
                <a:ea typeface="Open Sans" panose="020B0606030504020204" pitchFamily="34" charset="0"/>
                <a:cs typeface="Open Sans" panose="020B0606030504020204" pitchFamily="34" charset="0"/>
              </a:rPr>
              <a:t>Änderungsvorschlag bearbeitet</a:t>
            </a:r>
          </a:p>
          <a:p>
            <a:pPr marL="0" indent="0">
              <a:spcBef>
                <a:spcPts val="600"/>
              </a:spcBef>
              <a:buClr>
                <a:srgbClr val="0F70B7"/>
              </a:buClr>
              <a:buNone/>
            </a:pPr>
            <a:r>
              <a:rPr lang="de-DE" sz="2000" dirty="0">
                <a:solidFill>
                  <a:srgbClr val="5B5B5B"/>
                </a:solidFill>
                <a:latin typeface="Open Sans" panose="020B0606030504020204" pitchFamily="34" charset="0"/>
                <a:ea typeface="Open Sans" panose="020B0606030504020204" pitchFamily="34" charset="0"/>
                <a:cs typeface="Open Sans" panose="020B0606030504020204" pitchFamily="34" charset="0"/>
              </a:rPr>
              <a:t>Der Versand der E-Mails erfolgt alle 30 Minuten</a:t>
            </a:r>
          </a:p>
        </p:txBody>
      </p:sp>
      <p:sp>
        <p:nvSpPr>
          <p:cNvPr id="5" name="Textfeld 4">
            <a:hlinkClick r:id="rId2" action="ppaction://hlinksldjump"/>
            <a:extLst>
              <a:ext uri="{FF2B5EF4-FFF2-40B4-BE49-F238E27FC236}">
                <a16:creationId xmlns:a16="http://schemas.microsoft.com/office/drawing/2014/main" id="{29F0EEA0-6483-D0A8-C0A2-3C9024205D59}"/>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3" name="Kamera 2">
            <a:extLst>
              <a:ext uri="{FF2B5EF4-FFF2-40B4-BE49-F238E27FC236}">
                <a16:creationId xmlns:a16="http://schemas.microsoft.com/office/drawing/2014/main" id="{2D362132-C999-3E0B-8C01-18EB2355CA34}"/>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77189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0"/>
                                  </p:iterate>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0"/>
                                  </p:iterate>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iterate type="lt">
                                    <p:tmAbs val="0"/>
                                  </p:iterate>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iterate type="lt">
                                    <p:tmAbs val="0"/>
                                  </p:iterate>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iterate type="lt">
                                    <p:tmAbs val="0"/>
                                  </p:iterate>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iterate type="lt">
                                    <p:tmAbs val="0"/>
                                  </p:iterate>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iterate type="lt">
                                    <p:tmAbs val="0"/>
                                  </p:iterate>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8760C21-FF28-117D-7063-BC9D449E811B}"/>
              </a:ext>
            </a:extLst>
          </p:cNvPr>
          <p:cNvPicPr>
            <a:picLocks noChangeAspect="1"/>
          </p:cNvPicPr>
          <p:nvPr/>
        </p:nvPicPr>
        <p:blipFill>
          <a:blip r:embed="rId2"/>
          <a:stretch>
            <a:fillRect/>
          </a:stretch>
        </p:blipFill>
        <p:spPr>
          <a:xfrm>
            <a:off x="677333" y="1651819"/>
            <a:ext cx="7092381" cy="4153930"/>
          </a:xfrm>
          <a:prstGeom prst="rect">
            <a:avLst/>
          </a:prstGeom>
        </p:spPr>
      </p:pic>
      <p:sp>
        <p:nvSpPr>
          <p:cNvPr id="2" name="Titel 1">
            <a:extLst>
              <a:ext uri="{FF2B5EF4-FFF2-40B4-BE49-F238E27FC236}">
                <a16:creationId xmlns:a16="http://schemas.microsoft.com/office/drawing/2014/main" id="{26F882B5-3B6E-40FC-98BD-F39A63BB844E}"/>
              </a:ext>
            </a:extLst>
          </p:cNvPr>
          <p:cNvSpPr>
            <a:spLocks noGrp="1"/>
          </p:cNvSpPr>
          <p:nvPr>
            <p:ph type="title"/>
          </p:nvPr>
        </p:nvSpPr>
        <p:spPr>
          <a:xfrm>
            <a:off x="677334" y="816638"/>
            <a:ext cx="8596668" cy="631162"/>
          </a:xfrm>
        </p:spPr>
        <p:txBody>
          <a:bodyPr>
            <a:normAutofit fontScale="90000"/>
          </a:bodyPr>
          <a:lstStyle/>
          <a:p>
            <a:r>
              <a:rPr lang="de-DE" dirty="0">
                <a:solidFill>
                  <a:srgbClr val="0F70B7"/>
                </a:solidFill>
                <a:latin typeface="Open Sans" panose="020B0606030504020204" pitchFamily="34" charset="0"/>
                <a:ea typeface="Open Sans" panose="020B0606030504020204" pitchFamily="34" charset="0"/>
                <a:cs typeface="Open Sans" panose="020B0606030504020204" pitchFamily="34" charset="0"/>
              </a:rPr>
              <a:t>E-Maileinstellungen</a:t>
            </a:r>
          </a:p>
        </p:txBody>
      </p:sp>
      <p:sp>
        <p:nvSpPr>
          <p:cNvPr id="8" name="1">
            <a:extLst>
              <a:ext uri="{FF2B5EF4-FFF2-40B4-BE49-F238E27FC236}">
                <a16:creationId xmlns:a16="http://schemas.microsoft.com/office/drawing/2014/main" id="{B35EC6D2-85AF-5E3D-865F-1E10834AC69E}"/>
              </a:ext>
            </a:extLst>
          </p:cNvPr>
          <p:cNvSpPr/>
          <p:nvPr/>
        </p:nvSpPr>
        <p:spPr>
          <a:xfrm>
            <a:off x="3016698" y="2372473"/>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1</a:t>
            </a:r>
            <a:endParaRPr lang="en-DE" dirty="0"/>
          </a:p>
        </p:txBody>
      </p:sp>
      <p:sp>
        <p:nvSpPr>
          <p:cNvPr id="10" name="3">
            <a:extLst>
              <a:ext uri="{FF2B5EF4-FFF2-40B4-BE49-F238E27FC236}">
                <a16:creationId xmlns:a16="http://schemas.microsoft.com/office/drawing/2014/main" id="{CEC1960D-176A-EAF1-A5E9-50539C1590F7}"/>
              </a:ext>
            </a:extLst>
          </p:cNvPr>
          <p:cNvSpPr/>
          <p:nvPr/>
        </p:nvSpPr>
        <p:spPr>
          <a:xfrm>
            <a:off x="4644905" y="3376007"/>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3</a:t>
            </a:r>
            <a:endParaRPr lang="en-DE" dirty="0"/>
          </a:p>
        </p:txBody>
      </p:sp>
      <p:sp>
        <p:nvSpPr>
          <p:cNvPr id="11" name="2">
            <a:extLst>
              <a:ext uri="{FF2B5EF4-FFF2-40B4-BE49-F238E27FC236}">
                <a16:creationId xmlns:a16="http://schemas.microsoft.com/office/drawing/2014/main" id="{921FE340-3E12-4A6D-0879-5F28728D5D20}"/>
              </a:ext>
            </a:extLst>
          </p:cNvPr>
          <p:cNvSpPr/>
          <p:nvPr/>
        </p:nvSpPr>
        <p:spPr>
          <a:xfrm>
            <a:off x="1407633" y="5319293"/>
            <a:ext cx="270000" cy="270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2</a:t>
            </a:r>
            <a:endParaRPr lang="en-DE" dirty="0"/>
          </a:p>
        </p:txBody>
      </p:sp>
      <p:sp>
        <p:nvSpPr>
          <p:cNvPr id="9" name="T1">
            <a:extLst>
              <a:ext uri="{FF2B5EF4-FFF2-40B4-BE49-F238E27FC236}">
                <a16:creationId xmlns:a16="http://schemas.microsoft.com/office/drawing/2014/main" id="{97AF1CFE-F918-5608-51ED-DB9F0629DCF0}"/>
              </a:ext>
            </a:extLst>
          </p:cNvPr>
          <p:cNvSpPr txBox="1"/>
          <p:nvPr/>
        </p:nvSpPr>
        <p:spPr>
          <a:xfrm>
            <a:off x="7755319" y="1875776"/>
            <a:ext cx="3608698" cy="113877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Zuerst wird das „Ereignis“ ausgewählt, also das Ereignis, das eintritt und zu dem eine E-Mail versendet werden soll.</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2">
            <a:extLst>
              <a:ext uri="{FF2B5EF4-FFF2-40B4-BE49-F238E27FC236}">
                <a16:creationId xmlns:a16="http://schemas.microsoft.com/office/drawing/2014/main" id="{CF33086A-B404-68E9-1AF0-16641FA73E02}"/>
              </a:ext>
            </a:extLst>
          </p:cNvPr>
          <p:cNvSpPr txBox="1"/>
          <p:nvPr/>
        </p:nvSpPr>
        <p:spPr>
          <a:xfrm>
            <a:off x="7773053" y="1851168"/>
            <a:ext cx="3608698" cy="877163"/>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Mit „Bearbeiten“ wird die Einstellung zu diesem „Ereignis“ geöffnet</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3">
            <a:extLst>
              <a:ext uri="{FF2B5EF4-FFF2-40B4-BE49-F238E27FC236}">
                <a16:creationId xmlns:a16="http://schemas.microsoft.com/office/drawing/2014/main" id="{9EEDC491-F611-7C6A-80E7-6B7965527714}"/>
              </a:ext>
            </a:extLst>
          </p:cNvPr>
          <p:cNvSpPr txBox="1"/>
          <p:nvPr/>
        </p:nvSpPr>
        <p:spPr>
          <a:xfrm>
            <a:off x="7765729" y="1864457"/>
            <a:ext cx="3608698" cy="3493264"/>
          </a:xfrm>
          <a:prstGeom prst="rect">
            <a:avLst/>
          </a:prstGeom>
          <a:solidFill>
            <a:schemeClr val="bg1"/>
          </a:solidFill>
          <a:ln w="15875">
            <a:solidFill>
              <a:srgbClr val="FF0000"/>
            </a:solidFill>
          </a:ln>
        </p:spPr>
        <p:txBody>
          <a:bodyPr wrap="square" rtlCol="0">
            <a:spAutoFit/>
          </a:bodyPr>
          <a:lstStyle/>
          <a:p>
            <a:r>
              <a:rPr lang="de-DE" sz="1700" dirty="0">
                <a:latin typeface="Open Sans" panose="020B0606030504020204" pitchFamily="34" charset="0"/>
                <a:ea typeface="Open Sans" panose="020B0606030504020204" pitchFamily="34" charset="0"/>
                <a:cs typeface="Open Sans" panose="020B0606030504020204" pitchFamily="34" charset="0"/>
              </a:rPr>
              <a:t>Die Option Bearbeitung aktivieren, aktiviert den Mailversand. Die entsprechenden Vorlagen könne mit der Schaltfläche „Hinzufügen“ erstellt werden (NICHT EMPFOHLEN).</a:t>
            </a:r>
          </a:p>
          <a:p>
            <a:r>
              <a:rPr lang="de-DE" sz="1700" dirty="0">
                <a:latin typeface="Open Sans" panose="020B0606030504020204" pitchFamily="34" charset="0"/>
                <a:ea typeface="Open Sans" panose="020B0606030504020204" pitchFamily="34" charset="0"/>
                <a:cs typeface="Open Sans" panose="020B0606030504020204" pitchFamily="34" charset="0"/>
              </a:rPr>
              <a:t>Die bestehende Vorlage kann mit „Bearbeiten“ angepasst werden (EMPFOHLEN). In den Benutzerbenachrichtigungen, werden hier zusätzlich der oder die zu alarmierenden Benutzer eingestellt.</a:t>
            </a:r>
            <a:endParaRPr lang="en-DE" sz="17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feld 13">
            <a:hlinkClick r:id="rId3" action="ppaction://hlinksldjump"/>
            <a:extLst>
              <a:ext uri="{FF2B5EF4-FFF2-40B4-BE49-F238E27FC236}">
                <a16:creationId xmlns:a16="http://schemas.microsoft.com/office/drawing/2014/main" id="{7E55C5EE-B081-7171-A08D-C19770259FAE}"/>
              </a:ext>
            </a:extLst>
          </p:cNvPr>
          <p:cNvSpPr txBox="1"/>
          <p:nvPr/>
        </p:nvSpPr>
        <p:spPr>
          <a:xfrm>
            <a:off x="7900349" y="6265011"/>
            <a:ext cx="1954162" cy="368479"/>
          </a:xfrm>
          <a:prstGeom prst="rect">
            <a:avLst/>
          </a:prstGeom>
          <a:noFill/>
        </p:spPr>
        <p:txBody>
          <a:bodyPr wrap="square" rtlCol="0">
            <a:spAutoFit/>
          </a:bodyPr>
          <a:lstStyle/>
          <a:p>
            <a:r>
              <a:rPr lang="de-DE" dirty="0">
                <a:solidFill>
                  <a:schemeClr val="bg1">
                    <a:lumMod val="65000"/>
                  </a:schemeClr>
                </a:solidFill>
              </a:rPr>
              <a:t>zurück</a:t>
            </a:r>
            <a:endParaRPr lang="en-DE" dirty="0">
              <a:solidFill>
                <a:schemeClr val="bg1">
                  <a:lumMod val="65000"/>
                </a:schemeClr>
              </a:solidFill>
            </a:endParaRPr>
          </a:p>
        </p:txBody>
      </p:sp>
      <p:pic>
        <p:nvPicPr>
          <p:cNvPr id="3" name="Kamera 2">
            <a:extLst>
              <a:ext uri="{FF2B5EF4-FFF2-40B4-BE49-F238E27FC236}">
                <a16:creationId xmlns:a16="http://schemas.microsoft.com/office/drawing/2014/main" id="{98B52FB1-B316-43C8-75FA-E65DFA0ED665}"/>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9365225" y="5421054"/>
            <a:ext cx="2475298" cy="1392355"/>
          </a:xfrm>
          <a:prstGeom prst="rect">
            <a:avLst/>
          </a:prstGeom>
          <a:ln>
            <a:noFill/>
          </a:ln>
          <a:effectLst/>
        </p:spPr>
      </p:pic>
    </p:spTree>
    <p:extLst>
      <p:ext uri="{BB962C8B-B14F-4D97-AF65-F5344CB8AC3E}">
        <p14:creationId xmlns:p14="http://schemas.microsoft.com/office/powerpoint/2010/main" val="38544534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nextCondLst>
                <p:cond evt="onClick" delay="0">
                  <p:tgtEl>
                    <p:spTgt spid="8"/>
                  </p:tgtEl>
                </p:cond>
              </p:nextCondLst>
            </p:seq>
          </p:childTnLst>
        </p:cTn>
      </p:par>
    </p:tnLst>
    <p:bldLst>
      <p:bldP spid="9" grpId="0" animBg="1"/>
      <p:bldP spid="12" grpId="0" animBg="1"/>
      <p:bldP spid="13" grpId="0" animBg="1"/>
    </p:bld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3028</Words>
  <Application>Microsoft Office PowerPoint</Application>
  <PresentationFormat>Breitbild</PresentationFormat>
  <Paragraphs>298</Paragraphs>
  <Slides>27</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27</vt:i4>
      </vt:variant>
    </vt:vector>
  </HeadingPairs>
  <TitlesOfParts>
    <vt:vector size="34" baseType="lpstr">
      <vt:lpstr>Arial</vt:lpstr>
      <vt:lpstr>Calibri</vt:lpstr>
      <vt:lpstr>Incised901 BT</vt:lpstr>
      <vt:lpstr>Open Sans</vt:lpstr>
      <vt:lpstr>Trebuchet MS</vt:lpstr>
      <vt:lpstr>Wingdings 3</vt:lpstr>
      <vt:lpstr>Facette</vt:lpstr>
      <vt:lpstr>Mitglieder.Online  Administration und Verwendung</vt:lpstr>
      <vt:lpstr>Übersicht</vt:lpstr>
      <vt:lpstr>Mitglieder.Online Grundprinzip</vt:lpstr>
      <vt:lpstr>Mitglieder.Online Grundprinzip</vt:lpstr>
      <vt:lpstr>Benutzer für die Verwendung freischalten</vt:lpstr>
      <vt:lpstr>Mitglieder.Online Administration</vt:lpstr>
      <vt:lpstr>Allgemeine Einstellungen</vt:lpstr>
      <vt:lpstr>E-Maileinstellungen</vt:lpstr>
      <vt:lpstr>E-Maileinstellungen</vt:lpstr>
      <vt:lpstr>E-Mailvorlagen bearbeiten</vt:lpstr>
      <vt:lpstr>Anzeigeneinstellungen </vt:lpstr>
      <vt:lpstr>Einstellungen für Mitgliederänderungen</vt:lpstr>
      <vt:lpstr>Felder hinzufügen</vt:lpstr>
      <vt:lpstr>Einstellungen für Neumitglieder</vt:lpstr>
      <vt:lpstr>Einstellungen für „Eigene Dateien“</vt:lpstr>
      <vt:lpstr>Eigene Dateien Hauptmenü</vt:lpstr>
      <vt:lpstr>Eigene Dateien Standardfreigabe</vt:lpstr>
      <vt:lpstr>Eigene Dateien Mitgliederspez. Freigabe</vt:lpstr>
      <vt:lpstr>Eigene Dateien Mitgliederdokumente</vt:lpstr>
      <vt:lpstr>Kalendereinstellungen</vt:lpstr>
      <vt:lpstr>Bestandsmitglieder einladen</vt:lpstr>
      <vt:lpstr>Änderungen auf der Vereinshomepage </vt:lpstr>
      <vt:lpstr>Zugänge verwalten</vt:lpstr>
      <vt:lpstr>Änderungsvorschläge bearbeiten</vt:lpstr>
      <vt:lpstr>Änderungsvorschläge bearbeiten</vt:lpstr>
      <vt:lpstr>Neumitgliederanträge bearbeiten</vt:lpstr>
      <vt:lpstr>Registrierungen bearbeiten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Verein 2030</dc:title>
  <dc:creator>CHRISTOPH SPERL</dc:creator>
  <cp:lastModifiedBy>CHRISTOPH SPERL</cp:lastModifiedBy>
  <cp:revision>12</cp:revision>
  <dcterms:created xsi:type="dcterms:W3CDTF">2022-10-04T14:11:10Z</dcterms:created>
  <dcterms:modified xsi:type="dcterms:W3CDTF">2023-07-25T12:32:40Z</dcterms:modified>
</cp:coreProperties>
</file>