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84" r:id="rId3"/>
    <p:sldId id="285" r:id="rId4"/>
    <p:sldId id="283" r:id="rId5"/>
    <p:sldId id="291" r:id="rId6"/>
    <p:sldId id="288" r:id="rId7"/>
    <p:sldId id="289" r:id="rId8"/>
    <p:sldId id="290" r:id="rId9"/>
    <p:sldId id="292" r:id="rId10"/>
    <p:sldId id="293" r:id="rId11"/>
    <p:sldId id="294" r:id="rId12"/>
    <p:sldId id="295" r:id="rId13"/>
    <p:sldId id="296" r:id="rId14"/>
    <p:sldId id="297" r:id="rId15"/>
    <p:sldId id="298" r:id="rId16"/>
    <p:sldId id="299" r:id="rId17"/>
    <p:sldId id="300" r:id="rId18"/>
    <p:sldId id="301" r:id="rId19"/>
    <p:sldId id="303" r:id="rId20"/>
    <p:sldId id="302" r:id="rId21"/>
    <p:sldId id="304" r:id="rId22"/>
    <p:sldId id="305" r:id="rId23"/>
    <p:sldId id="306" r:id="rId24"/>
    <p:sldId id="310" r:id="rId25"/>
    <p:sldId id="307" r:id="rId26"/>
    <p:sldId id="308" r:id="rId27"/>
    <p:sldId id="309" r:id="rId28"/>
  </p:sldIdLst>
  <p:sldSz cx="12192000" cy="6858000"/>
  <p:notesSz cx="6794500" cy="99822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3953"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AF13"/>
    <a:srgbClr val="84B4EA"/>
    <a:srgbClr val="ED7D31"/>
    <a:srgbClr val="5199CC"/>
    <a:srgbClr val="0F70B8"/>
    <a:srgbClr val="575656"/>
    <a:srgbClr val="5B5959"/>
    <a:srgbClr val="464444"/>
    <a:srgbClr val="312F2F"/>
    <a:srgbClr val="6C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81" autoAdjust="0"/>
    <p:restoredTop sz="81390" autoAdjust="0"/>
  </p:normalViewPr>
  <p:slideViewPr>
    <p:cSldViewPr snapToGrid="0">
      <p:cViewPr varScale="1">
        <p:scale>
          <a:sx n="105" d="100"/>
          <a:sy n="105" d="100"/>
        </p:scale>
        <p:origin x="120" y="678"/>
      </p:cViewPr>
      <p:guideLst>
        <p:guide pos="3840"/>
        <p:guide pos="3953"/>
        <p:guide orient="horz" pos="2160"/>
      </p:guideLst>
    </p:cSldViewPr>
  </p:slideViewPr>
  <p:outlineViewPr>
    <p:cViewPr>
      <p:scale>
        <a:sx n="33" d="100"/>
        <a:sy n="33" d="100"/>
      </p:scale>
      <p:origin x="0" y="-10098"/>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4283" cy="500844"/>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8645" y="0"/>
            <a:ext cx="2944283" cy="500844"/>
          </a:xfrm>
          <a:prstGeom prst="rect">
            <a:avLst/>
          </a:prstGeom>
        </p:spPr>
        <p:txBody>
          <a:bodyPr vert="horz" lIns="91440" tIns="45720" rIns="91440" bIns="45720" rtlCol="0"/>
          <a:lstStyle>
            <a:lvl1pPr algn="r">
              <a:defRPr sz="1200"/>
            </a:lvl1pPr>
          </a:lstStyle>
          <a:p>
            <a:fld id="{14B42D43-6F76-4802-909A-37839D968543}" type="datetimeFigureOut">
              <a:rPr lang="de-DE" smtClean="0"/>
              <a:t>26.11.2020</a:t>
            </a:fld>
            <a:endParaRPr lang="de-DE"/>
          </a:p>
        </p:txBody>
      </p:sp>
      <p:sp>
        <p:nvSpPr>
          <p:cNvPr id="4" name="Folienbildplatzhalter 3"/>
          <p:cNvSpPr>
            <a:spLocks noGrp="1" noRot="1" noChangeAspect="1"/>
          </p:cNvSpPr>
          <p:nvPr>
            <p:ph type="sldImg" idx="2"/>
          </p:nvPr>
        </p:nvSpPr>
        <p:spPr>
          <a:xfrm>
            <a:off x="403225" y="1247775"/>
            <a:ext cx="5988050" cy="336867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803934"/>
            <a:ext cx="5435600" cy="3930491"/>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481359"/>
            <a:ext cx="2944283" cy="50084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8645" y="9481359"/>
            <a:ext cx="2944283" cy="500843"/>
          </a:xfrm>
          <a:prstGeom prst="rect">
            <a:avLst/>
          </a:prstGeom>
        </p:spPr>
        <p:txBody>
          <a:bodyPr vert="horz" lIns="91440" tIns="45720" rIns="91440" bIns="45720" rtlCol="0" anchor="b"/>
          <a:lstStyle>
            <a:lvl1pPr algn="r">
              <a:defRPr sz="1200"/>
            </a:lvl1pPr>
          </a:lstStyle>
          <a:p>
            <a:fld id="{8A036847-049F-439E-BADD-0F3444ED52DA}" type="slidenum">
              <a:rPr lang="de-DE" smtClean="0"/>
              <a:t>‹Nr.›</a:t>
            </a:fld>
            <a:endParaRPr lang="de-DE"/>
          </a:p>
        </p:txBody>
      </p:sp>
    </p:spTree>
    <p:extLst>
      <p:ext uri="{BB962C8B-B14F-4D97-AF65-F5344CB8AC3E}">
        <p14:creationId xmlns:p14="http://schemas.microsoft.com/office/powerpoint/2010/main" val="833434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LID4096" dirty="0"/>
          </a:p>
        </p:txBody>
      </p:sp>
      <p:sp>
        <p:nvSpPr>
          <p:cNvPr id="4" name="Foliennummernplatzhalter 3"/>
          <p:cNvSpPr>
            <a:spLocks noGrp="1"/>
          </p:cNvSpPr>
          <p:nvPr>
            <p:ph type="sldNum" sz="quarter" idx="5"/>
          </p:nvPr>
        </p:nvSpPr>
        <p:spPr/>
        <p:txBody>
          <a:bodyPr/>
          <a:lstStyle/>
          <a:p>
            <a:fld id="{8A036847-049F-439E-BADD-0F3444ED52DA}" type="slidenum">
              <a:rPr lang="de-DE" smtClean="0"/>
              <a:t>1</a:t>
            </a:fld>
            <a:endParaRPr lang="de-DE"/>
          </a:p>
        </p:txBody>
      </p:sp>
    </p:spTree>
    <p:extLst>
      <p:ext uri="{BB962C8B-B14F-4D97-AF65-F5344CB8AC3E}">
        <p14:creationId xmlns:p14="http://schemas.microsoft.com/office/powerpoint/2010/main" val="2357604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Vorstand zu sein ist eine Ehre. Man vertritt die Ideale der Vereinsmitglieder nach außen. Der älteste Netxp-Verein Verein wurde 1419 gegründet seine Gründung war also 73 Jahre vor der Entdeckung Amerikas. Der älteste Verein Deutschlands stammt übrigens aus dem Jahre 1139</a:t>
            </a:r>
            <a:endParaRPr lang="en-DE" dirty="0"/>
          </a:p>
        </p:txBody>
      </p:sp>
      <p:sp>
        <p:nvSpPr>
          <p:cNvPr id="4" name="Foliennummernplatzhalter 3"/>
          <p:cNvSpPr>
            <a:spLocks noGrp="1"/>
          </p:cNvSpPr>
          <p:nvPr>
            <p:ph type="sldNum" sz="quarter" idx="5"/>
          </p:nvPr>
        </p:nvSpPr>
        <p:spPr/>
        <p:txBody>
          <a:bodyPr/>
          <a:lstStyle/>
          <a:p>
            <a:fld id="{8A036847-049F-439E-BADD-0F3444ED52DA}" type="slidenum">
              <a:rPr lang="de-DE" smtClean="0"/>
              <a:t>2</a:t>
            </a:fld>
            <a:endParaRPr lang="de-DE"/>
          </a:p>
        </p:txBody>
      </p:sp>
    </p:spTree>
    <p:extLst>
      <p:ext uri="{BB962C8B-B14F-4D97-AF65-F5344CB8AC3E}">
        <p14:creationId xmlns:p14="http://schemas.microsoft.com/office/powerpoint/2010/main" val="587787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DE" dirty="0"/>
          </a:p>
        </p:txBody>
      </p:sp>
      <p:sp>
        <p:nvSpPr>
          <p:cNvPr id="4" name="Foliennummernplatzhalter 3"/>
          <p:cNvSpPr>
            <a:spLocks noGrp="1"/>
          </p:cNvSpPr>
          <p:nvPr>
            <p:ph type="sldNum" sz="quarter" idx="5"/>
          </p:nvPr>
        </p:nvSpPr>
        <p:spPr/>
        <p:txBody>
          <a:bodyPr/>
          <a:lstStyle/>
          <a:p>
            <a:fld id="{8A036847-049F-439E-BADD-0F3444ED52DA}" type="slidenum">
              <a:rPr lang="de-DE" smtClean="0"/>
              <a:t>4</a:t>
            </a:fld>
            <a:endParaRPr lang="de-DE"/>
          </a:p>
        </p:txBody>
      </p:sp>
    </p:spTree>
    <p:extLst>
      <p:ext uri="{BB962C8B-B14F-4D97-AF65-F5344CB8AC3E}">
        <p14:creationId xmlns:p14="http://schemas.microsoft.com/office/powerpoint/2010/main" val="78191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DE" dirty="0"/>
          </a:p>
        </p:txBody>
      </p:sp>
      <p:sp>
        <p:nvSpPr>
          <p:cNvPr id="4" name="Foliennummernplatzhalter 3"/>
          <p:cNvSpPr>
            <a:spLocks noGrp="1"/>
          </p:cNvSpPr>
          <p:nvPr>
            <p:ph type="sldNum" sz="quarter" idx="5"/>
          </p:nvPr>
        </p:nvSpPr>
        <p:spPr/>
        <p:txBody>
          <a:bodyPr/>
          <a:lstStyle/>
          <a:p>
            <a:fld id="{8A036847-049F-439E-BADD-0F3444ED52DA}" type="slidenum">
              <a:rPr lang="de-DE" smtClean="0"/>
              <a:t>5</a:t>
            </a:fld>
            <a:endParaRPr lang="de-DE"/>
          </a:p>
        </p:txBody>
      </p:sp>
    </p:spTree>
    <p:extLst>
      <p:ext uri="{BB962C8B-B14F-4D97-AF65-F5344CB8AC3E}">
        <p14:creationId xmlns:p14="http://schemas.microsoft.com/office/powerpoint/2010/main" val="1912905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Resortprinzip</a:t>
            </a:r>
            <a:r>
              <a:rPr lang="de-DE" dirty="0"/>
              <a:t> kommt auf nächster Folie</a:t>
            </a:r>
            <a:endParaRPr lang="en-DE" dirty="0"/>
          </a:p>
        </p:txBody>
      </p:sp>
      <p:sp>
        <p:nvSpPr>
          <p:cNvPr id="4" name="Foliennummernplatzhalter 3"/>
          <p:cNvSpPr>
            <a:spLocks noGrp="1"/>
          </p:cNvSpPr>
          <p:nvPr>
            <p:ph type="sldNum" sz="quarter" idx="5"/>
          </p:nvPr>
        </p:nvSpPr>
        <p:spPr/>
        <p:txBody>
          <a:bodyPr/>
          <a:lstStyle/>
          <a:p>
            <a:fld id="{8A036847-049F-439E-BADD-0F3444ED52DA}" type="slidenum">
              <a:rPr lang="de-DE" smtClean="0"/>
              <a:t>12</a:t>
            </a:fld>
            <a:endParaRPr lang="de-DE"/>
          </a:p>
        </p:txBody>
      </p:sp>
    </p:spTree>
    <p:extLst>
      <p:ext uri="{BB962C8B-B14F-4D97-AF65-F5344CB8AC3E}">
        <p14:creationId xmlns:p14="http://schemas.microsoft.com/office/powerpoint/2010/main" val="2751697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DE" dirty="0"/>
          </a:p>
        </p:txBody>
      </p:sp>
      <p:sp>
        <p:nvSpPr>
          <p:cNvPr id="4" name="Foliennummernplatzhalter 3"/>
          <p:cNvSpPr>
            <a:spLocks noGrp="1"/>
          </p:cNvSpPr>
          <p:nvPr>
            <p:ph type="sldNum" sz="quarter" idx="5"/>
          </p:nvPr>
        </p:nvSpPr>
        <p:spPr/>
        <p:txBody>
          <a:bodyPr/>
          <a:lstStyle/>
          <a:p>
            <a:fld id="{8A036847-049F-439E-BADD-0F3444ED52DA}" type="slidenum">
              <a:rPr lang="de-DE" smtClean="0"/>
              <a:t>23</a:t>
            </a:fld>
            <a:endParaRPr lang="de-DE"/>
          </a:p>
        </p:txBody>
      </p:sp>
    </p:spTree>
    <p:extLst>
      <p:ext uri="{BB962C8B-B14F-4D97-AF65-F5344CB8AC3E}">
        <p14:creationId xmlns:p14="http://schemas.microsoft.com/office/powerpoint/2010/main" val="4031428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578A2E40-EAF4-4912-A453-6050E180AF56}" type="datetimeFigureOut">
              <a:rPr lang="de-DE" smtClean="0"/>
              <a:t>26.11.2020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113C65A-79D2-4017-998F-9A2CB95D9489}" type="slidenum">
              <a:rPr lang="de-DE" smtClean="0"/>
              <a:t>‹Nr.›</a:t>
            </a:fld>
            <a:endParaRPr lang="de-DE"/>
          </a:p>
        </p:txBody>
      </p:sp>
    </p:spTree>
    <p:extLst>
      <p:ext uri="{BB962C8B-B14F-4D97-AF65-F5344CB8AC3E}">
        <p14:creationId xmlns:p14="http://schemas.microsoft.com/office/powerpoint/2010/main" val="3963641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78A2E40-EAF4-4912-A453-6050E180AF56}" type="datetimeFigureOut">
              <a:rPr lang="de-DE" smtClean="0"/>
              <a:t>26.11.2020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113C65A-79D2-4017-998F-9A2CB95D9489}" type="slidenum">
              <a:rPr lang="de-DE" smtClean="0"/>
              <a:t>‹Nr.›</a:t>
            </a:fld>
            <a:endParaRPr lang="de-DE"/>
          </a:p>
        </p:txBody>
      </p:sp>
    </p:spTree>
    <p:extLst>
      <p:ext uri="{BB962C8B-B14F-4D97-AF65-F5344CB8AC3E}">
        <p14:creationId xmlns:p14="http://schemas.microsoft.com/office/powerpoint/2010/main" val="3188169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78A2E40-EAF4-4912-A453-6050E180AF56}" type="datetimeFigureOut">
              <a:rPr lang="de-DE" smtClean="0"/>
              <a:t>26.11.2020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113C65A-79D2-4017-998F-9A2CB95D9489}" type="slidenum">
              <a:rPr lang="de-DE" smtClean="0"/>
              <a:t>‹Nr.›</a:t>
            </a:fld>
            <a:endParaRPr lang="de-DE"/>
          </a:p>
        </p:txBody>
      </p:sp>
    </p:spTree>
    <p:extLst>
      <p:ext uri="{BB962C8B-B14F-4D97-AF65-F5344CB8AC3E}">
        <p14:creationId xmlns:p14="http://schemas.microsoft.com/office/powerpoint/2010/main" val="204923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7580086" cy="662781"/>
          </a:xfrm>
        </p:spPr>
        <p:txBody>
          <a:bodyPr>
            <a:noAutofit/>
          </a:bodyPr>
          <a:lstStyle>
            <a:lvl1pPr>
              <a:defRPr lang="de-DE" sz="4000" kern="1200" dirty="0">
                <a:solidFill>
                  <a:srgbClr val="575656"/>
                </a:solidFill>
                <a:latin typeface="Open Sans" panose="020B0606030504020204" pitchFamily="34" charset="0"/>
                <a:ea typeface="Open Sans" panose="020B0606030504020204" pitchFamily="34" charset="0"/>
                <a:cs typeface="Open Sans" panose="020B0606030504020204" pitchFamily="34" charset="0"/>
              </a:defRPr>
            </a:lvl1pPr>
          </a:lstStyle>
          <a:p>
            <a:r>
              <a:rPr lang="de-DE" dirty="0"/>
              <a:t>Titelmasterformat durch </a:t>
            </a:r>
          </a:p>
        </p:txBody>
      </p:sp>
      <p:sp>
        <p:nvSpPr>
          <p:cNvPr id="3" name="Inhaltsplatzhalter 2"/>
          <p:cNvSpPr>
            <a:spLocks noGrp="1"/>
          </p:cNvSpPr>
          <p:nvPr>
            <p:ph idx="1"/>
          </p:nvPr>
        </p:nvSpPr>
        <p:spPr>
          <a:xfrm>
            <a:off x="838200" y="1437335"/>
            <a:ext cx="10515600" cy="4739628"/>
          </a:xfrm>
        </p:spPr>
        <p:txBody>
          <a:bodyPr/>
          <a:lstStyle>
            <a:lvl1pPr>
              <a:defRPr>
                <a:solidFill>
                  <a:srgbClr val="575656"/>
                </a:solidFill>
                <a:latin typeface="Open Sans" panose="020B0606030504020204" pitchFamily="34" charset="0"/>
                <a:ea typeface="Open Sans" panose="020B0606030504020204" pitchFamily="34" charset="0"/>
                <a:cs typeface="Open Sans" panose="020B0606030504020204" pitchFamily="34" charset="0"/>
              </a:defRPr>
            </a:lvl1pPr>
            <a:lvl2pPr>
              <a:defRPr>
                <a:solidFill>
                  <a:srgbClr val="575656"/>
                </a:solidFill>
                <a:latin typeface="Open Sans" panose="020B0606030504020204" pitchFamily="34" charset="0"/>
                <a:ea typeface="Open Sans" panose="020B0606030504020204" pitchFamily="34" charset="0"/>
                <a:cs typeface="Open Sans" panose="020B0606030504020204" pitchFamily="34" charset="0"/>
              </a:defRPr>
            </a:lvl2pPr>
            <a:lvl3pPr>
              <a:defRPr>
                <a:solidFill>
                  <a:srgbClr val="575656"/>
                </a:solidFill>
                <a:latin typeface="Open Sans" panose="020B0606030504020204" pitchFamily="34" charset="0"/>
                <a:ea typeface="Open Sans" panose="020B0606030504020204" pitchFamily="34" charset="0"/>
                <a:cs typeface="Open Sans" panose="020B0606030504020204" pitchFamily="34" charset="0"/>
              </a:defRPr>
            </a:lvl3pPr>
            <a:lvl4pPr>
              <a:defRPr>
                <a:solidFill>
                  <a:srgbClr val="575656"/>
                </a:solidFill>
                <a:latin typeface="Open Sans" panose="020B0606030504020204" pitchFamily="34" charset="0"/>
                <a:ea typeface="Open Sans" panose="020B0606030504020204" pitchFamily="34" charset="0"/>
                <a:cs typeface="Open Sans" panose="020B0606030504020204" pitchFamily="34" charset="0"/>
              </a:defRPr>
            </a:lvl4pPr>
            <a:lvl5pPr>
              <a:defRPr>
                <a:solidFill>
                  <a:srgbClr val="575656"/>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fld id="{578A2E40-EAF4-4912-A453-6050E180AF56}" type="datetimeFigureOut">
              <a:rPr lang="de-DE" smtClean="0"/>
              <a:t>26.11.2020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113C65A-79D2-4017-998F-9A2CB95D9489}" type="slidenum">
              <a:rPr lang="de-DE" smtClean="0"/>
              <a:t>‹Nr.›</a:t>
            </a:fld>
            <a:endParaRPr lang="de-DE"/>
          </a:p>
        </p:txBody>
      </p:sp>
      <p:pic>
        <p:nvPicPr>
          <p:cNvPr id="7" name="Grafik 6"/>
          <p:cNvPicPr>
            <a:picLocks noChangeAspect="1"/>
          </p:cNvPicPr>
          <p:nvPr userDrawn="1"/>
        </p:nvPicPr>
        <p:blipFill>
          <a:blip r:embed="rId2"/>
          <a:stretch>
            <a:fillRect/>
          </a:stretch>
        </p:blipFill>
        <p:spPr>
          <a:xfrm>
            <a:off x="8610600" y="183474"/>
            <a:ext cx="3477208" cy="844432"/>
          </a:xfrm>
          <a:prstGeom prst="rect">
            <a:avLst/>
          </a:prstGeom>
        </p:spPr>
      </p:pic>
      <p:pic>
        <p:nvPicPr>
          <p:cNvPr id="9" name="Grafik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04045"/>
            <a:ext cx="12192000" cy="57151"/>
          </a:xfrm>
          <a:prstGeom prst="rect">
            <a:avLst/>
          </a:prstGeom>
          <a:solidFill>
            <a:srgbClr val="0F70B8"/>
          </a:solidFill>
        </p:spPr>
      </p:pic>
    </p:spTree>
    <p:extLst>
      <p:ext uri="{BB962C8B-B14F-4D97-AF65-F5344CB8AC3E}">
        <p14:creationId xmlns:p14="http://schemas.microsoft.com/office/powerpoint/2010/main" val="2933383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578A2E40-EAF4-4912-A453-6050E180AF56}" type="datetimeFigureOut">
              <a:rPr lang="de-DE" smtClean="0"/>
              <a:t>26.11.2020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113C65A-79D2-4017-998F-9A2CB95D9489}" type="slidenum">
              <a:rPr lang="de-DE" smtClean="0"/>
              <a:t>‹Nr.›</a:t>
            </a:fld>
            <a:endParaRPr lang="de-DE"/>
          </a:p>
        </p:txBody>
      </p:sp>
    </p:spTree>
    <p:extLst>
      <p:ext uri="{BB962C8B-B14F-4D97-AF65-F5344CB8AC3E}">
        <p14:creationId xmlns:p14="http://schemas.microsoft.com/office/powerpoint/2010/main" val="1800416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578A2E40-EAF4-4912-A453-6050E180AF56}" type="datetimeFigureOut">
              <a:rPr lang="de-DE" smtClean="0"/>
              <a:t>26.11.2020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113C65A-79D2-4017-998F-9A2CB95D9489}" type="slidenum">
              <a:rPr lang="de-DE" smtClean="0"/>
              <a:t>‹Nr.›</a:t>
            </a:fld>
            <a:endParaRPr lang="de-DE"/>
          </a:p>
        </p:txBody>
      </p:sp>
    </p:spTree>
    <p:extLst>
      <p:ext uri="{BB962C8B-B14F-4D97-AF65-F5344CB8AC3E}">
        <p14:creationId xmlns:p14="http://schemas.microsoft.com/office/powerpoint/2010/main" val="736731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578A2E40-EAF4-4912-A453-6050E180AF56}" type="datetimeFigureOut">
              <a:rPr lang="de-DE" smtClean="0"/>
              <a:t>26.11.2020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1113C65A-79D2-4017-998F-9A2CB95D9489}" type="slidenum">
              <a:rPr lang="de-DE" smtClean="0"/>
              <a:t>‹Nr.›</a:t>
            </a:fld>
            <a:endParaRPr lang="de-DE"/>
          </a:p>
        </p:txBody>
      </p:sp>
    </p:spTree>
    <p:extLst>
      <p:ext uri="{BB962C8B-B14F-4D97-AF65-F5344CB8AC3E}">
        <p14:creationId xmlns:p14="http://schemas.microsoft.com/office/powerpoint/2010/main" val="1591574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578A2E40-EAF4-4912-A453-6050E180AF56}" type="datetimeFigureOut">
              <a:rPr lang="de-DE" smtClean="0"/>
              <a:t>26.11.2020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1113C65A-79D2-4017-998F-9A2CB95D9489}" type="slidenum">
              <a:rPr lang="de-DE" smtClean="0"/>
              <a:t>‹Nr.›</a:t>
            </a:fld>
            <a:endParaRPr lang="de-DE"/>
          </a:p>
        </p:txBody>
      </p:sp>
      <p:pic>
        <p:nvPicPr>
          <p:cNvPr id="6" name="Grafik 5"/>
          <p:cNvPicPr>
            <a:picLocks noChangeAspect="1"/>
          </p:cNvPicPr>
          <p:nvPr userDrawn="1"/>
        </p:nvPicPr>
        <p:blipFill>
          <a:blip r:embed="rId2"/>
          <a:stretch>
            <a:fillRect/>
          </a:stretch>
        </p:blipFill>
        <p:spPr>
          <a:xfrm>
            <a:off x="8610600" y="183474"/>
            <a:ext cx="3477208" cy="844432"/>
          </a:xfrm>
          <a:prstGeom prst="rect">
            <a:avLst/>
          </a:prstGeom>
        </p:spPr>
      </p:pic>
    </p:spTree>
    <p:extLst>
      <p:ext uri="{BB962C8B-B14F-4D97-AF65-F5344CB8AC3E}">
        <p14:creationId xmlns:p14="http://schemas.microsoft.com/office/powerpoint/2010/main" val="1461126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149290" y="6356350"/>
            <a:ext cx="3303037" cy="365125"/>
          </a:xfrm>
        </p:spPr>
        <p:txBody>
          <a:bodyPr/>
          <a:lstStyle/>
          <a:p>
            <a:fld id="{578A2E40-EAF4-4912-A453-6050E180AF56}" type="datetimeFigureOut">
              <a:rPr lang="de-DE" smtClean="0"/>
              <a:pPr/>
              <a:t>26.11.2020</a:t>
            </a:fld>
            <a:r>
              <a:rPr lang="de-DE" dirty="0"/>
              <a:t> – Christoph Sperl Netxp GmbH</a:t>
            </a:r>
          </a:p>
        </p:txBody>
      </p:sp>
      <p:pic>
        <p:nvPicPr>
          <p:cNvPr id="5" name="Grafik 4"/>
          <p:cNvPicPr>
            <a:picLocks noChangeAspect="1"/>
          </p:cNvPicPr>
          <p:nvPr userDrawn="1"/>
        </p:nvPicPr>
        <p:blipFill>
          <a:blip r:embed="rId2"/>
          <a:stretch>
            <a:fillRect/>
          </a:stretch>
        </p:blipFill>
        <p:spPr>
          <a:xfrm>
            <a:off x="8610600" y="183474"/>
            <a:ext cx="3477208" cy="844432"/>
          </a:xfrm>
          <a:prstGeom prst="rect">
            <a:avLst/>
          </a:prstGeom>
        </p:spPr>
      </p:pic>
    </p:spTree>
    <p:extLst>
      <p:ext uri="{BB962C8B-B14F-4D97-AF65-F5344CB8AC3E}">
        <p14:creationId xmlns:p14="http://schemas.microsoft.com/office/powerpoint/2010/main" val="1817779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578A2E40-EAF4-4912-A453-6050E180AF56}" type="datetimeFigureOut">
              <a:rPr lang="de-DE" smtClean="0"/>
              <a:t>26.11.2020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113C65A-79D2-4017-998F-9A2CB95D9489}" type="slidenum">
              <a:rPr lang="de-DE" smtClean="0"/>
              <a:t>‹Nr.›</a:t>
            </a:fld>
            <a:endParaRPr lang="de-DE"/>
          </a:p>
        </p:txBody>
      </p:sp>
    </p:spTree>
    <p:extLst>
      <p:ext uri="{BB962C8B-B14F-4D97-AF65-F5344CB8AC3E}">
        <p14:creationId xmlns:p14="http://schemas.microsoft.com/office/powerpoint/2010/main" val="1327849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578A2E40-EAF4-4912-A453-6050E180AF56}" type="datetimeFigureOut">
              <a:rPr lang="de-DE" smtClean="0"/>
              <a:t>26.11.2020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113C65A-79D2-4017-998F-9A2CB95D9489}" type="slidenum">
              <a:rPr lang="de-DE" smtClean="0"/>
              <a:t>‹Nr.›</a:t>
            </a:fld>
            <a:endParaRPr lang="de-DE"/>
          </a:p>
        </p:txBody>
      </p:sp>
    </p:spTree>
    <p:extLst>
      <p:ext uri="{BB962C8B-B14F-4D97-AF65-F5344CB8AC3E}">
        <p14:creationId xmlns:p14="http://schemas.microsoft.com/office/powerpoint/2010/main" val="3368055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8A2E40-EAF4-4912-A453-6050E180AF56}" type="datetimeFigureOut">
              <a:rPr lang="de-DE" smtClean="0"/>
              <a:t>26.11.2020</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3C65A-79D2-4017-998F-9A2CB95D9489}" type="slidenum">
              <a:rPr lang="de-DE" smtClean="0"/>
              <a:t>‹Nr.›</a:t>
            </a:fld>
            <a:endParaRPr lang="de-DE"/>
          </a:p>
        </p:txBody>
      </p:sp>
    </p:spTree>
    <p:extLst>
      <p:ext uri="{BB962C8B-B14F-4D97-AF65-F5344CB8AC3E}">
        <p14:creationId xmlns:p14="http://schemas.microsoft.com/office/powerpoint/2010/main" val="3088234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esetze-im-internet.de/ao_1977/__52.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7" y="2422187"/>
            <a:ext cx="12166801" cy="4435813"/>
          </a:xfrm>
          <a:prstGeom prst="rect">
            <a:avLst/>
          </a:prstGeom>
        </p:spPr>
      </p:pic>
      <p:pic>
        <p:nvPicPr>
          <p:cNvPr id="4" name="Grafik 3"/>
          <p:cNvPicPr>
            <a:picLocks noChangeAspect="1"/>
          </p:cNvPicPr>
          <p:nvPr/>
        </p:nvPicPr>
        <p:blipFill>
          <a:blip r:embed="rId4"/>
          <a:stretch>
            <a:fillRect/>
          </a:stretch>
        </p:blipFill>
        <p:spPr>
          <a:xfrm>
            <a:off x="9117600" y="302419"/>
            <a:ext cx="2471363" cy="600165"/>
          </a:xfrm>
          <a:prstGeom prst="rect">
            <a:avLst/>
          </a:prstGeom>
        </p:spPr>
      </p:pic>
      <p:sp>
        <p:nvSpPr>
          <p:cNvPr id="5" name="Textfeld 4"/>
          <p:cNvSpPr txBox="1"/>
          <p:nvPr/>
        </p:nvSpPr>
        <p:spPr>
          <a:xfrm>
            <a:off x="381048" y="1316595"/>
            <a:ext cx="11424155" cy="1200329"/>
          </a:xfrm>
          <a:prstGeom prst="rect">
            <a:avLst/>
          </a:prstGeom>
          <a:noFill/>
        </p:spPr>
        <p:txBody>
          <a:bodyPr wrap="square" rtlCol="0">
            <a:spAutoFit/>
          </a:bodyPr>
          <a:lstStyle/>
          <a:p>
            <a:pPr algn="ctr"/>
            <a:r>
              <a:rPr lang="de-DE" sz="3600" dirty="0">
                <a:solidFill>
                  <a:srgbClr val="575656"/>
                </a:solidFill>
                <a:latin typeface="Open Sans" panose="020B0606030504020204" pitchFamily="34" charset="0"/>
                <a:ea typeface="Open Sans" panose="020B0606030504020204" pitchFamily="34" charset="0"/>
                <a:cs typeface="Open Sans" panose="020B0606030504020204" pitchFamily="34" charset="0"/>
              </a:rPr>
              <a:t>Herzlich Willkommen </a:t>
            </a:r>
            <a:br>
              <a:rPr lang="de-DE" sz="3600" dirty="0">
                <a:solidFill>
                  <a:srgbClr val="575656"/>
                </a:solidFill>
                <a:latin typeface="Open Sans" panose="020B0606030504020204" pitchFamily="34" charset="0"/>
                <a:ea typeface="Open Sans" panose="020B0606030504020204" pitchFamily="34" charset="0"/>
                <a:cs typeface="Open Sans" panose="020B0606030504020204" pitchFamily="34" charset="0"/>
              </a:rPr>
            </a:br>
            <a:endParaRPr lang="de-DE" sz="3600" dirty="0">
              <a:solidFill>
                <a:srgbClr val="575656"/>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Grafik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735" y="282319"/>
            <a:ext cx="869576" cy="719167"/>
          </a:xfrm>
          <a:prstGeom prst="rect">
            <a:avLst/>
          </a:prstGeom>
        </p:spPr>
      </p:pic>
      <p:pic>
        <p:nvPicPr>
          <p:cNvPr id="11" name="Grafik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83940" y="294137"/>
            <a:ext cx="1690462" cy="703184"/>
          </a:xfrm>
          <a:prstGeom prst="rect">
            <a:avLst/>
          </a:prstGeom>
        </p:spPr>
      </p:pic>
      <p:sp>
        <p:nvSpPr>
          <p:cNvPr id="7" name="Textfeld 6">
            <a:extLst>
              <a:ext uri="{FF2B5EF4-FFF2-40B4-BE49-F238E27FC236}">
                <a16:creationId xmlns:a16="http://schemas.microsoft.com/office/drawing/2014/main" id="{BEC04877-8CD7-42F7-85BB-CEEA585ABD2D}"/>
              </a:ext>
            </a:extLst>
          </p:cNvPr>
          <p:cNvSpPr txBox="1"/>
          <p:nvPr/>
        </p:nvSpPr>
        <p:spPr>
          <a:xfrm>
            <a:off x="381047" y="1916759"/>
            <a:ext cx="11424155" cy="3447098"/>
          </a:xfrm>
          <a:prstGeom prst="rect">
            <a:avLst/>
          </a:prstGeom>
          <a:noFill/>
        </p:spPr>
        <p:txBody>
          <a:bodyPr wrap="square" rtlCol="0">
            <a:spAutoFit/>
          </a:bodyPr>
          <a:lstStyle/>
          <a:p>
            <a:pPr algn="ctr">
              <a:spcAft>
                <a:spcPts val="1800"/>
              </a:spcAft>
            </a:pPr>
            <a:r>
              <a:rPr lang="de-DE" sz="4800" dirty="0">
                <a:solidFill>
                  <a:srgbClr val="575656"/>
                </a:solidFill>
                <a:latin typeface="Open Sans" panose="020B0606030504020204" pitchFamily="34" charset="0"/>
                <a:ea typeface="Open Sans" panose="020B0606030504020204" pitchFamily="34" charset="0"/>
                <a:cs typeface="Open Sans" panose="020B0606030504020204" pitchFamily="34" charset="0"/>
              </a:rPr>
              <a:t>zum Seminar</a:t>
            </a:r>
            <a:br>
              <a:rPr lang="de-DE" sz="4800" dirty="0">
                <a:solidFill>
                  <a:srgbClr val="575656"/>
                </a:solidFill>
                <a:latin typeface="Open Sans" panose="020B0606030504020204" pitchFamily="34" charset="0"/>
                <a:ea typeface="Open Sans" panose="020B0606030504020204" pitchFamily="34" charset="0"/>
                <a:cs typeface="Open Sans" panose="020B0606030504020204" pitchFamily="34" charset="0"/>
              </a:rPr>
            </a:br>
            <a:r>
              <a:rPr lang="de-DE" sz="4800" dirty="0">
                <a:solidFill>
                  <a:srgbClr val="575656"/>
                </a:solidFill>
                <a:latin typeface="Open Sans" panose="020B0606030504020204" pitchFamily="34" charset="0"/>
                <a:ea typeface="Open Sans" panose="020B0606030504020204" pitchFamily="34" charset="0"/>
                <a:cs typeface="Open Sans" panose="020B0606030504020204" pitchFamily="34" charset="0"/>
              </a:rPr>
              <a:t>Vorstand – und jetzt?</a:t>
            </a:r>
            <a:br>
              <a:rPr lang="de-DE" sz="4800" dirty="0">
                <a:solidFill>
                  <a:srgbClr val="575656"/>
                </a:solidFill>
                <a:latin typeface="Open Sans" panose="020B0606030504020204" pitchFamily="34" charset="0"/>
                <a:ea typeface="Open Sans" panose="020B0606030504020204" pitchFamily="34" charset="0"/>
                <a:cs typeface="Open Sans" panose="020B0606030504020204" pitchFamily="34" charset="0"/>
              </a:rPr>
            </a:br>
            <a:r>
              <a:rPr lang="de-DE" sz="2400" dirty="0">
                <a:solidFill>
                  <a:srgbClr val="575656"/>
                </a:solidFill>
                <a:latin typeface="Open Sans" panose="020B0606030504020204" pitchFamily="34" charset="0"/>
                <a:ea typeface="Open Sans" panose="020B0606030504020204" pitchFamily="34" charset="0"/>
                <a:cs typeface="Open Sans" panose="020B0606030504020204" pitchFamily="34" charset="0"/>
              </a:rPr>
              <a:t>Das Seminar für alle neuen Vorstände und die, die es werden wollen</a:t>
            </a:r>
            <a:endParaRPr lang="de-DE" sz="4800" dirty="0">
              <a:solidFill>
                <a:srgbClr val="575656"/>
              </a:solidFill>
              <a:latin typeface="Open Sans" panose="020B0606030504020204" pitchFamily="34" charset="0"/>
              <a:ea typeface="Open Sans" panose="020B0606030504020204" pitchFamily="34" charset="0"/>
              <a:cs typeface="Open Sans" panose="020B0606030504020204" pitchFamily="34" charset="0"/>
            </a:endParaRPr>
          </a:p>
          <a:p>
            <a:pPr algn="ctr">
              <a:spcAft>
                <a:spcPts val="1800"/>
              </a:spcAft>
            </a:pPr>
            <a:endParaRPr lang="de-DE" sz="1600" dirty="0">
              <a:solidFill>
                <a:srgbClr val="575656"/>
              </a:solidFill>
              <a:latin typeface="Open Sans" panose="020B0606030504020204" pitchFamily="34" charset="0"/>
              <a:ea typeface="Open Sans" panose="020B0606030504020204" pitchFamily="34" charset="0"/>
              <a:cs typeface="Open Sans" panose="020B0606030504020204" pitchFamily="34" charset="0"/>
            </a:endParaRPr>
          </a:p>
          <a:p>
            <a:pPr algn="ctr">
              <a:spcAft>
                <a:spcPts val="1800"/>
              </a:spcAft>
            </a:pPr>
            <a:r>
              <a:rPr lang="de-DE" sz="1600" dirty="0">
                <a:solidFill>
                  <a:srgbClr val="575656"/>
                </a:solidFill>
                <a:latin typeface="Open Sans" panose="020B0606030504020204" pitchFamily="34" charset="0"/>
                <a:ea typeface="Open Sans" panose="020B0606030504020204" pitchFamily="34" charset="0"/>
                <a:cs typeface="Open Sans" panose="020B0606030504020204" pitchFamily="34" charset="0"/>
              </a:rPr>
              <a:t>Christoph Sperl Netxp GmbH</a:t>
            </a:r>
            <a:br>
              <a:rPr lang="de-DE" sz="3600" dirty="0">
                <a:solidFill>
                  <a:srgbClr val="575656"/>
                </a:solidFill>
                <a:latin typeface="Open Sans" panose="020B0606030504020204" pitchFamily="34" charset="0"/>
                <a:ea typeface="Open Sans" panose="020B0606030504020204" pitchFamily="34" charset="0"/>
                <a:cs typeface="Open Sans" panose="020B0606030504020204" pitchFamily="34" charset="0"/>
              </a:rPr>
            </a:br>
            <a:endParaRPr lang="de-DE" sz="3600" dirty="0">
              <a:solidFill>
                <a:srgbClr val="575656"/>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638562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0BDCD0-45BE-43D1-92F4-4D18DD632E01}"/>
              </a:ext>
            </a:extLst>
          </p:cNvPr>
          <p:cNvSpPr>
            <a:spLocks noGrp="1"/>
          </p:cNvSpPr>
          <p:nvPr>
            <p:ph type="title"/>
          </p:nvPr>
        </p:nvSpPr>
        <p:spPr/>
        <p:txBody>
          <a:bodyPr/>
          <a:lstStyle/>
          <a:p>
            <a:r>
              <a:rPr lang="de-DE" dirty="0"/>
              <a:t>§4 Mitglieder</a:t>
            </a:r>
            <a:endParaRPr lang="en-DE" dirty="0"/>
          </a:p>
        </p:txBody>
      </p:sp>
      <p:sp>
        <p:nvSpPr>
          <p:cNvPr id="3" name="Inhaltsplatzhalter 2">
            <a:extLst>
              <a:ext uri="{FF2B5EF4-FFF2-40B4-BE49-F238E27FC236}">
                <a16:creationId xmlns:a16="http://schemas.microsoft.com/office/drawing/2014/main" id="{8AF34FB2-47D6-4DA5-A9FB-47CA244B3A89}"/>
              </a:ext>
            </a:extLst>
          </p:cNvPr>
          <p:cNvSpPr>
            <a:spLocks noGrp="1"/>
          </p:cNvSpPr>
          <p:nvPr>
            <p:ph idx="1"/>
          </p:nvPr>
        </p:nvSpPr>
        <p:spPr/>
        <p:txBody>
          <a:bodyPr/>
          <a:lstStyle/>
          <a:p>
            <a:r>
              <a:rPr lang="de-DE" dirty="0"/>
              <a:t>Wer kann einen Mitgliedsantrag stellen. Bei gemeinnützigen Vereinen, jede natürliche Person</a:t>
            </a:r>
          </a:p>
          <a:p>
            <a:r>
              <a:rPr lang="de-DE" dirty="0"/>
              <a:t>Wer darf über die Mitgliedschaft entscheiden (der Vorstand?)</a:t>
            </a:r>
          </a:p>
          <a:p>
            <a:r>
              <a:rPr lang="de-DE" dirty="0"/>
              <a:t>Wie endet die Mitgliedschaft: Kündigungsfrist, Form</a:t>
            </a:r>
          </a:p>
          <a:p>
            <a:r>
              <a:rPr lang="de-DE" dirty="0"/>
              <a:t>Ausschluss eines Mitglieds: Gründe, Frist</a:t>
            </a:r>
          </a:p>
          <a:p>
            <a:endParaRPr lang="en-DE" dirty="0"/>
          </a:p>
        </p:txBody>
      </p:sp>
    </p:spTree>
    <p:extLst>
      <p:ext uri="{BB962C8B-B14F-4D97-AF65-F5344CB8AC3E}">
        <p14:creationId xmlns:p14="http://schemas.microsoft.com/office/powerpoint/2010/main" val="262721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B2BE83-D23A-46EA-9DD9-65E8904705B1}"/>
              </a:ext>
            </a:extLst>
          </p:cNvPr>
          <p:cNvSpPr>
            <a:spLocks noGrp="1"/>
          </p:cNvSpPr>
          <p:nvPr>
            <p:ph type="title"/>
          </p:nvPr>
        </p:nvSpPr>
        <p:spPr/>
        <p:txBody>
          <a:bodyPr/>
          <a:lstStyle/>
          <a:p>
            <a:r>
              <a:rPr lang="de-DE" dirty="0"/>
              <a:t>§5 Beiträge</a:t>
            </a:r>
            <a:endParaRPr lang="en-DE" dirty="0"/>
          </a:p>
        </p:txBody>
      </p:sp>
      <p:sp>
        <p:nvSpPr>
          <p:cNvPr id="3" name="Inhaltsplatzhalter 2">
            <a:extLst>
              <a:ext uri="{FF2B5EF4-FFF2-40B4-BE49-F238E27FC236}">
                <a16:creationId xmlns:a16="http://schemas.microsoft.com/office/drawing/2014/main" id="{41DDD01B-A156-49F9-939C-D65DD37AFD4A}"/>
              </a:ext>
            </a:extLst>
          </p:cNvPr>
          <p:cNvSpPr>
            <a:spLocks noGrp="1"/>
          </p:cNvSpPr>
          <p:nvPr>
            <p:ph idx="1"/>
          </p:nvPr>
        </p:nvSpPr>
        <p:spPr/>
        <p:txBody>
          <a:bodyPr/>
          <a:lstStyle/>
          <a:p>
            <a:r>
              <a:rPr lang="de-DE" dirty="0"/>
              <a:t>Auflistung der Beiträge</a:t>
            </a:r>
          </a:p>
          <a:p>
            <a:r>
              <a:rPr lang="de-DE" dirty="0"/>
              <a:t>Besser: Inkraftsetzung einer Beitragsordnung</a:t>
            </a:r>
          </a:p>
          <a:p>
            <a:endParaRPr lang="de-DE" dirty="0"/>
          </a:p>
          <a:p>
            <a:pPr marL="0" indent="0">
              <a:buNone/>
            </a:pPr>
            <a:r>
              <a:rPr lang="de-DE" dirty="0"/>
              <a:t>Da bei Satzungsänderungen Mitgliederversammlungen einzuberufen sind und eine Satzungsänderung auch Notarkosten verursacht, sollte in der Satzung auf eine Beitragsordnung verwiesen werden, die der Vorstand in Höhe und Form bestimmt.</a:t>
            </a:r>
            <a:endParaRPr lang="en-DE" dirty="0"/>
          </a:p>
        </p:txBody>
      </p:sp>
    </p:spTree>
    <p:extLst>
      <p:ext uri="{BB962C8B-B14F-4D97-AF65-F5344CB8AC3E}">
        <p14:creationId xmlns:p14="http://schemas.microsoft.com/office/powerpoint/2010/main" val="259074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9D91D4-7840-4E3B-A1A5-067B311FA27B}"/>
              </a:ext>
            </a:extLst>
          </p:cNvPr>
          <p:cNvSpPr>
            <a:spLocks noGrp="1"/>
          </p:cNvSpPr>
          <p:nvPr>
            <p:ph type="title"/>
          </p:nvPr>
        </p:nvSpPr>
        <p:spPr/>
        <p:txBody>
          <a:bodyPr/>
          <a:lstStyle/>
          <a:p>
            <a:r>
              <a:rPr lang="de-DE" dirty="0"/>
              <a:t>§6 Definition-Organe des Vereins</a:t>
            </a:r>
            <a:endParaRPr lang="en-DE" dirty="0"/>
          </a:p>
        </p:txBody>
      </p:sp>
      <p:sp>
        <p:nvSpPr>
          <p:cNvPr id="3" name="Inhaltsplatzhalter 2">
            <a:extLst>
              <a:ext uri="{FF2B5EF4-FFF2-40B4-BE49-F238E27FC236}">
                <a16:creationId xmlns:a16="http://schemas.microsoft.com/office/drawing/2014/main" id="{8DF60D03-DD0B-4D0E-BE1F-669FDB63A773}"/>
              </a:ext>
            </a:extLst>
          </p:cNvPr>
          <p:cNvSpPr>
            <a:spLocks noGrp="1"/>
          </p:cNvSpPr>
          <p:nvPr>
            <p:ph idx="1"/>
          </p:nvPr>
        </p:nvSpPr>
        <p:spPr/>
        <p:txBody>
          <a:bodyPr/>
          <a:lstStyle/>
          <a:p>
            <a:pPr marL="0" indent="0">
              <a:buNone/>
            </a:pPr>
            <a:endParaRPr lang="de-DE" dirty="0"/>
          </a:p>
          <a:p>
            <a:r>
              <a:rPr lang="de-DE" dirty="0"/>
              <a:t>der Vorstand </a:t>
            </a:r>
          </a:p>
          <a:p>
            <a:r>
              <a:rPr lang="de-DE" dirty="0"/>
              <a:t>die Vorstandschaft </a:t>
            </a:r>
          </a:p>
          <a:p>
            <a:r>
              <a:rPr lang="de-DE" dirty="0"/>
              <a:t>der Vereinsausschuss </a:t>
            </a:r>
          </a:p>
          <a:p>
            <a:r>
              <a:rPr lang="de-DE" dirty="0"/>
              <a:t>die Mitgliederversammlung </a:t>
            </a:r>
            <a:endParaRPr lang="en-DE" dirty="0"/>
          </a:p>
        </p:txBody>
      </p:sp>
    </p:spTree>
    <p:extLst>
      <p:ext uri="{BB962C8B-B14F-4D97-AF65-F5344CB8AC3E}">
        <p14:creationId xmlns:p14="http://schemas.microsoft.com/office/powerpoint/2010/main" val="159789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9D91D4-7840-4E3B-A1A5-067B311FA27B}"/>
              </a:ext>
            </a:extLst>
          </p:cNvPr>
          <p:cNvSpPr>
            <a:spLocks noGrp="1"/>
          </p:cNvSpPr>
          <p:nvPr>
            <p:ph type="title"/>
          </p:nvPr>
        </p:nvSpPr>
        <p:spPr/>
        <p:txBody>
          <a:bodyPr/>
          <a:lstStyle/>
          <a:p>
            <a:r>
              <a:rPr lang="de-DE" dirty="0"/>
              <a:t>§7 Der Vorstand</a:t>
            </a:r>
            <a:endParaRPr lang="en-DE" dirty="0"/>
          </a:p>
        </p:txBody>
      </p:sp>
      <p:sp>
        <p:nvSpPr>
          <p:cNvPr id="3" name="Inhaltsplatzhalter 2">
            <a:extLst>
              <a:ext uri="{FF2B5EF4-FFF2-40B4-BE49-F238E27FC236}">
                <a16:creationId xmlns:a16="http://schemas.microsoft.com/office/drawing/2014/main" id="{8DF60D03-DD0B-4D0E-BE1F-669FDB63A773}"/>
              </a:ext>
            </a:extLst>
          </p:cNvPr>
          <p:cNvSpPr>
            <a:spLocks noGrp="1"/>
          </p:cNvSpPr>
          <p:nvPr>
            <p:ph idx="1"/>
          </p:nvPr>
        </p:nvSpPr>
        <p:spPr/>
        <p:txBody>
          <a:bodyPr>
            <a:normAutofit fontScale="92500" lnSpcReduction="10000"/>
          </a:bodyPr>
          <a:lstStyle/>
          <a:p>
            <a:r>
              <a:rPr lang="de-DE" dirty="0"/>
              <a:t>Die klassische Vorstandschaft</a:t>
            </a:r>
          </a:p>
          <a:p>
            <a:pPr lvl="1"/>
            <a:r>
              <a:rPr lang="de-DE" dirty="0"/>
              <a:t>1. Vorsitzender mit Vertreter(n)</a:t>
            </a:r>
          </a:p>
          <a:p>
            <a:pPr lvl="1"/>
            <a:r>
              <a:rPr lang="de-DE" dirty="0"/>
              <a:t>Schriftführer</a:t>
            </a:r>
          </a:p>
          <a:p>
            <a:pPr lvl="1"/>
            <a:r>
              <a:rPr lang="de-DE" dirty="0"/>
              <a:t>Schatzmeister</a:t>
            </a:r>
          </a:p>
          <a:p>
            <a:pPr lvl="1"/>
            <a:r>
              <a:rPr lang="de-DE" dirty="0"/>
              <a:t>Beisitzer, etc.</a:t>
            </a:r>
          </a:p>
          <a:p>
            <a:r>
              <a:rPr lang="de-DE" dirty="0"/>
              <a:t>Die moderne Vorstandschaft (</a:t>
            </a:r>
            <a:r>
              <a:rPr lang="de-DE" dirty="0" err="1"/>
              <a:t>Resortprinzip</a:t>
            </a:r>
            <a:r>
              <a:rPr lang="de-DE" dirty="0"/>
              <a:t>)- Gleichberechtigte in Ihrem Resort einzelvertretungsberechtigt, voll verantwortlich und zuständig z. B.</a:t>
            </a:r>
          </a:p>
          <a:p>
            <a:pPr lvl="1"/>
            <a:r>
              <a:rPr lang="de-DE" dirty="0"/>
              <a:t>Vorstand Finanzen (mit Vertreter)</a:t>
            </a:r>
          </a:p>
          <a:p>
            <a:pPr lvl="1"/>
            <a:r>
              <a:rPr lang="de-DE" dirty="0"/>
              <a:t>Vorstand Organisation (mit Vertreter)</a:t>
            </a:r>
          </a:p>
          <a:p>
            <a:pPr lvl="1"/>
            <a:r>
              <a:rPr lang="de-DE" dirty="0"/>
              <a:t>Vorstand Spielbetrieb (mit Vertreter)</a:t>
            </a:r>
          </a:p>
          <a:p>
            <a:r>
              <a:rPr lang="de-DE" dirty="0"/>
              <a:t>In diesem Bereich wird auch die Vergütung der Vorstandsämter geregelt</a:t>
            </a:r>
          </a:p>
          <a:p>
            <a:pPr marL="457200" lvl="1" indent="0">
              <a:buNone/>
            </a:pPr>
            <a:endParaRPr lang="de-DE" dirty="0"/>
          </a:p>
          <a:p>
            <a:pPr marL="0" indent="0">
              <a:buNone/>
            </a:pPr>
            <a:endParaRPr lang="en-DE" dirty="0"/>
          </a:p>
        </p:txBody>
      </p:sp>
    </p:spTree>
    <p:extLst>
      <p:ext uri="{BB962C8B-B14F-4D97-AF65-F5344CB8AC3E}">
        <p14:creationId xmlns:p14="http://schemas.microsoft.com/office/powerpoint/2010/main" val="136893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AB992C-FC35-4660-9E88-3F1EC1423841}"/>
              </a:ext>
            </a:extLst>
          </p:cNvPr>
          <p:cNvSpPr>
            <a:spLocks noGrp="1"/>
          </p:cNvSpPr>
          <p:nvPr>
            <p:ph type="title"/>
          </p:nvPr>
        </p:nvSpPr>
        <p:spPr/>
        <p:txBody>
          <a:bodyPr/>
          <a:lstStyle/>
          <a:p>
            <a:r>
              <a:rPr lang="de-DE" dirty="0"/>
              <a:t>§8 Die Mitgliederversammlung</a:t>
            </a:r>
            <a:endParaRPr lang="en-DE" dirty="0"/>
          </a:p>
        </p:txBody>
      </p:sp>
      <p:sp>
        <p:nvSpPr>
          <p:cNvPr id="3" name="Inhaltsplatzhalter 2">
            <a:extLst>
              <a:ext uri="{FF2B5EF4-FFF2-40B4-BE49-F238E27FC236}">
                <a16:creationId xmlns:a16="http://schemas.microsoft.com/office/drawing/2014/main" id="{E041A46F-805B-4BFB-AB48-0597983E3051}"/>
              </a:ext>
            </a:extLst>
          </p:cNvPr>
          <p:cNvSpPr>
            <a:spLocks noGrp="1"/>
          </p:cNvSpPr>
          <p:nvPr>
            <p:ph idx="1"/>
          </p:nvPr>
        </p:nvSpPr>
        <p:spPr/>
        <p:txBody>
          <a:bodyPr/>
          <a:lstStyle/>
          <a:p>
            <a:r>
              <a:rPr lang="de-DE" dirty="0"/>
              <a:t>Frequenz der Einberufung (normalerweise 1 x jährlich)</a:t>
            </a:r>
          </a:p>
          <a:p>
            <a:r>
              <a:rPr lang="de-DE" dirty="0"/>
              <a:t>Bei außerordentlichen Mitgliederversammlungen muss der Grund angegeben werden</a:t>
            </a:r>
          </a:p>
          <a:p>
            <a:r>
              <a:rPr lang="de-DE" dirty="0"/>
              <a:t>Regeln der Einberufung (turnusmäßig oder außerordentlich)</a:t>
            </a:r>
          </a:p>
          <a:p>
            <a:pPr lvl="1"/>
            <a:r>
              <a:rPr lang="de-DE" dirty="0"/>
              <a:t>Form (schriftlich, elektronisch, gemischt…)</a:t>
            </a:r>
          </a:p>
          <a:p>
            <a:pPr lvl="1"/>
            <a:r>
              <a:rPr lang="de-DE" dirty="0"/>
              <a:t>Ladungsfrist (beginnt mit dem Tag nach der Versendung)</a:t>
            </a:r>
          </a:p>
          <a:p>
            <a:pPr lvl="1"/>
            <a:r>
              <a:rPr lang="de-DE" dirty="0"/>
              <a:t>Wahl und Mitglieder des Wahlleiters</a:t>
            </a:r>
          </a:p>
          <a:p>
            <a:pPr lvl="1"/>
            <a:r>
              <a:rPr lang="de-DE" dirty="0"/>
              <a:t>Art, Form der Wahl (Handzeichen oder schriftlich; Einzelperson oder Blockwahl)</a:t>
            </a:r>
          </a:p>
        </p:txBody>
      </p:sp>
    </p:spTree>
    <p:extLst>
      <p:ext uri="{BB962C8B-B14F-4D97-AF65-F5344CB8AC3E}">
        <p14:creationId xmlns:p14="http://schemas.microsoft.com/office/powerpoint/2010/main" val="314261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E4E7CC-BB49-4699-9D4E-86C8E66CDEE8}"/>
              </a:ext>
            </a:extLst>
          </p:cNvPr>
          <p:cNvSpPr>
            <a:spLocks noGrp="1"/>
          </p:cNvSpPr>
          <p:nvPr>
            <p:ph type="title"/>
          </p:nvPr>
        </p:nvSpPr>
        <p:spPr>
          <a:xfrm>
            <a:off x="838199" y="365125"/>
            <a:ext cx="7678567" cy="662781"/>
          </a:xfrm>
        </p:spPr>
        <p:txBody>
          <a:bodyPr/>
          <a:lstStyle/>
          <a:p>
            <a:r>
              <a:rPr lang="de-DE" sz="3600" dirty="0"/>
              <a:t>§9 Regelung zur Satzungsänderung</a:t>
            </a:r>
            <a:endParaRPr lang="en-DE" sz="3600" dirty="0"/>
          </a:p>
        </p:txBody>
      </p:sp>
      <p:sp>
        <p:nvSpPr>
          <p:cNvPr id="3" name="Inhaltsplatzhalter 2">
            <a:extLst>
              <a:ext uri="{FF2B5EF4-FFF2-40B4-BE49-F238E27FC236}">
                <a16:creationId xmlns:a16="http://schemas.microsoft.com/office/drawing/2014/main" id="{045C69D4-8297-4581-9B55-7C8684B94BE3}"/>
              </a:ext>
            </a:extLst>
          </p:cNvPr>
          <p:cNvSpPr>
            <a:spLocks noGrp="1"/>
          </p:cNvSpPr>
          <p:nvPr>
            <p:ph idx="1"/>
          </p:nvPr>
        </p:nvSpPr>
        <p:spPr/>
        <p:txBody>
          <a:bodyPr/>
          <a:lstStyle/>
          <a:p>
            <a:r>
              <a:rPr lang="de-DE" dirty="0"/>
              <a:t>Ladungsfrist zur Satzungsänderung</a:t>
            </a:r>
          </a:p>
          <a:p>
            <a:r>
              <a:rPr lang="de-DE" dirty="0"/>
              <a:t>Festlegen, wer Änderungsanträge (Mehrheitsverhältnis) stellen darf</a:t>
            </a:r>
          </a:p>
          <a:p>
            <a:r>
              <a:rPr lang="de-DE" dirty="0"/>
              <a:t>Mehrheitsverhältnis zur Satzungsänderung</a:t>
            </a:r>
          </a:p>
          <a:p>
            <a:r>
              <a:rPr lang="de-DE" dirty="0"/>
              <a:t>Regelung bei Nichterreichen einer beschlussfähigen Versammlung</a:t>
            </a:r>
          </a:p>
          <a:p>
            <a:endParaRPr lang="en-DE" dirty="0"/>
          </a:p>
        </p:txBody>
      </p:sp>
    </p:spTree>
    <p:extLst>
      <p:ext uri="{BB962C8B-B14F-4D97-AF65-F5344CB8AC3E}">
        <p14:creationId xmlns:p14="http://schemas.microsoft.com/office/powerpoint/2010/main" val="86318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1861F3-E721-47CD-9947-3CFEE471C240}"/>
              </a:ext>
            </a:extLst>
          </p:cNvPr>
          <p:cNvSpPr>
            <a:spLocks noGrp="1"/>
          </p:cNvSpPr>
          <p:nvPr>
            <p:ph type="title"/>
          </p:nvPr>
        </p:nvSpPr>
        <p:spPr/>
        <p:txBody>
          <a:bodyPr/>
          <a:lstStyle/>
          <a:p>
            <a:r>
              <a:rPr lang="de-DE" dirty="0"/>
              <a:t>Weitere Paragraphen</a:t>
            </a:r>
            <a:endParaRPr lang="en-DE" dirty="0"/>
          </a:p>
        </p:txBody>
      </p:sp>
      <p:sp>
        <p:nvSpPr>
          <p:cNvPr id="3" name="Inhaltsplatzhalter 2">
            <a:extLst>
              <a:ext uri="{FF2B5EF4-FFF2-40B4-BE49-F238E27FC236}">
                <a16:creationId xmlns:a16="http://schemas.microsoft.com/office/drawing/2014/main" id="{8EEA0155-3EA8-482F-B66C-8A301B300C73}"/>
              </a:ext>
            </a:extLst>
          </p:cNvPr>
          <p:cNvSpPr>
            <a:spLocks noGrp="1"/>
          </p:cNvSpPr>
          <p:nvPr>
            <p:ph idx="1"/>
          </p:nvPr>
        </p:nvSpPr>
        <p:spPr>
          <a:xfrm>
            <a:off x="838199" y="1437335"/>
            <a:ext cx="10686263" cy="4739628"/>
          </a:xfrm>
        </p:spPr>
        <p:txBody>
          <a:bodyPr/>
          <a:lstStyle/>
          <a:p>
            <a:r>
              <a:rPr lang="de-DE" dirty="0"/>
              <a:t>§10 – Beurkundung von Beschlüssen bei Änderung des Vorstands</a:t>
            </a:r>
          </a:p>
          <a:p>
            <a:r>
              <a:rPr lang="de-DE" dirty="0"/>
              <a:t>§11 – Datenschutz: Inkraftsetzung einer Datenschutzordnung</a:t>
            </a:r>
          </a:p>
          <a:p>
            <a:r>
              <a:rPr lang="de-DE" dirty="0"/>
              <a:t>§12 – Auflösung des Vereins und  Verwendung des restlichen Vereinsvermögens. Bei gemeinnützigen Vereinen MUSS das Restvermögen wieder an gemeinnützige Organisationen fließen</a:t>
            </a:r>
          </a:p>
          <a:p>
            <a:pPr marL="0" indent="0">
              <a:buNone/>
            </a:pPr>
            <a:endParaRPr lang="de-DE" dirty="0"/>
          </a:p>
        </p:txBody>
      </p:sp>
    </p:spTree>
    <p:extLst>
      <p:ext uri="{BB962C8B-B14F-4D97-AF65-F5344CB8AC3E}">
        <p14:creationId xmlns:p14="http://schemas.microsoft.com/office/powerpoint/2010/main" val="180339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34FEB6-95D4-4E3E-B365-C452397F6AF0}"/>
              </a:ext>
            </a:extLst>
          </p:cNvPr>
          <p:cNvSpPr>
            <a:spLocks noGrp="1"/>
          </p:cNvSpPr>
          <p:nvPr>
            <p:ph type="title"/>
          </p:nvPr>
        </p:nvSpPr>
        <p:spPr/>
        <p:txBody>
          <a:bodyPr/>
          <a:lstStyle/>
          <a:p>
            <a:r>
              <a:rPr lang="de-DE" dirty="0"/>
              <a:t>Die praktische Vorstandsarbeit</a:t>
            </a:r>
            <a:endParaRPr lang="en-DE" dirty="0"/>
          </a:p>
        </p:txBody>
      </p:sp>
      <p:sp>
        <p:nvSpPr>
          <p:cNvPr id="3" name="Inhaltsplatzhalter 2">
            <a:extLst>
              <a:ext uri="{FF2B5EF4-FFF2-40B4-BE49-F238E27FC236}">
                <a16:creationId xmlns:a16="http://schemas.microsoft.com/office/drawing/2014/main" id="{5C3A20E8-0324-46CA-BA04-9900DF468D1A}"/>
              </a:ext>
            </a:extLst>
          </p:cNvPr>
          <p:cNvSpPr>
            <a:spLocks noGrp="1"/>
          </p:cNvSpPr>
          <p:nvPr>
            <p:ph idx="1"/>
          </p:nvPr>
        </p:nvSpPr>
        <p:spPr/>
        <p:txBody>
          <a:bodyPr/>
          <a:lstStyle/>
          <a:p>
            <a:r>
              <a:rPr lang="de-DE" dirty="0"/>
              <a:t>Abhalten von Vorstandschaftssitzungen oder Vereinsausschusssitzungen</a:t>
            </a:r>
          </a:p>
          <a:p>
            <a:r>
              <a:rPr lang="de-DE" dirty="0"/>
              <a:t>Abhalten der Mitgliederversammlung</a:t>
            </a:r>
          </a:p>
          <a:p>
            <a:r>
              <a:rPr lang="de-DE" dirty="0"/>
              <a:t>Führen des Rechenschaftsberichts</a:t>
            </a:r>
          </a:p>
          <a:p>
            <a:r>
              <a:rPr lang="de-DE" dirty="0"/>
              <a:t>Beauftragen von Erfüllungsgehilfen</a:t>
            </a:r>
          </a:p>
          <a:p>
            <a:r>
              <a:rPr lang="de-DE" dirty="0"/>
              <a:t>Haftung</a:t>
            </a:r>
          </a:p>
          <a:p>
            <a:endParaRPr lang="en-DE" dirty="0"/>
          </a:p>
        </p:txBody>
      </p:sp>
    </p:spTree>
    <p:extLst>
      <p:ext uri="{BB962C8B-B14F-4D97-AF65-F5344CB8AC3E}">
        <p14:creationId xmlns:p14="http://schemas.microsoft.com/office/powerpoint/2010/main" val="70845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34FEB6-95D4-4E3E-B365-C452397F6AF0}"/>
              </a:ext>
            </a:extLst>
          </p:cNvPr>
          <p:cNvSpPr>
            <a:spLocks noGrp="1"/>
          </p:cNvSpPr>
          <p:nvPr>
            <p:ph type="title"/>
          </p:nvPr>
        </p:nvSpPr>
        <p:spPr/>
        <p:txBody>
          <a:bodyPr/>
          <a:lstStyle/>
          <a:p>
            <a:r>
              <a:rPr lang="de-DE" dirty="0"/>
              <a:t>Die Vorstandschaftssitzung</a:t>
            </a:r>
            <a:endParaRPr lang="en-DE" dirty="0"/>
          </a:p>
        </p:txBody>
      </p:sp>
      <p:sp>
        <p:nvSpPr>
          <p:cNvPr id="3" name="Inhaltsplatzhalter 2">
            <a:extLst>
              <a:ext uri="{FF2B5EF4-FFF2-40B4-BE49-F238E27FC236}">
                <a16:creationId xmlns:a16="http://schemas.microsoft.com/office/drawing/2014/main" id="{5C3A20E8-0324-46CA-BA04-9900DF468D1A}"/>
              </a:ext>
            </a:extLst>
          </p:cNvPr>
          <p:cNvSpPr>
            <a:spLocks noGrp="1"/>
          </p:cNvSpPr>
          <p:nvPr>
            <p:ph idx="1"/>
          </p:nvPr>
        </p:nvSpPr>
        <p:spPr/>
        <p:txBody>
          <a:bodyPr>
            <a:normAutofit lnSpcReduction="10000"/>
          </a:bodyPr>
          <a:lstStyle/>
          <a:p>
            <a:r>
              <a:rPr lang="de-DE" dirty="0"/>
              <a:t>Vor der Vorstandschaftssitzung</a:t>
            </a:r>
          </a:p>
          <a:p>
            <a:pPr lvl="1"/>
            <a:r>
              <a:rPr lang="de-DE" dirty="0"/>
              <a:t>Einladung mit Tagesordnung versenden (Mail)</a:t>
            </a:r>
          </a:p>
          <a:p>
            <a:pPr lvl="1"/>
            <a:r>
              <a:rPr lang="de-DE" dirty="0"/>
              <a:t>Genügend Vorlaufzeit</a:t>
            </a:r>
          </a:p>
          <a:p>
            <a:pPr lvl="1"/>
            <a:r>
              <a:rPr lang="de-DE" dirty="0"/>
              <a:t>Definierte Tagesordnung</a:t>
            </a:r>
          </a:p>
          <a:p>
            <a:pPr lvl="1"/>
            <a:r>
              <a:rPr lang="de-DE" dirty="0"/>
              <a:t>Definierte Möglichkeit der Kontaktaufnahme, um Absagen zu erfassen</a:t>
            </a:r>
          </a:p>
          <a:p>
            <a:r>
              <a:rPr lang="de-DE" dirty="0"/>
              <a:t>Während und nach der Vorstandssitzung</a:t>
            </a:r>
          </a:p>
          <a:p>
            <a:pPr lvl="1"/>
            <a:r>
              <a:rPr lang="de-DE" dirty="0"/>
              <a:t>Verlesen des Protokolls der letzten Sitzung mit Erfassung des Bearbeitungsstands</a:t>
            </a:r>
          </a:p>
          <a:p>
            <a:pPr lvl="1"/>
            <a:r>
              <a:rPr lang="de-DE" dirty="0"/>
              <a:t>Abarbeiten der aktuellen TOP Punkte mit Festlegen der Zuständigkeit und Erledigungstermin </a:t>
            </a:r>
          </a:p>
          <a:p>
            <a:pPr lvl="1"/>
            <a:r>
              <a:rPr lang="de-DE" dirty="0"/>
              <a:t>Erstellen des Besprechungsprotokolls</a:t>
            </a:r>
          </a:p>
          <a:p>
            <a:pPr lvl="1"/>
            <a:r>
              <a:rPr lang="de-DE" dirty="0"/>
              <a:t>Festlegen eines neuen Termins und Versand des Protokolls</a:t>
            </a:r>
          </a:p>
          <a:p>
            <a:endParaRPr lang="de-DE" dirty="0"/>
          </a:p>
          <a:p>
            <a:endParaRPr lang="de-DE" dirty="0"/>
          </a:p>
          <a:p>
            <a:endParaRPr lang="en-DE" dirty="0"/>
          </a:p>
        </p:txBody>
      </p:sp>
    </p:spTree>
    <p:extLst>
      <p:ext uri="{BB962C8B-B14F-4D97-AF65-F5344CB8AC3E}">
        <p14:creationId xmlns:p14="http://schemas.microsoft.com/office/powerpoint/2010/main" val="245707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4BB0E2-29FD-47DC-838D-7ACB55089E94}"/>
              </a:ext>
            </a:extLst>
          </p:cNvPr>
          <p:cNvSpPr>
            <a:spLocks noGrp="1"/>
          </p:cNvSpPr>
          <p:nvPr>
            <p:ph type="title"/>
          </p:nvPr>
        </p:nvSpPr>
        <p:spPr/>
        <p:txBody>
          <a:bodyPr/>
          <a:lstStyle/>
          <a:p>
            <a:r>
              <a:rPr lang="de-DE" dirty="0"/>
              <a:t>Die Mitgliederversammlung</a:t>
            </a:r>
            <a:endParaRPr lang="en-DE" dirty="0"/>
          </a:p>
        </p:txBody>
      </p:sp>
      <p:sp>
        <p:nvSpPr>
          <p:cNvPr id="3" name="Inhaltsplatzhalter 2">
            <a:extLst>
              <a:ext uri="{FF2B5EF4-FFF2-40B4-BE49-F238E27FC236}">
                <a16:creationId xmlns:a16="http://schemas.microsoft.com/office/drawing/2014/main" id="{9347F176-553E-454F-A0AE-A6170D08DA3F}"/>
              </a:ext>
            </a:extLst>
          </p:cNvPr>
          <p:cNvSpPr>
            <a:spLocks noGrp="1"/>
          </p:cNvSpPr>
          <p:nvPr>
            <p:ph idx="1"/>
          </p:nvPr>
        </p:nvSpPr>
        <p:spPr>
          <a:xfrm>
            <a:off x="838199" y="1437335"/>
            <a:ext cx="10603137" cy="5055540"/>
          </a:xfrm>
        </p:spPr>
        <p:txBody>
          <a:bodyPr>
            <a:normAutofit/>
          </a:bodyPr>
          <a:lstStyle/>
          <a:p>
            <a:pPr marL="0" indent="0">
              <a:buNone/>
            </a:pPr>
            <a:r>
              <a:rPr lang="de-DE" sz="2400" dirty="0"/>
              <a:t>In den meisten Vereinen findet die </a:t>
            </a:r>
            <a:r>
              <a:rPr lang="de-DE" sz="2400" b="1" dirty="0"/>
              <a:t>Mitgliederversammlung</a:t>
            </a:r>
            <a:r>
              <a:rPr lang="de-DE" sz="2400" dirty="0"/>
              <a:t> einmal im Jahr statt. Wenn ein für den Verein wesentlicher Grund vorliegt oder ein in der Satzung festgelegter bestimmter Fall zutrifft (§ 36 BGB), ist dagegen eine außerordentliche </a:t>
            </a:r>
            <a:r>
              <a:rPr lang="de-DE" sz="2400" b="1" dirty="0"/>
              <a:t>Mitgliederversammlung</a:t>
            </a:r>
            <a:r>
              <a:rPr lang="de-DE" sz="2400" dirty="0"/>
              <a:t> einzuberufen.</a:t>
            </a:r>
          </a:p>
          <a:p>
            <a:pPr marL="0" indent="0">
              <a:buNone/>
            </a:pPr>
            <a:r>
              <a:rPr lang="de-DE" sz="2400" dirty="0"/>
              <a:t>Es gibt keine gesetzlich festgelegte Länge für die Amtszeit des Vereinsvorstands. Entsprechend sollte die Länge der Amtszeit in der </a:t>
            </a:r>
            <a:r>
              <a:rPr lang="de-DE" sz="2400" b="1" dirty="0"/>
              <a:t>Satzung</a:t>
            </a:r>
            <a:r>
              <a:rPr lang="de-DE" sz="2400" dirty="0"/>
              <a:t> festgehalten werden.</a:t>
            </a:r>
          </a:p>
          <a:p>
            <a:pPr marL="0" indent="0">
              <a:buNone/>
            </a:pPr>
            <a:r>
              <a:rPr lang="de-DE" sz="2400" dirty="0"/>
              <a:t>Es wird immer unterschieden zwischen ordentlichen (Turnus) oder außerordentlichen Mitgliederversammlungen (außerhalb Turnus), mit oder ohne Neuwahlen.</a:t>
            </a:r>
          </a:p>
          <a:p>
            <a:pPr marL="0" indent="0">
              <a:buNone/>
            </a:pPr>
            <a:r>
              <a:rPr lang="de-DE" sz="2400" dirty="0"/>
              <a:t>Satzungsänderungen sollten ebenfalls in der Satzung geregelt werden.</a:t>
            </a:r>
          </a:p>
        </p:txBody>
      </p:sp>
    </p:spTree>
    <p:extLst>
      <p:ext uri="{BB962C8B-B14F-4D97-AF65-F5344CB8AC3E}">
        <p14:creationId xmlns:p14="http://schemas.microsoft.com/office/powerpoint/2010/main" val="301861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709297-BBF7-43DF-BBA4-6CC904EA8B0D}"/>
              </a:ext>
            </a:extLst>
          </p:cNvPr>
          <p:cNvSpPr>
            <a:spLocks noGrp="1"/>
          </p:cNvSpPr>
          <p:nvPr>
            <p:ph type="title"/>
          </p:nvPr>
        </p:nvSpPr>
        <p:spPr/>
        <p:txBody>
          <a:bodyPr/>
          <a:lstStyle/>
          <a:p>
            <a:r>
              <a:rPr lang="de-DE" dirty="0"/>
              <a:t>Der Verein im BGB</a:t>
            </a:r>
            <a:endParaRPr lang="en-DE" dirty="0"/>
          </a:p>
        </p:txBody>
      </p:sp>
      <p:sp>
        <p:nvSpPr>
          <p:cNvPr id="3" name="Inhaltsplatzhalter 2">
            <a:extLst>
              <a:ext uri="{FF2B5EF4-FFF2-40B4-BE49-F238E27FC236}">
                <a16:creationId xmlns:a16="http://schemas.microsoft.com/office/drawing/2014/main" id="{EC405EF3-501E-4F39-A5C1-6A280BDF9C02}"/>
              </a:ext>
            </a:extLst>
          </p:cNvPr>
          <p:cNvSpPr>
            <a:spLocks noGrp="1"/>
          </p:cNvSpPr>
          <p:nvPr>
            <p:ph idx="1"/>
          </p:nvPr>
        </p:nvSpPr>
        <p:spPr/>
        <p:txBody>
          <a:bodyPr/>
          <a:lstStyle/>
          <a:p>
            <a:pPr marL="0" indent="0">
              <a:buNone/>
            </a:pPr>
            <a:r>
              <a:rPr lang="de-DE" dirty="0"/>
              <a:t>Vereine haben in Deutschland einen hohen Stellenwert. Nicht umsonst wird im Ausland die deutsche Vereinstätigkeit scherzvoll so beschrieben:</a:t>
            </a:r>
            <a:br>
              <a:rPr lang="de-DE" dirty="0"/>
            </a:br>
            <a:endParaRPr lang="de-DE" dirty="0"/>
          </a:p>
          <a:p>
            <a:pPr marL="0" indent="0">
              <a:buNone/>
            </a:pPr>
            <a:r>
              <a:rPr lang="de-DE" b="1" i="1" dirty="0"/>
              <a:t>    „Treffen sich drei Deutsche, so gründen sie einen Verein“</a:t>
            </a:r>
            <a:br>
              <a:rPr lang="de-DE" b="1" i="1" dirty="0"/>
            </a:br>
            <a:endParaRPr lang="de-DE" b="1" i="1" dirty="0"/>
          </a:p>
          <a:p>
            <a:pPr marL="0" indent="0">
              <a:buNone/>
            </a:pPr>
            <a:r>
              <a:rPr lang="de-DE" dirty="0"/>
              <a:t>Aus diesem Grund ist in Deutschland das Vereinsleben gesetzlich verankert. Wir finden die Regelungen im BGB. §21-§79</a:t>
            </a:r>
          </a:p>
          <a:p>
            <a:pPr marL="0" indent="0">
              <a:buNone/>
            </a:pPr>
            <a:r>
              <a:rPr lang="de-DE" dirty="0"/>
              <a:t>In diesem 59 Paragraphen ist „Der Verein“ als Bürgerliche Gesellschaft genau beschrieben, alle Rechten und Pflichten werden hier behandelt.</a:t>
            </a:r>
            <a:endParaRPr lang="en-DE" dirty="0"/>
          </a:p>
        </p:txBody>
      </p:sp>
    </p:spTree>
    <p:extLst>
      <p:ext uri="{BB962C8B-B14F-4D97-AF65-F5344CB8AC3E}">
        <p14:creationId xmlns:p14="http://schemas.microsoft.com/office/powerpoint/2010/main" val="195855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4BB0E2-29FD-47DC-838D-7ACB55089E94}"/>
              </a:ext>
            </a:extLst>
          </p:cNvPr>
          <p:cNvSpPr>
            <a:spLocks noGrp="1"/>
          </p:cNvSpPr>
          <p:nvPr>
            <p:ph type="title"/>
          </p:nvPr>
        </p:nvSpPr>
        <p:spPr/>
        <p:txBody>
          <a:bodyPr/>
          <a:lstStyle/>
          <a:p>
            <a:r>
              <a:rPr lang="de-DE" dirty="0"/>
              <a:t>Einladung zur MV</a:t>
            </a:r>
            <a:endParaRPr lang="en-DE" dirty="0"/>
          </a:p>
        </p:txBody>
      </p:sp>
      <p:sp>
        <p:nvSpPr>
          <p:cNvPr id="3" name="Inhaltsplatzhalter 2">
            <a:extLst>
              <a:ext uri="{FF2B5EF4-FFF2-40B4-BE49-F238E27FC236}">
                <a16:creationId xmlns:a16="http://schemas.microsoft.com/office/drawing/2014/main" id="{9347F176-553E-454F-A0AE-A6170D08DA3F}"/>
              </a:ext>
            </a:extLst>
          </p:cNvPr>
          <p:cNvSpPr>
            <a:spLocks noGrp="1"/>
          </p:cNvSpPr>
          <p:nvPr>
            <p:ph idx="1"/>
          </p:nvPr>
        </p:nvSpPr>
        <p:spPr>
          <a:xfrm>
            <a:off x="838200" y="1437335"/>
            <a:ext cx="10930128" cy="4739628"/>
          </a:xfrm>
        </p:spPr>
        <p:txBody>
          <a:bodyPr>
            <a:normAutofit/>
          </a:bodyPr>
          <a:lstStyle/>
          <a:p>
            <a:r>
              <a:rPr lang="de-DE" sz="2400" dirty="0"/>
              <a:t>Die Form der Einladung entscheidet die Satzung. Es empfiehlt sich aber, bei anstehenden Satzungsänderungen, die elektronische Einladung via Mail mit aufzunehmen.</a:t>
            </a:r>
          </a:p>
          <a:p>
            <a:r>
              <a:rPr lang="de-DE" sz="2400" dirty="0"/>
              <a:t>Die Einladung sollte mindestens 10 Arbeitstage vor Beginn zugestellt worden sein. Grundsätzlich regelt aber die Satzung die Ladungsfrist.</a:t>
            </a:r>
          </a:p>
          <a:p>
            <a:r>
              <a:rPr lang="de-DE" sz="2400" dirty="0"/>
              <a:t>Die Tagesordnung bei Versammlungen ohne Wahlen muss zwingend den Rechenschaftsbericht, den Kassenbericht und evtl. deren Entlastung umfassen.</a:t>
            </a:r>
          </a:p>
          <a:p>
            <a:r>
              <a:rPr lang="de-DE" sz="2400" dirty="0"/>
              <a:t>Ob und mit welchen Mehrheitsverhältnissen eine Entlastung erteilt werden kann, regelt ebenfalls die Satzung</a:t>
            </a:r>
            <a:endParaRPr lang="en-DE" sz="2400" dirty="0"/>
          </a:p>
        </p:txBody>
      </p:sp>
    </p:spTree>
    <p:extLst>
      <p:ext uri="{BB962C8B-B14F-4D97-AF65-F5344CB8AC3E}">
        <p14:creationId xmlns:p14="http://schemas.microsoft.com/office/powerpoint/2010/main" val="110626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4BB0E2-29FD-47DC-838D-7ACB55089E94}"/>
              </a:ext>
            </a:extLst>
          </p:cNvPr>
          <p:cNvSpPr>
            <a:spLocks noGrp="1"/>
          </p:cNvSpPr>
          <p:nvPr>
            <p:ph type="title"/>
          </p:nvPr>
        </p:nvSpPr>
        <p:spPr/>
        <p:txBody>
          <a:bodyPr/>
          <a:lstStyle/>
          <a:p>
            <a:r>
              <a:rPr lang="de-DE" dirty="0"/>
              <a:t>Neuwahlen bei der MV</a:t>
            </a:r>
            <a:endParaRPr lang="en-DE" dirty="0"/>
          </a:p>
        </p:txBody>
      </p:sp>
      <p:sp>
        <p:nvSpPr>
          <p:cNvPr id="3" name="Inhaltsplatzhalter 2">
            <a:extLst>
              <a:ext uri="{FF2B5EF4-FFF2-40B4-BE49-F238E27FC236}">
                <a16:creationId xmlns:a16="http://schemas.microsoft.com/office/drawing/2014/main" id="{9347F176-553E-454F-A0AE-A6170D08DA3F}"/>
              </a:ext>
            </a:extLst>
          </p:cNvPr>
          <p:cNvSpPr>
            <a:spLocks noGrp="1"/>
          </p:cNvSpPr>
          <p:nvPr>
            <p:ph idx="1"/>
          </p:nvPr>
        </p:nvSpPr>
        <p:spPr>
          <a:xfrm>
            <a:off x="838199" y="1437335"/>
            <a:ext cx="10326625" cy="4739628"/>
          </a:xfrm>
        </p:spPr>
        <p:txBody>
          <a:bodyPr>
            <a:normAutofit/>
          </a:bodyPr>
          <a:lstStyle/>
          <a:p>
            <a:r>
              <a:rPr lang="de-DE" sz="2400" dirty="0"/>
              <a:t>Bei Neuwahlen muss diese mit den zu wählenden Posten in die Einladung mitaufgenommen werden</a:t>
            </a:r>
          </a:p>
          <a:p>
            <a:r>
              <a:rPr lang="de-DE" sz="2400" dirty="0"/>
              <a:t>Die Neuwahlen finden immer im Anschluss an die Rechenschaftsberichte (evtl. Entlastung) statt</a:t>
            </a:r>
          </a:p>
          <a:p>
            <a:r>
              <a:rPr lang="de-DE" sz="2400" dirty="0"/>
              <a:t>Für die Zeit der Wahl ist ein Wahlvorstand zu wählen, dieser führt die Wahl durch</a:t>
            </a:r>
          </a:p>
          <a:p>
            <a:r>
              <a:rPr lang="de-DE" sz="2400" dirty="0"/>
              <a:t>Ob per Akklamation oder geheim (schriftlich) zu wählen ist, bestimmt die Satzung</a:t>
            </a:r>
          </a:p>
          <a:p>
            <a:r>
              <a:rPr lang="de-DE" sz="2400" dirty="0"/>
              <a:t>Die Wahl von Einzelpersonen, die Listen- oder Blockwahl wird ebenfalls in der Satzung geregelt</a:t>
            </a:r>
          </a:p>
          <a:p>
            <a:r>
              <a:rPr lang="de-DE" sz="2400" dirty="0"/>
              <a:t>Bei der Wahl zählt der Bewerber als gewählt, wenn er mindestens 50 % der gültigen Stimmen auf ihn entfallen (§32BGB)</a:t>
            </a:r>
            <a:endParaRPr lang="en-DE" sz="2400" dirty="0"/>
          </a:p>
        </p:txBody>
      </p:sp>
    </p:spTree>
    <p:extLst>
      <p:ext uri="{BB962C8B-B14F-4D97-AF65-F5344CB8AC3E}">
        <p14:creationId xmlns:p14="http://schemas.microsoft.com/office/powerpoint/2010/main" val="277615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8498D2-E69A-4D37-85C5-CDE7B4FDEC8B}"/>
              </a:ext>
            </a:extLst>
          </p:cNvPr>
          <p:cNvSpPr>
            <a:spLocks noGrp="1"/>
          </p:cNvSpPr>
          <p:nvPr>
            <p:ph type="title"/>
          </p:nvPr>
        </p:nvSpPr>
        <p:spPr/>
        <p:txBody>
          <a:bodyPr/>
          <a:lstStyle/>
          <a:p>
            <a:r>
              <a:rPr lang="de-DE" dirty="0"/>
              <a:t>Der Rechenschaftsbericht</a:t>
            </a:r>
            <a:endParaRPr lang="en-DE" dirty="0"/>
          </a:p>
        </p:txBody>
      </p:sp>
      <p:sp>
        <p:nvSpPr>
          <p:cNvPr id="3" name="Inhaltsplatzhalter 2">
            <a:extLst>
              <a:ext uri="{FF2B5EF4-FFF2-40B4-BE49-F238E27FC236}">
                <a16:creationId xmlns:a16="http://schemas.microsoft.com/office/drawing/2014/main" id="{27FBAFE1-69BE-4819-A824-F6525025B59A}"/>
              </a:ext>
            </a:extLst>
          </p:cNvPr>
          <p:cNvSpPr>
            <a:spLocks noGrp="1"/>
          </p:cNvSpPr>
          <p:nvPr>
            <p:ph idx="1"/>
          </p:nvPr>
        </p:nvSpPr>
        <p:spPr>
          <a:xfrm>
            <a:off x="838200" y="1437335"/>
            <a:ext cx="10724048" cy="4739628"/>
          </a:xfrm>
        </p:spPr>
        <p:txBody>
          <a:bodyPr>
            <a:normAutofit/>
          </a:bodyPr>
          <a:lstStyle/>
          <a:p>
            <a:pPr marL="0" indent="0">
              <a:buNone/>
            </a:pPr>
            <a:r>
              <a:rPr lang="de-DE" sz="2400" dirty="0"/>
              <a:t>Im Rechenschaftsbericht erläutert der Vorstand (vertreten durch den vorsitzenden Vorstand), was im Berichtszeitraum unternommen wurde, um den Vereinszweck zu verwirklichen</a:t>
            </a:r>
          </a:p>
          <a:p>
            <a:pPr marL="0" indent="0">
              <a:buNone/>
            </a:pPr>
            <a:r>
              <a:rPr lang="de-DE" sz="2400" dirty="0"/>
              <a:t>Der Rechenschaftsbericht </a:t>
            </a:r>
            <a:r>
              <a:rPr lang="de-DE" sz="2400" b="1" dirty="0"/>
              <a:t>entscheidet</a:t>
            </a:r>
            <a:r>
              <a:rPr lang="de-DE" sz="2400" dirty="0"/>
              <a:t> über die </a:t>
            </a:r>
            <a:r>
              <a:rPr lang="de-DE" sz="2400" b="1" dirty="0"/>
              <a:t>Gemeinnützigkeit </a:t>
            </a:r>
            <a:r>
              <a:rPr lang="de-DE" sz="2400" dirty="0"/>
              <a:t>des </a:t>
            </a:r>
            <a:r>
              <a:rPr lang="de-DE" sz="2400" b="1" dirty="0"/>
              <a:t>Vereins</a:t>
            </a:r>
            <a:r>
              <a:rPr lang="de-DE" sz="2400" dirty="0"/>
              <a:t>. Aus ihm muss zwingend hervorgehen, dass der Verein, mit dem </a:t>
            </a:r>
            <a:r>
              <a:rPr lang="de-DE" sz="2400" b="1" dirty="0"/>
              <a:t>überwiegendem</a:t>
            </a:r>
            <a:r>
              <a:rPr lang="de-DE" sz="2400" dirty="0"/>
              <a:t> Maße seiner </a:t>
            </a:r>
            <a:r>
              <a:rPr lang="de-DE" sz="2400" b="1" dirty="0"/>
              <a:t>Aktivitäten</a:t>
            </a:r>
            <a:r>
              <a:rPr lang="de-DE" sz="2400" dirty="0"/>
              <a:t>, seinem satzungsgemäßen </a:t>
            </a:r>
            <a:r>
              <a:rPr lang="de-DE" sz="2400" b="1" dirty="0"/>
              <a:t>Zweck</a:t>
            </a:r>
            <a:r>
              <a:rPr lang="de-DE" sz="2400" dirty="0"/>
              <a:t>, nachgeht.</a:t>
            </a:r>
          </a:p>
          <a:p>
            <a:pPr marL="0" indent="0">
              <a:buNone/>
            </a:pPr>
            <a:r>
              <a:rPr lang="de-DE" sz="2400" dirty="0"/>
              <a:t>Die Form des Berichtes ist hierbei nicht festgelegt. Er sollte aber mindestens umfassend berichten über:</a:t>
            </a:r>
            <a:endParaRPr lang="en-DE" sz="2400" dirty="0"/>
          </a:p>
        </p:txBody>
      </p:sp>
    </p:spTree>
    <p:extLst>
      <p:ext uri="{BB962C8B-B14F-4D97-AF65-F5344CB8AC3E}">
        <p14:creationId xmlns:p14="http://schemas.microsoft.com/office/powerpoint/2010/main" val="397684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8498D2-E69A-4D37-85C5-CDE7B4FDEC8B}"/>
              </a:ext>
            </a:extLst>
          </p:cNvPr>
          <p:cNvSpPr>
            <a:spLocks noGrp="1"/>
          </p:cNvSpPr>
          <p:nvPr>
            <p:ph type="title"/>
          </p:nvPr>
        </p:nvSpPr>
        <p:spPr/>
        <p:txBody>
          <a:bodyPr/>
          <a:lstStyle/>
          <a:p>
            <a:r>
              <a:rPr lang="de-DE" dirty="0"/>
              <a:t>Der Rechenschaftsbericht</a:t>
            </a:r>
            <a:endParaRPr lang="en-DE" dirty="0"/>
          </a:p>
        </p:txBody>
      </p:sp>
      <p:sp>
        <p:nvSpPr>
          <p:cNvPr id="3" name="Inhaltsplatzhalter 2">
            <a:extLst>
              <a:ext uri="{FF2B5EF4-FFF2-40B4-BE49-F238E27FC236}">
                <a16:creationId xmlns:a16="http://schemas.microsoft.com/office/drawing/2014/main" id="{27FBAFE1-69BE-4819-A824-F6525025B59A}"/>
              </a:ext>
            </a:extLst>
          </p:cNvPr>
          <p:cNvSpPr>
            <a:spLocks noGrp="1"/>
          </p:cNvSpPr>
          <p:nvPr>
            <p:ph idx="1"/>
          </p:nvPr>
        </p:nvSpPr>
        <p:spPr>
          <a:xfrm>
            <a:off x="838199" y="1437334"/>
            <a:ext cx="10950759" cy="5367325"/>
          </a:xfrm>
        </p:spPr>
        <p:txBody>
          <a:bodyPr>
            <a:normAutofit/>
          </a:bodyPr>
          <a:lstStyle/>
          <a:p>
            <a:r>
              <a:rPr lang="de-DE" dirty="0"/>
              <a:t>Mitgliederentwicklung: Zu- und Abgang von Mitgliedern, Erläuterungen zu auffälligen Entwicklungen, Ausschlussverfahren</a:t>
            </a:r>
          </a:p>
          <a:p>
            <a:r>
              <a:rPr lang="de-DE" dirty="0"/>
              <a:t>Durchgeführte Vereinsveranstaltungen</a:t>
            </a:r>
          </a:p>
          <a:p>
            <a:r>
              <a:rPr lang="de-DE" dirty="0"/>
              <a:t>Teilnahme an Aktivitäten anderer Vereine oder Verbände</a:t>
            </a:r>
          </a:p>
          <a:p>
            <a:r>
              <a:rPr lang="de-DE" dirty="0"/>
              <a:t>Stand laufender Projekte</a:t>
            </a:r>
          </a:p>
          <a:p>
            <a:r>
              <a:rPr lang="de-DE" dirty="0"/>
              <a:t>Struktur des Vereins</a:t>
            </a:r>
          </a:p>
          <a:p>
            <a:r>
              <a:rPr lang="de-DE" dirty="0"/>
              <a:t>Aktivitäten der Organe und Ausschüsse und deren Zuständigkeiten</a:t>
            </a:r>
          </a:p>
          <a:p>
            <a:r>
              <a:rPr lang="de-DE" dirty="0"/>
              <a:t>Sonstige Ereignisse, die für den Verein wichtig waren</a:t>
            </a:r>
          </a:p>
          <a:p>
            <a:r>
              <a:rPr lang="de-DE" dirty="0"/>
              <a:t>Finanzbericht (Schatzmeister)</a:t>
            </a:r>
          </a:p>
          <a:p>
            <a:r>
              <a:rPr lang="de-DE" dirty="0"/>
              <a:t>Bericht der Kassenprüfer</a:t>
            </a:r>
          </a:p>
        </p:txBody>
      </p:sp>
    </p:spTree>
    <p:extLst>
      <p:ext uri="{BB962C8B-B14F-4D97-AF65-F5344CB8AC3E}">
        <p14:creationId xmlns:p14="http://schemas.microsoft.com/office/powerpoint/2010/main" val="177510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845CD2-F1EF-48BA-91D0-EB7835443BF0}"/>
              </a:ext>
            </a:extLst>
          </p:cNvPr>
          <p:cNvSpPr>
            <a:spLocks noGrp="1"/>
          </p:cNvSpPr>
          <p:nvPr>
            <p:ph type="title"/>
          </p:nvPr>
        </p:nvSpPr>
        <p:spPr/>
        <p:txBody>
          <a:bodyPr/>
          <a:lstStyle/>
          <a:p>
            <a:r>
              <a:rPr lang="de-DE" dirty="0"/>
              <a:t>Die Entlastung des Vorstandes</a:t>
            </a:r>
            <a:endParaRPr lang="en-DE" dirty="0"/>
          </a:p>
        </p:txBody>
      </p:sp>
      <p:sp>
        <p:nvSpPr>
          <p:cNvPr id="3" name="Inhaltsplatzhalter 2">
            <a:extLst>
              <a:ext uri="{FF2B5EF4-FFF2-40B4-BE49-F238E27FC236}">
                <a16:creationId xmlns:a16="http://schemas.microsoft.com/office/drawing/2014/main" id="{C904ECD3-F362-4A3B-9B77-ABD2E455DFAF}"/>
              </a:ext>
            </a:extLst>
          </p:cNvPr>
          <p:cNvSpPr>
            <a:spLocks noGrp="1"/>
          </p:cNvSpPr>
          <p:nvPr>
            <p:ph idx="1"/>
          </p:nvPr>
        </p:nvSpPr>
        <p:spPr/>
        <p:txBody>
          <a:bodyPr/>
          <a:lstStyle/>
          <a:p>
            <a:r>
              <a:rPr lang="de-DE" dirty="0"/>
              <a:t>Mit der Entlastung wird der Vorstand von seiner Haftung, dem Verein gegenüber freigestellt</a:t>
            </a:r>
          </a:p>
          <a:p>
            <a:r>
              <a:rPr lang="de-DE" dirty="0"/>
              <a:t>Fehlt diese Regelung in der Satzung, kann auf den Vereinsbrauch verwiesen werden</a:t>
            </a:r>
          </a:p>
          <a:p>
            <a:r>
              <a:rPr lang="de-DE" dirty="0"/>
              <a:t>Für die Entlastung reicht das einfache Mehrheitsverhältnis </a:t>
            </a:r>
            <a:br>
              <a:rPr lang="de-DE" dirty="0"/>
            </a:br>
            <a:r>
              <a:rPr lang="de-DE" dirty="0"/>
              <a:t>(mehr als 50 %)</a:t>
            </a:r>
          </a:p>
          <a:p>
            <a:r>
              <a:rPr lang="de-DE" dirty="0"/>
              <a:t>Wenn die Entlastung verweigert wird, diese aber in der Satzung verlangt wird, kann die Entlastung auch durch ein Gerichtsurteil erfolgen.</a:t>
            </a:r>
            <a:endParaRPr lang="en-DE" dirty="0"/>
          </a:p>
        </p:txBody>
      </p:sp>
    </p:spTree>
    <p:extLst>
      <p:ext uri="{BB962C8B-B14F-4D97-AF65-F5344CB8AC3E}">
        <p14:creationId xmlns:p14="http://schemas.microsoft.com/office/powerpoint/2010/main" val="111407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8498D2-E69A-4D37-85C5-CDE7B4FDEC8B}"/>
              </a:ext>
            </a:extLst>
          </p:cNvPr>
          <p:cNvSpPr>
            <a:spLocks noGrp="1"/>
          </p:cNvSpPr>
          <p:nvPr>
            <p:ph type="title"/>
          </p:nvPr>
        </p:nvSpPr>
        <p:spPr/>
        <p:txBody>
          <a:bodyPr/>
          <a:lstStyle/>
          <a:p>
            <a:r>
              <a:rPr lang="de-DE" dirty="0"/>
              <a:t>Die Erfüllungsgehilfen</a:t>
            </a:r>
            <a:endParaRPr lang="en-DE" dirty="0"/>
          </a:p>
        </p:txBody>
      </p:sp>
      <p:sp>
        <p:nvSpPr>
          <p:cNvPr id="3" name="Inhaltsplatzhalter 2">
            <a:extLst>
              <a:ext uri="{FF2B5EF4-FFF2-40B4-BE49-F238E27FC236}">
                <a16:creationId xmlns:a16="http://schemas.microsoft.com/office/drawing/2014/main" id="{27FBAFE1-69BE-4819-A824-F6525025B59A}"/>
              </a:ext>
            </a:extLst>
          </p:cNvPr>
          <p:cNvSpPr>
            <a:spLocks noGrp="1"/>
          </p:cNvSpPr>
          <p:nvPr>
            <p:ph idx="1"/>
          </p:nvPr>
        </p:nvSpPr>
        <p:spPr>
          <a:xfrm>
            <a:off x="838199" y="1437335"/>
            <a:ext cx="10950759" cy="4739628"/>
          </a:xfrm>
        </p:spPr>
        <p:txBody>
          <a:bodyPr>
            <a:normAutofit/>
          </a:bodyPr>
          <a:lstStyle/>
          <a:p>
            <a:pPr marL="0" indent="0">
              <a:buNone/>
            </a:pPr>
            <a:r>
              <a:rPr lang="de-DE" dirty="0"/>
              <a:t>Wenn Fachpraxis fehlt, kann der Verein, vertreten durch den Vorstand, externe Erfüllungsgehilfen beauftragen. Es ist auch möglich, Unternehmen als Erfüllungsgehilfen zu beauftragen.</a:t>
            </a:r>
            <a:br>
              <a:rPr lang="de-DE" dirty="0"/>
            </a:br>
            <a:r>
              <a:rPr lang="de-DE" dirty="0"/>
              <a:t>Dies kann z. B. sein:</a:t>
            </a:r>
          </a:p>
          <a:p>
            <a:pPr lvl="1"/>
            <a:r>
              <a:rPr lang="de-DE" dirty="0"/>
              <a:t>Steuerberater</a:t>
            </a:r>
          </a:p>
          <a:p>
            <a:pPr lvl="1"/>
            <a:r>
              <a:rPr lang="de-DE" dirty="0"/>
              <a:t>EDV Berater</a:t>
            </a:r>
          </a:p>
          <a:p>
            <a:pPr lvl="1"/>
            <a:r>
              <a:rPr lang="de-DE" dirty="0"/>
              <a:t>Spendencallcenter</a:t>
            </a:r>
          </a:p>
          <a:p>
            <a:pPr marL="0" indent="0">
              <a:buNone/>
            </a:pPr>
            <a:r>
              <a:rPr lang="de-DE" dirty="0"/>
              <a:t>Eine Haftung für die Erfüllungsgehilfen ist nach §31BGB geregelt, sie entspricht der des Vorstands</a:t>
            </a:r>
          </a:p>
        </p:txBody>
      </p:sp>
    </p:spTree>
    <p:extLst>
      <p:ext uri="{BB962C8B-B14F-4D97-AF65-F5344CB8AC3E}">
        <p14:creationId xmlns:p14="http://schemas.microsoft.com/office/powerpoint/2010/main" val="316154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8498D2-E69A-4D37-85C5-CDE7B4FDEC8B}"/>
              </a:ext>
            </a:extLst>
          </p:cNvPr>
          <p:cNvSpPr>
            <a:spLocks noGrp="1"/>
          </p:cNvSpPr>
          <p:nvPr>
            <p:ph type="title"/>
          </p:nvPr>
        </p:nvSpPr>
        <p:spPr/>
        <p:txBody>
          <a:bodyPr/>
          <a:lstStyle/>
          <a:p>
            <a:r>
              <a:rPr lang="de-DE" dirty="0"/>
              <a:t>Haftung</a:t>
            </a:r>
            <a:endParaRPr lang="en-DE" dirty="0"/>
          </a:p>
        </p:txBody>
      </p:sp>
      <p:sp>
        <p:nvSpPr>
          <p:cNvPr id="3" name="Inhaltsplatzhalter 2">
            <a:extLst>
              <a:ext uri="{FF2B5EF4-FFF2-40B4-BE49-F238E27FC236}">
                <a16:creationId xmlns:a16="http://schemas.microsoft.com/office/drawing/2014/main" id="{27FBAFE1-69BE-4819-A824-F6525025B59A}"/>
              </a:ext>
            </a:extLst>
          </p:cNvPr>
          <p:cNvSpPr>
            <a:spLocks noGrp="1"/>
          </p:cNvSpPr>
          <p:nvPr>
            <p:ph idx="1"/>
          </p:nvPr>
        </p:nvSpPr>
        <p:spPr>
          <a:xfrm>
            <a:off x="838199" y="1437335"/>
            <a:ext cx="10756393" cy="4739628"/>
          </a:xfrm>
        </p:spPr>
        <p:txBody>
          <a:bodyPr>
            <a:normAutofit/>
          </a:bodyPr>
          <a:lstStyle/>
          <a:p>
            <a:pPr marL="0" indent="0">
              <a:buNone/>
            </a:pPr>
            <a:r>
              <a:rPr lang="de-DE" sz="2400" dirty="0"/>
              <a:t>Bei eingetragenen Vereinen haftet der Verein mit seinem Vereinsvermögen. Der Vorstand haftet durch grob fahrlässig begangener Pflichtverletzung. Dieses Haftungsrisiko kann durch spezielle Vereinshaftpflichtversicherungen minimiert werden. Hier noch einige Beispiele grob fahrlässiger Handlungen.</a:t>
            </a:r>
          </a:p>
          <a:p>
            <a:r>
              <a:rPr lang="de-DE" sz="2400" dirty="0"/>
              <a:t>Nicht gesetzeskonforme Satzung, die nach Kenntnisnahme nicht geändert wurde</a:t>
            </a:r>
          </a:p>
          <a:p>
            <a:r>
              <a:rPr lang="de-DE" sz="2400" dirty="0"/>
              <a:t>Mittelfehlverwendung des Vereins</a:t>
            </a:r>
          </a:p>
          <a:p>
            <a:r>
              <a:rPr lang="de-DE" sz="2400" dirty="0"/>
              <a:t>Untätigkeit</a:t>
            </a:r>
          </a:p>
          <a:p>
            <a:pPr marL="0" indent="0">
              <a:buNone/>
            </a:pPr>
            <a:endParaRPr lang="de-DE" sz="2400" dirty="0"/>
          </a:p>
          <a:p>
            <a:pPr marL="0" indent="0">
              <a:buNone/>
            </a:pPr>
            <a:r>
              <a:rPr lang="de-DE" sz="2400" dirty="0"/>
              <a:t>Übrigens: Unwissenheit schützt vor Strafe nicht!</a:t>
            </a:r>
          </a:p>
        </p:txBody>
      </p:sp>
    </p:spTree>
    <p:extLst>
      <p:ext uri="{BB962C8B-B14F-4D97-AF65-F5344CB8AC3E}">
        <p14:creationId xmlns:p14="http://schemas.microsoft.com/office/powerpoint/2010/main" val="144031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05C8D9-78E0-47F2-B4F7-EC5721791CAD}"/>
              </a:ext>
            </a:extLst>
          </p:cNvPr>
          <p:cNvSpPr>
            <a:spLocks noGrp="1"/>
          </p:cNvSpPr>
          <p:nvPr>
            <p:ph type="title"/>
          </p:nvPr>
        </p:nvSpPr>
        <p:spPr/>
        <p:txBody>
          <a:bodyPr/>
          <a:lstStyle/>
          <a:p>
            <a:r>
              <a:rPr lang="de-DE" dirty="0"/>
              <a:t>Fragen</a:t>
            </a:r>
            <a:endParaRPr lang="en-DE" dirty="0"/>
          </a:p>
        </p:txBody>
      </p:sp>
      <p:sp>
        <p:nvSpPr>
          <p:cNvPr id="3" name="Inhaltsplatzhalter 2">
            <a:extLst>
              <a:ext uri="{FF2B5EF4-FFF2-40B4-BE49-F238E27FC236}">
                <a16:creationId xmlns:a16="http://schemas.microsoft.com/office/drawing/2014/main" id="{8B5160C2-3A2C-41C6-80BB-F8377D57A0EE}"/>
              </a:ext>
            </a:extLst>
          </p:cNvPr>
          <p:cNvSpPr>
            <a:spLocks noGrp="1"/>
          </p:cNvSpPr>
          <p:nvPr>
            <p:ph idx="1"/>
          </p:nvPr>
        </p:nvSpPr>
        <p:spPr/>
        <p:txBody>
          <a:bodyPr/>
          <a:lstStyle/>
          <a:p>
            <a:pPr marL="0" indent="0">
              <a:buNone/>
            </a:pPr>
            <a:endParaRPr lang="en-DE" dirty="0"/>
          </a:p>
        </p:txBody>
      </p:sp>
    </p:spTree>
    <p:extLst>
      <p:ext uri="{BB962C8B-B14F-4D97-AF65-F5344CB8AC3E}">
        <p14:creationId xmlns:p14="http://schemas.microsoft.com/office/powerpoint/2010/main" val="2233770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9C5C69-604E-4FC4-9342-8EF0D624FE44}"/>
              </a:ext>
            </a:extLst>
          </p:cNvPr>
          <p:cNvSpPr>
            <a:spLocks noGrp="1"/>
          </p:cNvSpPr>
          <p:nvPr>
            <p:ph type="title"/>
          </p:nvPr>
        </p:nvSpPr>
        <p:spPr/>
        <p:txBody>
          <a:bodyPr/>
          <a:lstStyle/>
          <a:p>
            <a:r>
              <a:rPr lang="de-DE" dirty="0"/>
              <a:t>Der Begriff Vorstand</a:t>
            </a:r>
            <a:endParaRPr lang="en-DE" dirty="0"/>
          </a:p>
        </p:txBody>
      </p:sp>
      <p:sp>
        <p:nvSpPr>
          <p:cNvPr id="3" name="Inhaltsplatzhalter 2">
            <a:extLst>
              <a:ext uri="{FF2B5EF4-FFF2-40B4-BE49-F238E27FC236}">
                <a16:creationId xmlns:a16="http://schemas.microsoft.com/office/drawing/2014/main" id="{48FDF6D0-C095-4E93-A417-A04A97433935}"/>
              </a:ext>
            </a:extLst>
          </p:cNvPr>
          <p:cNvSpPr>
            <a:spLocks noGrp="1"/>
          </p:cNvSpPr>
          <p:nvPr>
            <p:ph idx="1"/>
          </p:nvPr>
        </p:nvSpPr>
        <p:spPr/>
        <p:txBody>
          <a:bodyPr>
            <a:normAutofit/>
          </a:bodyPr>
          <a:lstStyle/>
          <a:p>
            <a:pPr marL="0" indent="0">
              <a:buNone/>
            </a:pPr>
            <a:r>
              <a:rPr lang="de-DE" b="1" dirty="0"/>
              <a:t>Im §26 BGB ist dieser geregelt:</a:t>
            </a:r>
          </a:p>
          <a:p>
            <a:pPr marL="0" indent="0">
              <a:buNone/>
            </a:pPr>
            <a:r>
              <a:rPr lang="de-DE" dirty="0"/>
              <a:t>Der Verein muss einen Vorstand haben. Der Vorstand vertritt den Verein gerichtlich und außergerichtlich; er hat die Stellung eines gesetzlichen Vertreters. Der Umfang der Vertretungsmacht kann durch die Satzung mit Wirkung gegen Dritte beschränkt werden.</a:t>
            </a:r>
          </a:p>
          <a:p>
            <a:pPr marL="0" indent="0">
              <a:buNone/>
            </a:pPr>
            <a:r>
              <a:rPr lang="de-DE" dirty="0"/>
              <a:t>Besteht der Vorstand aus mehreren Personen, so wird der Verein durch die Mehrheit der Vorstandsmitglieder vertreten. Ist eine Willenserklärung gegenüber einem Verein abzugeben, so genügt die Abgabe gegenüber einem Mitglied des Vorstands.</a:t>
            </a:r>
            <a:br>
              <a:rPr lang="de-DE" dirty="0"/>
            </a:br>
            <a:endParaRPr lang="en-DE" dirty="0"/>
          </a:p>
        </p:txBody>
      </p:sp>
    </p:spTree>
    <p:extLst>
      <p:ext uri="{BB962C8B-B14F-4D97-AF65-F5344CB8AC3E}">
        <p14:creationId xmlns:p14="http://schemas.microsoft.com/office/powerpoint/2010/main" val="269628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09C5BF-93D6-4AB7-BB4D-962E1072891F}"/>
              </a:ext>
            </a:extLst>
          </p:cNvPr>
          <p:cNvSpPr>
            <a:spLocks noGrp="1"/>
          </p:cNvSpPr>
          <p:nvPr>
            <p:ph type="title"/>
          </p:nvPr>
        </p:nvSpPr>
        <p:spPr/>
        <p:txBody>
          <a:bodyPr/>
          <a:lstStyle/>
          <a:p>
            <a:r>
              <a:rPr lang="de-DE" dirty="0"/>
              <a:t>Vereinsarten</a:t>
            </a:r>
            <a:endParaRPr lang="en-DE" dirty="0"/>
          </a:p>
        </p:txBody>
      </p:sp>
      <p:sp>
        <p:nvSpPr>
          <p:cNvPr id="5" name="Inhaltsplatzhalter 4">
            <a:extLst>
              <a:ext uri="{FF2B5EF4-FFF2-40B4-BE49-F238E27FC236}">
                <a16:creationId xmlns:a16="http://schemas.microsoft.com/office/drawing/2014/main" id="{FED763D5-7F67-4A79-AB0D-D50E108B4F2D}"/>
              </a:ext>
            </a:extLst>
          </p:cNvPr>
          <p:cNvSpPr>
            <a:spLocks noGrp="1"/>
          </p:cNvSpPr>
          <p:nvPr>
            <p:ph idx="1"/>
          </p:nvPr>
        </p:nvSpPr>
        <p:spPr>
          <a:xfrm>
            <a:off x="545433" y="1437333"/>
            <a:ext cx="5269213" cy="3567803"/>
          </a:xfrm>
          <a:solidFill>
            <a:srgbClr val="84B4EA"/>
          </a:solidFill>
        </p:spPr>
        <p:txBody>
          <a:bodyPr/>
          <a:lstStyle/>
          <a:p>
            <a:pPr marL="0" indent="0">
              <a:buNone/>
            </a:pPr>
            <a:r>
              <a:rPr lang="de-DE" b="1" dirty="0"/>
              <a:t>Nicht eingetragener Verein</a:t>
            </a:r>
          </a:p>
          <a:p>
            <a:pPr>
              <a:buFontTx/>
              <a:buChar char="-"/>
            </a:pPr>
            <a:r>
              <a:rPr lang="de-DE" dirty="0"/>
              <a:t>Mindestes 2 Personen</a:t>
            </a:r>
          </a:p>
          <a:p>
            <a:pPr>
              <a:buFontTx/>
              <a:buChar char="-"/>
            </a:pPr>
            <a:r>
              <a:rPr lang="de-DE" dirty="0"/>
              <a:t>Nicht rechtsfähig</a:t>
            </a:r>
          </a:p>
          <a:p>
            <a:pPr>
              <a:buFontTx/>
              <a:buChar char="-"/>
            </a:pPr>
            <a:r>
              <a:rPr lang="de-DE" dirty="0"/>
              <a:t>Alle Mitglieder haften (Privatvermögen)</a:t>
            </a:r>
          </a:p>
          <a:p>
            <a:pPr marL="0" indent="0">
              <a:buNone/>
            </a:pPr>
            <a:endParaRPr lang="en-DE" dirty="0"/>
          </a:p>
        </p:txBody>
      </p:sp>
      <p:sp>
        <p:nvSpPr>
          <p:cNvPr id="7" name="Inhaltsplatzhalter 4">
            <a:extLst>
              <a:ext uri="{FF2B5EF4-FFF2-40B4-BE49-F238E27FC236}">
                <a16:creationId xmlns:a16="http://schemas.microsoft.com/office/drawing/2014/main" id="{D34246F8-8D05-47B3-9589-CE07B9FB77EC}"/>
              </a:ext>
            </a:extLst>
          </p:cNvPr>
          <p:cNvSpPr txBox="1">
            <a:spLocks/>
          </p:cNvSpPr>
          <p:nvPr/>
        </p:nvSpPr>
        <p:spPr>
          <a:xfrm>
            <a:off x="6629398" y="1437334"/>
            <a:ext cx="5017169" cy="3567803"/>
          </a:xfrm>
          <a:prstGeom prst="rect">
            <a:avLst/>
          </a:prstGeom>
          <a:solidFill>
            <a:srgbClr val="EDAF13"/>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75656"/>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75656"/>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75656"/>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75656"/>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75656"/>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b="1" dirty="0"/>
              <a:t>Eingetragener Verein (e.V.)</a:t>
            </a:r>
          </a:p>
          <a:p>
            <a:pPr>
              <a:buFontTx/>
              <a:buChar char="-"/>
            </a:pPr>
            <a:r>
              <a:rPr lang="de-DE" dirty="0"/>
              <a:t>Mindestens 7 Personen bei Eintragung, später 3</a:t>
            </a:r>
          </a:p>
          <a:p>
            <a:pPr>
              <a:buFontTx/>
              <a:buChar char="-"/>
            </a:pPr>
            <a:r>
              <a:rPr lang="de-DE" dirty="0"/>
              <a:t>Rechtsfähige Körperschaft</a:t>
            </a:r>
          </a:p>
          <a:p>
            <a:pPr>
              <a:buFontTx/>
              <a:buChar char="-"/>
            </a:pPr>
            <a:r>
              <a:rPr lang="de-DE" dirty="0"/>
              <a:t>Der Verein haftet mit dem Vereinsvermögen</a:t>
            </a:r>
          </a:p>
          <a:p>
            <a:pPr>
              <a:buFontTx/>
              <a:buChar char="-"/>
            </a:pPr>
            <a:endParaRPr lang="en-DE" dirty="0"/>
          </a:p>
        </p:txBody>
      </p:sp>
      <p:sp>
        <p:nvSpPr>
          <p:cNvPr id="6" name="Textfeld 5">
            <a:extLst>
              <a:ext uri="{FF2B5EF4-FFF2-40B4-BE49-F238E27FC236}">
                <a16:creationId xmlns:a16="http://schemas.microsoft.com/office/drawing/2014/main" id="{73C2A6E7-EA40-47F1-BA58-BBDA926FBB36}"/>
              </a:ext>
            </a:extLst>
          </p:cNvPr>
          <p:cNvSpPr txBox="1"/>
          <p:nvPr/>
        </p:nvSpPr>
        <p:spPr>
          <a:xfrm>
            <a:off x="248652" y="4583105"/>
            <a:ext cx="11694695" cy="1384995"/>
          </a:xfrm>
          <a:prstGeom prst="rect">
            <a:avLst/>
          </a:prstGeom>
          <a:solidFill>
            <a:srgbClr val="92D050"/>
          </a:solidFill>
        </p:spPr>
        <p:txBody>
          <a:bodyPr wrap="square" rtlCol="0">
            <a:spAutoFit/>
          </a:bodyPr>
          <a:lstStyle/>
          <a:p>
            <a:pPr algn="ctr"/>
            <a:r>
              <a:rPr lang="de-DE" sz="2800" b="1" dirty="0">
                <a:solidFill>
                  <a:srgbClr val="575656"/>
                </a:solidFill>
                <a:latin typeface="Open Sans" panose="020B0606030504020204" pitchFamily="34" charset="0"/>
              </a:rPr>
              <a:t>Freigestellter Verein</a:t>
            </a:r>
          </a:p>
          <a:p>
            <a:pPr algn="ctr"/>
            <a:r>
              <a:rPr lang="de-DE" sz="2800" dirty="0">
                <a:solidFill>
                  <a:srgbClr val="575656"/>
                </a:solidFill>
                <a:latin typeface="Open Sans" panose="020B0606030504020204" pitchFamily="34" charset="0"/>
              </a:rPr>
              <a:t>Satzungszweck ist gemeinnützig nach §52AO Nr. 2</a:t>
            </a:r>
          </a:p>
          <a:p>
            <a:pPr algn="ctr"/>
            <a:r>
              <a:rPr lang="de-DE" sz="2800" dirty="0">
                <a:solidFill>
                  <a:srgbClr val="575656"/>
                </a:solidFill>
                <a:latin typeface="Open Sans" panose="020B0606030504020204" pitchFamily="34" charset="0"/>
              </a:rPr>
              <a:t>Diese Vereine genießen einen großen steuerlichen Vorteil</a:t>
            </a:r>
          </a:p>
        </p:txBody>
      </p:sp>
    </p:spTree>
    <p:extLst>
      <p:ext uri="{BB962C8B-B14F-4D97-AF65-F5344CB8AC3E}">
        <p14:creationId xmlns:p14="http://schemas.microsoft.com/office/powerpoint/2010/main" val="53604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Effect transition="in" filter="fade">
                                      <p:cBhvr>
                                        <p:cTn id="32" dur="500"/>
                                        <p:tgtEl>
                                          <p:spTgt spid="7">
                                            <p:bg/>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fade">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fade">
                                      <p:cBhvr>
                                        <p:cTn id="42" dur="500"/>
                                        <p:tgtEl>
                                          <p:spTgt spid="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Effect transition="in" filter="fade">
                                      <p:cBhvr>
                                        <p:cTn id="47" dur="500"/>
                                        <p:tgtEl>
                                          <p:spTgt spid="7">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3" end="3"/>
                                            </p:txEl>
                                          </p:spTgt>
                                        </p:tgtEl>
                                        <p:attrNameLst>
                                          <p:attrName>style.visibility</p:attrName>
                                        </p:attrNameLst>
                                      </p:cBhvr>
                                      <p:to>
                                        <p:strVal val="visible"/>
                                      </p:to>
                                    </p:set>
                                    <p:animEffect transition="in" filter="fade">
                                      <p:cBhvr>
                                        <p:cTn id="52" dur="500"/>
                                        <p:tgtEl>
                                          <p:spTgt spid="7">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bg/>
                                          </p:spTgt>
                                        </p:tgtEl>
                                        <p:attrNameLst>
                                          <p:attrName>style.visibility</p:attrName>
                                        </p:attrNameLst>
                                      </p:cBhvr>
                                      <p:to>
                                        <p:strVal val="visible"/>
                                      </p:to>
                                    </p:set>
                                    <p:animEffect transition="in" filter="fade">
                                      <p:cBhvr>
                                        <p:cTn id="57" dur="500"/>
                                        <p:tgtEl>
                                          <p:spTgt spid="6">
                                            <p:bg/>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txEl>
                                              <p:pRg st="0" end="0"/>
                                            </p:txEl>
                                          </p:spTgt>
                                        </p:tgtEl>
                                        <p:attrNameLst>
                                          <p:attrName>style.visibility</p:attrName>
                                        </p:attrNameLst>
                                      </p:cBhvr>
                                      <p:to>
                                        <p:strVal val="visible"/>
                                      </p:to>
                                    </p:set>
                                    <p:animEffect transition="in" filter="fade">
                                      <p:cBhvr>
                                        <p:cTn id="62" dur="500"/>
                                        <p:tgtEl>
                                          <p:spTgt spid="6">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
                                            <p:txEl>
                                              <p:pRg st="1" end="1"/>
                                            </p:txEl>
                                          </p:spTgt>
                                        </p:tgtEl>
                                        <p:attrNameLst>
                                          <p:attrName>style.visibility</p:attrName>
                                        </p:attrNameLst>
                                      </p:cBhvr>
                                      <p:to>
                                        <p:strVal val="visible"/>
                                      </p:to>
                                    </p:set>
                                    <p:animEffect transition="in" filter="fade">
                                      <p:cBhvr>
                                        <p:cTn id="67" dur="500"/>
                                        <p:tgtEl>
                                          <p:spTgt spid="6">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
                                            <p:txEl>
                                              <p:pRg st="2" end="2"/>
                                            </p:txEl>
                                          </p:spTgt>
                                        </p:tgtEl>
                                        <p:attrNameLst>
                                          <p:attrName>style.visibility</p:attrName>
                                        </p:attrNameLst>
                                      </p:cBhvr>
                                      <p:to>
                                        <p:strVal val="visible"/>
                                      </p:to>
                                    </p:set>
                                    <p:animEffect transition="in" filter="fade">
                                      <p:cBhvr>
                                        <p:cTn id="7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7" grpId="0" build="p" animBg="1"/>
      <p:bldP spid="6"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A18626-73ED-424A-8EB6-0AAFAB4AC247}"/>
              </a:ext>
            </a:extLst>
          </p:cNvPr>
          <p:cNvSpPr>
            <a:spLocks noGrp="1"/>
          </p:cNvSpPr>
          <p:nvPr>
            <p:ph type="title"/>
          </p:nvPr>
        </p:nvSpPr>
        <p:spPr>
          <a:xfrm>
            <a:off x="838200" y="365125"/>
            <a:ext cx="7918938" cy="662781"/>
          </a:xfrm>
        </p:spPr>
        <p:txBody>
          <a:bodyPr/>
          <a:lstStyle/>
          <a:p>
            <a:r>
              <a:rPr lang="de-DE" sz="3600" dirty="0"/>
              <a:t>Gemeinnützigkeit und Freistellung</a:t>
            </a:r>
            <a:endParaRPr lang="en-DE" sz="3600" dirty="0"/>
          </a:p>
        </p:txBody>
      </p:sp>
      <p:sp>
        <p:nvSpPr>
          <p:cNvPr id="3" name="Inhaltsplatzhalter 2">
            <a:extLst>
              <a:ext uri="{FF2B5EF4-FFF2-40B4-BE49-F238E27FC236}">
                <a16:creationId xmlns:a16="http://schemas.microsoft.com/office/drawing/2014/main" id="{AEF1955B-3FAC-4975-B55B-A68F1ADD5424}"/>
              </a:ext>
            </a:extLst>
          </p:cNvPr>
          <p:cNvSpPr>
            <a:spLocks noGrp="1"/>
          </p:cNvSpPr>
          <p:nvPr>
            <p:ph idx="1"/>
          </p:nvPr>
        </p:nvSpPr>
        <p:spPr>
          <a:xfrm>
            <a:off x="838200" y="1437335"/>
            <a:ext cx="10515600" cy="5055540"/>
          </a:xfrm>
        </p:spPr>
        <p:txBody>
          <a:bodyPr>
            <a:normAutofit lnSpcReduction="10000"/>
          </a:bodyPr>
          <a:lstStyle/>
          <a:p>
            <a:r>
              <a:rPr lang="de-DE" dirty="0"/>
              <a:t>Gemeinnützige Körperschaften (z. B. Vereine) dienen dem Allgemeinwohl und erhalten dafür steuerliche Vorteile</a:t>
            </a:r>
          </a:p>
          <a:p>
            <a:r>
              <a:rPr lang="de-DE" dirty="0"/>
              <a:t>Vereine, die folgende Zwecke verfolgen, können Gemeinnützigkeit beantragen: </a:t>
            </a:r>
          </a:p>
          <a:p>
            <a:pPr lvl="1"/>
            <a:r>
              <a:rPr lang="de-DE" dirty="0"/>
              <a:t>Förderung von Wissenschaft und Forschung</a:t>
            </a:r>
          </a:p>
          <a:p>
            <a:pPr lvl="1"/>
            <a:r>
              <a:rPr lang="de-DE" dirty="0"/>
              <a:t>Förderung von Bildung und Erziehung</a:t>
            </a:r>
          </a:p>
          <a:p>
            <a:pPr lvl="1"/>
            <a:r>
              <a:rPr lang="de-DE" dirty="0"/>
              <a:t>Förderung von Kunst, Kultur und Sport</a:t>
            </a:r>
          </a:p>
          <a:p>
            <a:pPr lvl="1"/>
            <a:r>
              <a:rPr lang="de-DE" dirty="0"/>
              <a:t>Katastrophenhilfe und Humanitäre Hilfe</a:t>
            </a:r>
          </a:p>
          <a:p>
            <a:pPr lvl="1"/>
            <a:r>
              <a:rPr lang="de-DE" dirty="0">
                <a:hlinkClick r:id="rId3"/>
              </a:rPr>
              <a:t>Alle Zwecke des §52 AO (Abs. 2) Nr. 1-25</a:t>
            </a:r>
            <a:endParaRPr lang="de-DE" dirty="0"/>
          </a:p>
          <a:p>
            <a:r>
              <a:rPr lang="de-DE" dirty="0"/>
              <a:t>Die Gemeinnützigkeit muss in regelmäßigen Abständen überprüft werden (Normalfall 3 Jahre bei der Steuererklärung)</a:t>
            </a:r>
          </a:p>
          <a:p>
            <a:r>
              <a:rPr lang="de-DE" dirty="0"/>
              <a:t>Ist ein Verein gemeinnützig, erhält er vom Finanzamt einen „Freistellungsbescheid“</a:t>
            </a:r>
            <a:endParaRPr lang="en-DE" dirty="0"/>
          </a:p>
        </p:txBody>
      </p:sp>
    </p:spTree>
    <p:extLst>
      <p:ext uri="{BB962C8B-B14F-4D97-AF65-F5344CB8AC3E}">
        <p14:creationId xmlns:p14="http://schemas.microsoft.com/office/powerpoint/2010/main" val="142627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7D5AD5-0863-4769-8682-362D56832940}"/>
              </a:ext>
            </a:extLst>
          </p:cNvPr>
          <p:cNvSpPr>
            <a:spLocks noGrp="1"/>
          </p:cNvSpPr>
          <p:nvPr>
            <p:ph type="title"/>
          </p:nvPr>
        </p:nvSpPr>
        <p:spPr/>
        <p:txBody>
          <a:bodyPr/>
          <a:lstStyle/>
          <a:p>
            <a:r>
              <a:rPr lang="de-DE" dirty="0"/>
              <a:t>Die Satzung</a:t>
            </a:r>
            <a:endParaRPr lang="en-DE" dirty="0"/>
          </a:p>
        </p:txBody>
      </p:sp>
      <p:sp>
        <p:nvSpPr>
          <p:cNvPr id="3" name="Inhaltsplatzhalter 2">
            <a:extLst>
              <a:ext uri="{FF2B5EF4-FFF2-40B4-BE49-F238E27FC236}">
                <a16:creationId xmlns:a16="http://schemas.microsoft.com/office/drawing/2014/main" id="{EEA8851E-B0A2-4930-8615-12DCF2E4CE82}"/>
              </a:ext>
            </a:extLst>
          </p:cNvPr>
          <p:cNvSpPr>
            <a:spLocks noGrp="1"/>
          </p:cNvSpPr>
          <p:nvPr>
            <p:ph idx="1"/>
          </p:nvPr>
        </p:nvSpPr>
        <p:spPr/>
        <p:txBody>
          <a:bodyPr>
            <a:normAutofit/>
          </a:bodyPr>
          <a:lstStyle/>
          <a:p>
            <a:r>
              <a:rPr lang="de-DE" dirty="0"/>
              <a:t>Die Satzung ist die “Verfassung“ für den Verein</a:t>
            </a:r>
          </a:p>
          <a:p>
            <a:r>
              <a:rPr lang="de-DE" dirty="0"/>
              <a:t>Die Satzung sollte mindestens Bestimmungen enthalten:</a:t>
            </a:r>
          </a:p>
          <a:p>
            <a:pPr lvl="1"/>
            <a:r>
              <a:rPr lang="de-DE" dirty="0"/>
              <a:t>über den Eintritt und Austritt der Mitglieder,</a:t>
            </a:r>
          </a:p>
          <a:p>
            <a:pPr lvl="1"/>
            <a:r>
              <a:rPr lang="de-DE" dirty="0"/>
              <a:t>darüber, ob und welche Beiträge von den Mitgliedern zu leisten sind,</a:t>
            </a:r>
          </a:p>
          <a:p>
            <a:pPr lvl="1"/>
            <a:r>
              <a:rPr lang="de-DE" dirty="0"/>
              <a:t>über die Bildung des Vorstands,</a:t>
            </a:r>
          </a:p>
          <a:p>
            <a:pPr lvl="1"/>
            <a:r>
              <a:rPr lang="de-DE" dirty="0"/>
              <a:t>über die Voraussetzungen, unter denen die Mitgliederversammlung zu berufen ist, über die Form der Berufung und über die Beurkundung der Beschlüsse.</a:t>
            </a:r>
          </a:p>
          <a:p>
            <a:r>
              <a:rPr lang="de-DE" dirty="0"/>
              <a:t>Grundsätzlich gilt im Verein, je besser die Satzung, je klarer die Regeln – desto weniger Konfliktpotential</a:t>
            </a:r>
          </a:p>
          <a:p>
            <a:r>
              <a:rPr lang="de-DE" dirty="0"/>
              <a:t>Der Vorstand haftet für die gesetzliche Konformität der Satzung</a:t>
            </a:r>
          </a:p>
          <a:p>
            <a:pPr lvl="1"/>
            <a:endParaRPr lang="en-DE" dirty="0"/>
          </a:p>
        </p:txBody>
      </p:sp>
    </p:spTree>
    <p:extLst>
      <p:ext uri="{BB962C8B-B14F-4D97-AF65-F5344CB8AC3E}">
        <p14:creationId xmlns:p14="http://schemas.microsoft.com/office/powerpoint/2010/main" val="263369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8B5BEB-DA6D-43CA-9A10-37120AB27860}"/>
              </a:ext>
            </a:extLst>
          </p:cNvPr>
          <p:cNvSpPr>
            <a:spLocks noGrp="1"/>
          </p:cNvSpPr>
          <p:nvPr>
            <p:ph type="title"/>
          </p:nvPr>
        </p:nvSpPr>
        <p:spPr/>
        <p:txBody>
          <a:bodyPr/>
          <a:lstStyle/>
          <a:p>
            <a:r>
              <a:rPr lang="de-DE" sz="3200" dirty="0"/>
              <a:t>§1 Name, Sitz, Eintragung, Geschäftsjahr</a:t>
            </a:r>
            <a:endParaRPr lang="en-DE" sz="3200" dirty="0"/>
          </a:p>
        </p:txBody>
      </p:sp>
      <p:sp>
        <p:nvSpPr>
          <p:cNvPr id="3" name="Inhaltsplatzhalter 2">
            <a:extLst>
              <a:ext uri="{FF2B5EF4-FFF2-40B4-BE49-F238E27FC236}">
                <a16:creationId xmlns:a16="http://schemas.microsoft.com/office/drawing/2014/main" id="{7732BF59-A317-4266-82BC-54E1A7A29B79}"/>
              </a:ext>
            </a:extLst>
          </p:cNvPr>
          <p:cNvSpPr>
            <a:spLocks noGrp="1"/>
          </p:cNvSpPr>
          <p:nvPr>
            <p:ph idx="1"/>
          </p:nvPr>
        </p:nvSpPr>
        <p:spPr/>
        <p:txBody>
          <a:bodyPr/>
          <a:lstStyle/>
          <a:p>
            <a:r>
              <a:rPr lang="de-DE" dirty="0"/>
              <a:t>Vereinsname</a:t>
            </a:r>
          </a:p>
          <a:p>
            <a:r>
              <a:rPr lang="de-DE" dirty="0"/>
              <a:t>Der Sitz des Vereins</a:t>
            </a:r>
          </a:p>
          <a:p>
            <a:r>
              <a:rPr lang="de-DE" dirty="0"/>
              <a:t>Die Eintragung in das Vereinsregister</a:t>
            </a:r>
          </a:p>
          <a:p>
            <a:r>
              <a:rPr lang="de-DE" dirty="0"/>
              <a:t>Regelungen zum Geschäftsjahr</a:t>
            </a:r>
          </a:p>
        </p:txBody>
      </p:sp>
    </p:spTree>
    <p:extLst>
      <p:ext uri="{BB962C8B-B14F-4D97-AF65-F5344CB8AC3E}">
        <p14:creationId xmlns:p14="http://schemas.microsoft.com/office/powerpoint/2010/main" val="136148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8B5BEB-DA6D-43CA-9A10-37120AB27860}"/>
              </a:ext>
            </a:extLst>
          </p:cNvPr>
          <p:cNvSpPr>
            <a:spLocks noGrp="1"/>
          </p:cNvSpPr>
          <p:nvPr>
            <p:ph type="title"/>
          </p:nvPr>
        </p:nvSpPr>
        <p:spPr/>
        <p:txBody>
          <a:bodyPr/>
          <a:lstStyle/>
          <a:p>
            <a:r>
              <a:rPr lang="de-DE" sz="3200" dirty="0"/>
              <a:t>§2 Vereinszweck</a:t>
            </a:r>
            <a:endParaRPr lang="en-DE" sz="3200" dirty="0"/>
          </a:p>
        </p:txBody>
      </p:sp>
      <p:sp>
        <p:nvSpPr>
          <p:cNvPr id="3" name="Inhaltsplatzhalter 2">
            <a:extLst>
              <a:ext uri="{FF2B5EF4-FFF2-40B4-BE49-F238E27FC236}">
                <a16:creationId xmlns:a16="http://schemas.microsoft.com/office/drawing/2014/main" id="{7732BF59-A317-4266-82BC-54E1A7A29B79}"/>
              </a:ext>
            </a:extLst>
          </p:cNvPr>
          <p:cNvSpPr>
            <a:spLocks noGrp="1"/>
          </p:cNvSpPr>
          <p:nvPr>
            <p:ph idx="1"/>
          </p:nvPr>
        </p:nvSpPr>
        <p:spPr/>
        <p:txBody>
          <a:bodyPr/>
          <a:lstStyle/>
          <a:p>
            <a:r>
              <a:rPr lang="de-DE" dirty="0"/>
              <a:t>Bei freigestellten Vereinen, muss der Zweck </a:t>
            </a:r>
            <a:br>
              <a:rPr lang="de-DE" dirty="0"/>
            </a:br>
            <a:r>
              <a:rPr lang="de-DE" dirty="0"/>
              <a:t>§52(AO) Abs. 2, Nr. 1-25 entsprechen:</a:t>
            </a:r>
          </a:p>
          <a:p>
            <a:r>
              <a:rPr lang="de-DE" dirty="0"/>
              <a:t>Bei nicht gemeinnützigen Vereinen, darf der Vereinszweck geltendes Recht nicht brechen</a:t>
            </a:r>
          </a:p>
          <a:p>
            <a:r>
              <a:rPr lang="de-DE" dirty="0"/>
              <a:t>Es ist auch möglich mehrere Vereinszwecke anzugeben </a:t>
            </a:r>
            <a:endParaRPr lang="en-DE" dirty="0"/>
          </a:p>
        </p:txBody>
      </p:sp>
    </p:spTree>
    <p:extLst>
      <p:ext uri="{BB962C8B-B14F-4D97-AF65-F5344CB8AC3E}">
        <p14:creationId xmlns:p14="http://schemas.microsoft.com/office/powerpoint/2010/main" val="221585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8B5BEB-DA6D-43CA-9A10-37120AB27860}"/>
              </a:ext>
            </a:extLst>
          </p:cNvPr>
          <p:cNvSpPr>
            <a:spLocks noGrp="1"/>
          </p:cNvSpPr>
          <p:nvPr>
            <p:ph type="title"/>
          </p:nvPr>
        </p:nvSpPr>
        <p:spPr/>
        <p:txBody>
          <a:bodyPr/>
          <a:lstStyle/>
          <a:p>
            <a:r>
              <a:rPr lang="de-DE" sz="3200" dirty="0"/>
              <a:t>§3 Selbstlosigkeit (freigestellter Verein)</a:t>
            </a:r>
            <a:endParaRPr lang="en-DE" sz="3200" dirty="0"/>
          </a:p>
        </p:txBody>
      </p:sp>
      <p:sp>
        <p:nvSpPr>
          <p:cNvPr id="3" name="Inhaltsplatzhalter 2">
            <a:extLst>
              <a:ext uri="{FF2B5EF4-FFF2-40B4-BE49-F238E27FC236}">
                <a16:creationId xmlns:a16="http://schemas.microsoft.com/office/drawing/2014/main" id="{7732BF59-A317-4266-82BC-54E1A7A29B79}"/>
              </a:ext>
            </a:extLst>
          </p:cNvPr>
          <p:cNvSpPr>
            <a:spLocks noGrp="1"/>
          </p:cNvSpPr>
          <p:nvPr>
            <p:ph idx="1"/>
          </p:nvPr>
        </p:nvSpPr>
        <p:spPr/>
        <p:txBody>
          <a:bodyPr/>
          <a:lstStyle/>
          <a:p>
            <a:r>
              <a:rPr lang="de-DE" dirty="0"/>
              <a:t>Der Verein verfolgt keine (in erster Linie) eigenwirtschaftlichen Zwecke</a:t>
            </a:r>
          </a:p>
          <a:p>
            <a:r>
              <a:rPr lang="de-DE" dirty="0"/>
              <a:t>Geldmittel des Vereins dürfen überwiegend nur für den satzungsmäßigen Zweck ausgegeben werden</a:t>
            </a:r>
          </a:p>
          <a:p>
            <a:r>
              <a:rPr lang="de-DE" dirty="0"/>
              <a:t>Mitglieder dürfen bei ihrem Ausscheiden oder bei der Vereinsauflösung keine Vermögensanteile erhalten</a:t>
            </a:r>
          </a:p>
          <a:p>
            <a:r>
              <a:rPr lang="de-DE" dirty="0"/>
              <a:t>Es dürfen keine Personen unverhältnismäßig hohe Vergütung erhalten</a:t>
            </a:r>
          </a:p>
          <a:p>
            <a:endParaRPr lang="en-DE" dirty="0"/>
          </a:p>
        </p:txBody>
      </p:sp>
    </p:spTree>
    <p:extLst>
      <p:ext uri="{BB962C8B-B14F-4D97-AF65-F5344CB8AC3E}">
        <p14:creationId xmlns:p14="http://schemas.microsoft.com/office/powerpoint/2010/main" val="232954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1597</Words>
  <Application>Microsoft Office PowerPoint</Application>
  <PresentationFormat>Breitbild</PresentationFormat>
  <Paragraphs>178</Paragraphs>
  <Slides>27</Slides>
  <Notes>6</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27</vt:i4>
      </vt:variant>
    </vt:vector>
  </HeadingPairs>
  <TitlesOfParts>
    <vt:vector size="32" baseType="lpstr">
      <vt:lpstr>Arial</vt:lpstr>
      <vt:lpstr>Calibri</vt:lpstr>
      <vt:lpstr>Calibri Light</vt:lpstr>
      <vt:lpstr>Open Sans</vt:lpstr>
      <vt:lpstr>Office</vt:lpstr>
      <vt:lpstr>PowerPoint-Präsentation</vt:lpstr>
      <vt:lpstr>Der Verein im BGB</vt:lpstr>
      <vt:lpstr>Der Begriff Vorstand</vt:lpstr>
      <vt:lpstr>Vereinsarten</vt:lpstr>
      <vt:lpstr>Gemeinnützigkeit und Freistellung</vt:lpstr>
      <vt:lpstr>Die Satzung</vt:lpstr>
      <vt:lpstr>§1 Name, Sitz, Eintragung, Geschäftsjahr</vt:lpstr>
      <vt:lpstr>§2 Vereinszweck</vt:lpstr>
      <vt:lpstr>§3 Selbstlosigkeit (freigestellter Verein)</vt:lpstr>
      <vt:lpstr>§4 Mitglieder</vt:lpstr>
      <vt:lpstr>§5 Beiträge</vt:lpstr>
      <vt:lpstr>§6 Definition-Organe des Vereins</vt:lpstr>
      <vt:lpstr>§7 Der Vorstand</vt:lpstr>
      <vt:lpstr>§8 Die Mitgliederversammlung</vt:lpstr>
      <vt:lpstr>§9 Regelung zur Satzungsänderung</vt:lpstr>
      <vt:lpstr>Weitere Paragraphen</vt:lpstr>
      <vt:lpstr>Die praktische Vorstandsarbeit</vt:lpstr>
      <vt:lpstr>Die Vorstandschaftssitzung</vt:lpstr>
      <vt:lpstr>Die Mitgliederversammlung</vt:lpstr>
      <vt:lpstr>Einladung zur MV</vt:lpstr>
      <vt:lpstr>Neuwahlen bei der MV</vt:lpstr>
      <vt:lpstr>Der Rechenschaftsbericht</vt:lpstr>
      <vt:lpstr>Der Rechenschaftsbericht</vt:lpstr>
      <vt:lpstr>Die Entlastung des Vorstandes</vt:lpstr>
      <vt:lpstr>Die Erfüllungsgehilfen</vt:lpstr>
      <vt:lpstr>Haftung</vt:lpstr>
      <vt:lpstr>Fragen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Christoph Sperl</dc:creator>
  <cp:lastModifiedBy>CHRISTOPH SPERL</cp:lastModifiedBy>
  <cp:revision>417</cp:revision>
  <cp:lastPrinted>2020-11-17T14:20:39Z</cp:lastPrinted>
  <dcterms:created xsi:type="dcterms:W3CDTF">2017-03-14T09:09:30Z</dcterms:created>
  <dcterms:modified xsi:type="dcterms:W3CDTF">2020-11-26T15:45:52Z</dcterms:modified>
</cp:coreProperties>
</file>